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74" r:id="rId25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>
        <p:scale>
          <a:sx n="76" d="100"/>
          <a:sy n="76" d="100"/>
        </p:scale>
        <p:origin x="-120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endParaRPr lang="nl-NL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endParaRPr lang="nl-NL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fld id="{DDBB8ECF-F4EC-4BE4-97B9-18A6D0428BA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764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/>
            </a:lvl1pPr>
          </a:lstStyle>
          <a:p>
            <a:fld id="{4E658638-6ED7-40BA-9774-07D13D4601C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129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81534E-1E45-416B-B2F8-04BA687891D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052EE-B198-4ECE-9026-F4B110481EB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05807-05C6-4E98-829F-8A72B034F51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31836-2623-400B-9D79-DDAFABC206C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EBA94-7805-4443-9795-45C386AC612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66DA1-1778-4274-B221-474F9C3F8998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8026E-F377-425F-A85D-1B98A77FDC3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C3F35-986F-4682-A11A-DCE2AE1BFD7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FB812-B44B-499C-A0AD-01714B8ED3F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39341-2189-4268-ABED-274CFF8DA23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D2FC7-7494-4AAE-92F1-F64BA48F815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nl-NL"/>
              <a:t>autoluwe schooldag 4 mei 2007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B6DE8F-2F5C-4C7D-824C-A41FDBA381E6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nl-BE" sz="3200" dirty="0">
                <a:solidFill>
                  <a:schemeClr val="accent2"/>
                </a:solidFill>
              </a:rPr>
              <a:t>FIETSEXAMEN </a:t>
            </a:r>
            <a:r>
              <a:rPr lang="nl-BE" sz="3200" dirty="0" smtClean="0">
                <a:solidFill>
                  <a:schemeClr val="accent2"/>
                </a:solidFill>
              </a:rPr>
              <a:t>2015</a:t>
            </a:r>
            <a:endParaRPr lang="nl-NL" sz="3200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1752600"/>
          </a:xfrm>
        </p:spPr>
        <p:txBody>
          <a:bodyPr/>
          <a:lstStyle/>
          <a:p>
            <a:endParaRPr lang="nl-BE" sz="2400"/>
          </a:p>
        </p:txBody>
      </p:sp>
      <p:pic>
        <p:nvPicPr>
          <p:cNvPr id="2052" name="Picture 4" descr="Fietsexamen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600200"/>
            <a:ext cx="6350000" cy="4610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447800" y="762000"/>
            <a:ext cx="6248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/>
              <a:t>Vertrek en aankomst in het Vrijbroekpark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naar Hombeeksesteenweg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 rot="10800000">
            <a:off x="5334000" y="3200400"/>
            <a:ext cx="60960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Opgelet op de fietsweg voor tegemoetkomende fietsers;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Ook de auto’s op Vaartdijk hebben voorrang;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Dus, best even halt houden;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Vaartdijk met Willem Rosierstraat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naar links W. Rosierstraat in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17413" name="Picture 5" descr="09Rosier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66800"/>
            <a:ext cx="5105400" cy="38322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Verkeerslichtenregeling;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Bij ‘rood’ of ‘oranje’ (zoals op de foto) stoppen aan de stopstreep; 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W. Rosierstraat met Leopoldstraat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rechtdoor naar Louisastraat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18437" name="Picture 5" descr="10VanBenedenl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066800"/>
            <a:ext cx="5105400" cy="38322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Let ook op het tegemoetkomend verkeer dat linksaf slaat;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Rijbaan verdeeld in rijstroken, neem de rijstrook rechtdoor;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met Ring (Schuttersvest)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rechtdoor naar Louisastraat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19461" name="Picture 5" descr="11Schuttersv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50" y="1066800"/>
            <a:ext cx="5060950" cy="37973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Verhoogd kruispunt;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Opletten voor de voorrang aan rechts;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Louisastraat met Lange Nieuwstraat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rechtdoor naar O.L.Vrouwkerk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20485" name="Picture 5" descr="12Nieuw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50" y="1079500"/>
            <a:ext cx="5060950" cy="37973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Opnieuw een straat met beperkt eenrichtingsverkeer;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Voldoende rechts rijden, maar toch opletten voor portieren die kunnen geopend worden;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Louisastraat met O.L.Vrouwkerkhof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rechtdoor naar O.L.Vrouwstraat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21509" name="Picture 5" descr="13OLVke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069975"/>
            <a:ext cx="5035550" cy="38068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 dirty="0"/>
              <a:t>Voorrang aan rechts, g</a:t>
            </a:r>
            <a:r>
              <a:rPr lang="nl-BE" sz="1600" dirty="0" smtClean="0"/>
              <a:t>oed </a:t>
            </a:r>
            <a:r>
              <a:rPr lang="nl-BE" sz="1600" dirty="0"/>
              <a:t>kijken en </a:t>
            </a:r>
            <a:r>
              <a:rPr lang="nl-BE" sz="1600" dirty="0" smtClean="0"/>
              <a:t>opletten.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 dirty="0" smtClean="0"/>
              <a:t>Vertragen en voorrang verlenen indien nodig. </a:t>
            </a:r>
            <a:endParaRPr lang="nl-NL" sz="1600" dirty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 dirty="0">
                <a:solidFill>
                  <a:schemeClr val="accent2"/>
                </a:solidFill>
              </a:rPr>
              <a:t>Kruispunt </a:t>
            </a:r>
            <a:r>
              <a:rPr lang="nl-BE" sz="2200" dirty="0" err="1">
                <a:solidFill>
                  <a:schemeClr val="accent2"/>
                </a:solidFill>
              </a:rPr>
              <a:t>Louisastraat</a:t>
            </a:r>
            <a:r>
              <a:rPr lang="nl-BE" sz="2200" dirty="0">
                <a:solidFill>
                  <a:schemeClr val="accent2"/>
                </a:solidFill>
              </a:rPr>
              <a:t> met </a:t>
            </a:r>
            <a:r>
              <a:rPr lang="nl-BE" sz="2200" dirty="0" err="1">
                <a:solidFill>
                  <a:schemeClr val="accent2"/>
                </a:solidFill>
              </a:rPr>
              <a:t>O.L.Vrouwstraat</a:t>
            </a:r>
            <a:endParaRPr lang="nl-BE" sz="2200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nl-BE" sz="1600" b="1" dirty="0">
                <a:solidFill>
                  <a:schemeClr val="tx2"/>
                </a:solidFill>
              </a:rPr>
              <a:t>Te volgen richting :</a:t>
            </a:r>
            <a:r>
              <a:rPr lang="nl-BE" sz="1600" b="1" dirty="0">
                <a:solidFill>
                  <a:srgbClr val="6600CC"/>
                </a:solidFill>
              </a:rPr>
              <a:t> naar </a:t>
            </a:r>
            <a:r>
              <a:rPr lang="nl-BE" sz="1600" b="1" dirty="0" smtClean="0">
                <a:solidFill>
                  <a:srgbClr val="6600CC"/>
                </a:solidFill>
              </a:rPr>
              <a:t>LINKS !!!!</a:t>
            </a:r>
            <a:endParaRPr lang="nl-NL" sz="1600" b="1" dirty="0">
              <a:solidFill>
                <a:srgbClr val="008000"/>
              </a:solidFill>
            </a:endParaRPr>
          </a:p>
        </p:txBody>
      </p:sp>
      <p:pic>
        <p:nvPicPr>
          <p:cNvPr id="22533" name="Picture 5" descr="14OLVstra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50" y="1066800"/>
            <a:ext cx="5060950" cy="37973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600200" y="51054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De binnenstad is steeds erg druk met vele richtingsveranderingen;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Bij neerslag zijn kasseien glibberig;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Het gaat hier ook lichtjes bergop;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 dirty="0">
                <a:solidFill>
                  <a:schemeClr val="accent2"/>
                </a:solidFill>
              </a:rPr>
              <a:t>Kruispunt </a:t>
            </a:r>
            <a:r>
              <a:rPr lang="nl-BE" sz="2200" dirty="0" err="1">
                <a:solidFill>
                  <a:schemeClr val="accent2"/>
                </a:solidFill>
              </a:rPr>
              <a:t>IJzerenleen</a:t>
            </a:r>
            <a:r>
              <a:rPr lang="nl-BE" sz="2200" dirty="0">
                <a:solidFill>
                  <a:schemeClr val="accent2"/>
                </a:solidFill>
              </a:rPr>
              <a:t> met </a:t>
            </a:r>
            <a:r>
              <a:rPr lang="nl-BE" sz="2200" dirty="0" err="1">
                <a:solidFill>
                  <a:schemeClr val="accent2"/>
                </a:solidFill>
              </a:rPr>
              <a:t>Nauwstraat</a:t>
            </a:r>
            <a:endParaRPr lang="nl-BE" sz="2200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nl-BE" sz="1600" b="1" dirty="0">
                <a:solidFill>
                  <a:schemeClr val="tx2"/>
                </a:solidFill>
              </a:rPr>
              <a:t>Te volgen richting </a:t>
            </a:r>
            <a:r>
              <a:rPr lang="nl-BE" sz="1600" b="1" dirty="0" err="1">
                <a:solidFill>
                  <a:schemeClr val="tx2"/>
                </a:solidFill>
              </a:rPr>
              <a:t>richting</a:t>
            </a:r>
            <a:r>
              <a:rPr lang="nl-BE" sz="1600" b="1" dirty="0">
                <a:solidFill>
                  <a:schemeClr val="tx2"/>
                </a:solidFill>
              </a:rPr>
              <a:t> :</a:t>
            </a:r>
            <a:r>
              <a:rPr lang="nl-BE" sz="1600" b="1" dirty="0">
                <a:solidFill>
                  <a:srgbClr val="6600CC"/>
                </a:solidFill>
              </a:rPr>
              <a:t> </a:t>
            </a:r>
            <a:r>
              <a:rPr lang="nl-BE" sz="1600" b="1" dirty="0" smtClean="0">
                <a:solidFill>
                  <a:srgbClr val="6600CC"/>
                </a:solidFill>
              </a:rPr>
              <a:t>LINKS naar </a:t>
            </a:r>
            <a:r>
              <a:rPr lang="nl-BE" sz="1600" b="1" dirty="0">
                <a:solidFill>
                  <a:srgbClr val="6600CC"/>
                </a:solidFill>
              </a:rPr>
              <a:t>Korenmarkt</a:t>
            </a:r>
            <a:r>
              <a:rPr lang="nl-BE" sz="1600" b="1" dirty="0">
                <a:solidFill>
                  <a:srgbClr val="008000"/>
                </a:solidFill>
              </a:rPr>
              <a:t> </a:t>
            </a:r>
            <a:endParaRPr lang="nl-NL" sz="1600" b="1" dirty="0">
              <a:solidFill>
                <a:srgbClr val="008000"/>
              </a:solidFill>
            </a:endParaRPr>
          </a:p>
        </p:txBody>
      </p:sp>
      <p:pic>
        <p:nvPicPr>
          <p:cNvPr id="29701" name="Picture 5" descr="19IJzerenle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066800"/>
            <a:ext cx="5060950" cy="37973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447800" y="5105400"/>
            <a:ext cx="6934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Ook hier is de voorrang aan rechts van toepassing;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Ook fietsers mogen voetgangers op de oversteekplaats niet hinderen en moeten desnoods stoppen;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Guldenstraat met Korenmarkt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richting :</a:t>
            </a:r>
            <a:r>
              <a:rPr lang="nl-BE" sz="1600" b="1">
                <a:solidFill>
                  <a:srgbClr val="6600CC"/>
                </a:solidFill>
              </a:rPr>
              <a:t> rechtdoor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30725" name="Picture 5" descr="20Korenmark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50" y="1136650"/>
            <a:ext cx="4984750" cy="37401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nl-BE" sz="1600" dirty="0" smtClean="0"/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 dirty="0" smtClean="0"/>
              <a:t>Bij </a:t>
            </a:r>
            <a:r>
              <a:rPr lang="nl-BE" sz="1600" dirty="0"/>
              <a:t>rechtdoor fietsen goed opletten voor auto’s die rechtsaf slaan;</a:t>
            </a:r>
            <a:r>
              <a:rPr lang="nl-BE" sz="1600" b="1" dirty="0"/>
              <a:t> </a:t>
            </a:r>
            <a:endParaRPr lang="nl-NL" sz="1600" b="1" dirty="0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Hoogstraat met Brusselse Poort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richting :</a:t>
            </a:r>
            <a:r>
              <a:rPr lang="nl-BE" sz="1600" b="1">
                <a:solidFill>
                  <a:srgbClr val="6600CC"/>
                </a:solidFill>
              </a:rPr>
              <a:t> rechtdoor naar Plaisance-brug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31749" name="Picture 5" descr="21Hoogstr_Brusselpo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800" y="1116013"/>
            <a:ext cx="4927600" cy="37607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Voorbij Stuivenbergvaart de arm uitsteken naar rechts om naar de Ridder Dessainlaan af te slaan;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Het verkeer van Stuivenbergvaart moet voorrang verlenen, toch opletten !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Plaisance-brug met Stuivenbergvaart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richting :</a:t>
            </a:r>
            <a:r>
              <a:rPr lang="nl-BE" sz="1600" b="1">
                <a:solidFill>
                  <a:srgbClr val="6600CC"/>
                </a:solidFill>
              </a:rPr>
              <a:t> fietspad volgen en dan rechtsaf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32773" name="Picture 5" descr="22Plaisancebr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50" y="1117600"/>
            <a:ext cx="4984750" cy="37417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Ook in het Vrijbroekpark zijn de verkeersregels van toepassing;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We rijden aan de rechter zijde, maar niet op het randje;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Vertrek in het Vrijbroekpark, zijde Biesieklette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naar Hombeeksesteenweg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9222" name="Picture 6" descr="01st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50" y="1135063"/>
            <a:ext cx="4984750" cy="374173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Kruispunt met voorrang aan rechts;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Nu de concentratie niet verliezen;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6934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Ridder Dessainlaan met R. Dodoensstraat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rechtdoor fietsen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33797" name="Picture 5" descr="23Dodoens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20775"/>
            <a:ext cx="4895850" cy="3746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Ook hier geldt de voorrang aan rechts;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Ridder Dessainlaan met Fortuinstraat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richting :</a:t>
            </a:r>
            <a:r>
              <a:rPr lang="nl-BE" sz="1600" b="1">
                <a:solidFill>
                  <a:srgbClr val="6600CC"/>
                </a:solidFill>
              </a:rPr>
              <a:t> rechtdoor naar Vrijbroekpark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34823" name="Picture 7" descr="24Fortuin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50" y="1066800"/>
            <a:ext cx="5060950" cy="37973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295400" y="51054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In het Vrijbroekpark linksaf en nog enkele honderden meters tot aan de finish;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Ook in het Vrijbroekpark moet je de verkeersregels toepassen;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Kijk uit voor de paaltjes;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 dirty="0">
                <a:solidFill>
                  <a:schemeClr val="accent2"/>
                </a:solidFill>
              </a:rPr>
              <a:t>Ridder </a:t>
            </a:r>
            <a:r>
              <a:rPr lang="nl-BE" sz="2200" dirty="0" err="1">
                <a:solidFill>
                  <a:schemeClr val="accent2"/>
                </a:solidFill>
              </a:rPr>
              <a:t>Dessainlaan</a:t>
            </a:r>
            <a:r>
              <a:rPr lang="nl-BE" sz="2200" dirty="0">
                <a:solidFill>
                  <a:schemeClr val="accent2"/>
                </a:solidFill>
              </a:rPr>
              <a:t> - </a:t>
            </a:r>
            <a:r>
              <a:rPr lang="nl-BE" sz="2200" dirty="0" err="1">
                <a:solidFill>
                  <a:schemeClr val="accent2"/>
                </a:solidFill>
              </a:rPr>
              <a:t>Vrijbroekpark</a:t>
            </a:r>
            <a:endParaRPr lang="nl-BE" sz="2200" dirty="0">
              <a:solidFill>
                <a:schemeClr val="accent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nl-BE" sz="1600" b="1" dirty="0">
                <a:solidFill>
                  <a:schemeClr val="tx2"/>
                </a:solidFill>
              </a:rPr>
              <a:t>Te volgen richting </a:t>
            </a:r>
            <a:r>
              <a:rPr lang="nl-BE" sz="1600" b="1" dirty="0" err="1">
                <a:solidFill>
                  <a:schemeClr val="tx2"/>
                </a:solidFill>
              </a:rPr>
              <a:t>richting</a:t>
            </a:r>
            <a:r>
              <a:rPr lang="nl-BE" sz="1600" b="1" dirty="0">
                <a:solidFill>
                  <a:schemeClr val="tx2"/>
                </a:solidFill>
              </a:rPr>
              <a:t> :</a:t>
            </a:r>
            <a:r>
              <a:rPr lang="nl-BE" sz="1600" b="1" dirty="0">
                <a:solidFill>
                  <a:srgbClr val="6600CC"/>
                </a:solidFill>
              </a:rPr>
              <a:t> </a:t>
            </a:r>
            <a:r>
              <a:rPr lang="nl-BE" sz="1600" b="1" dirty="0" smtClean="0">
                <a:solidFill>
                  <a:srgbClr val="6600CC"/>
                </a:solidFill>
              </a:rPr>
              <a:t>linksaf op de rotonde</a:t>
            </a:r>
            <a:endParaRPr lang="nl-NL" sz="1600" b="1" dirty="0">
              <a:solidFill>
                <a:srgbClr val="008000"/>
              </a:solidFill>
            </a:endParaRPr>
          </a:p>
        </p:txBody>
      </p:sp>
      <p:pic>
        <p:nvPicPr>
          <p:cNvPr id="35845" name="Picture 5" descr="25Vrijbroekpa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03313"/>
            <a:ext cx="5029200" cy="37734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533400" y="8382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nl-BE"/>
              <a:t>De leerling kent de verkeersregels die voor fietsers van toepassing zijn;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nl-BE"/>
              <a:t>Het  fietsbehendigheidsparcours werd reeds met succes afgelegd;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nl-BE"/>
              <a:t>De kandidaat heeft in een beschermde omgeving de verkeersregels leren toepassen;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Tx/>
              <a:buChar char="-"/>
            </a:pPr>
            <a:r>
              <a:rPr lang="nl-BE"/>
              <a:t>Het fietsexamen werd vooraf onder begeleiding afgelegd;</a:t>
            </a:r>
            <a:endParaRPr lang="nl-NL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 b="1">
                <a:solidFill>
                  <a:srgbClr val="6600CC"/>
                </a:solidFill>
              </a:rPr>
              <a:t>Voorwaarden om deel te nemen</a:t>
            </a:r>
          </a:p>
          <a:p>
            <a:pPr algn="ctr">
              <a:spcBef>
                <a:spcPct val="50000"/>
              </a:spcBef>
            </a:pPr>
            <a:endParaRPr lang="nl-NL" sz="1600" b="1">
              <a:solidFill>
                <a:srgbClr val="008000"/>
              </a:solidFill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905000" y="2819400"/>
            <a:ext cx="523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b="1">
                <a:solidFill>
                  <a:srgbClr val="6600CC"/>
                </a:solidFill>
              </a:rPr>
              <a:t>Dan doen deze afbeeldingen je  niet twijfelen : </a:t>
            </a:r>
            <a:endParaRPr lang="nl-NL" b="1">
              <a:solidFill>
                <a:srgbClr val="6600CC"/>
              </a:solidFill>
            </a:endParaRPr>
          </a:p>
        </p:txBody>
      </p:sp>
      <p:pic>
        <p:nvPicPr>
          <p:cNvPr id="37894" name="Picture 6" descr="tes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262313"/>
            <a:ext cx="2540000" cy="1905000"/>
          </a:xfrm>
          <a:prstGeom prst="rect">
            <a:avLst/>
          </a:prstGeom>
          <a:noFill/>
        </p:spPr>
      </p:pic>
      <p:pic>
        <p:nvPicPr>
          <p:cNvPr id="37895" name="Picture 7" descr="tes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0" y="4140200"/>
            <a:ext cx="2413000" cy="1651000"/>
          </a:xfrm>
          <a:prstGeom prst="rect">
            <a:avLst/>
          </a:prstGeom>
          <a:noFill/>
        </p:spPr>
      </p:pic>
      <p:pic>
        <p:nvPicPr>
          <p:cNvPr id="37896" name="Picture 8" descr="tes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262313"/>
            <a:ext cx="2540000" cy="1905000"/>
          </a:xfrm>
          <a:prstGeom prst="rect">
            <a:avLst/>
          </a:prstGeom>
          <a:noFill/>
        </p:spPr>
      </p:pic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609600" y="5167313"/>
            <a:ext cx="21637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BE" sz="1400">
                <a:solidFill>
                  <a:srgbClr val="6600CC"/>
                </a:solidFill>
              </a:rPr>
              <a:t>De fietser mag, mag niet,</a:t>
            </a:r>
          </a:p>
          <a:p>
            <a:pPr algn="ctr"/>
            <a:r>
              <a:rPr lang="nl-BE" sz="1400">
                <a:solidFill>
                  <a:srgbClr val="6600CC"/>
                </a:solidFill>
              </a:rPr>
              <a:t>moet over de vrije </a:t>
            </a:r>
          </a:p>
          <a:p>
            <a:pPr algn="ctr"/>
            <a:r>
              <a:rPr lang="nl-BE" sz="1400">
                <a:solidFill>
                  <a:srgbClr val="6600CC"/>
                </a:solidFill>
              </a:rPr>
              <a:t>parkeerstrook rijden ?</a:t>
            </a:r>
            <a:endParaRPr lang="nl-NL" sz="1400">
              <a:solidFill>
                <a:srgbClr val="6600CC"/>
              </a:solidFill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2971800" y="3322638"/>
            <a:ext cx="3276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nl-BE" sz="1600">
                <a:solidFill>
                  <a:srgbClr val="6600CC"/>
                </a:solidFill>
              </a:rPr>
              <a:t>De fietser kan het</a:t>
            </a:r>
            <a:r>
              <a:rPr lang="nl-NL" sz="1600">
                <a:solidFill>
                  <a:srgbClr val="6600CC"/>
                </a:solidFill>
              </a:rPr>
              <a:t> gevaar van een fout geparkeerde auto inschatten en er gepast op reageren.</a:t>
            </a:r>
            <a:r>
              <a:rPr lang="nl-NL" sz="1600"/>
              <a:t> 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172200" y="5167313"/>
            <a:ext cx="2814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nl-BE" sz="1400">
                <a:solidFill>
                  <a:srgbClr val="6600CC"/>
                </a:solidFill>
              </a:rPr>
              <a:t>Wat is de betekenis van dit bord?</a:t>
            </a:r>
          </a:p>
          <a:p>
            <a:pPr algn="ctr"/>
            <a:r>
              <a:rPr lang="nl-BE" sz="1400">
                <a:solidFill>
                  <a:srgbClr val="6600CC"/>
                </a:solidFill>
              </a:rPr>
              <a:t>Waar is de plaats van de fietser ?</a:t>
            </a:r>
          </a:p>
          <a:p>
            <a:pPr algn="ctr"/>
            <a:r>
              <a:rPr lang="nl-BE" sz="1400">
                <a:solidFill>
                  <a:srgbClr val="6600CC"/>
                </a:solidFill>
              </a:rPr>
              <a:t>wie heeft hier voorrang ?</a:t>
            </a:r>
            <a:endParaRPr lang="nl-NL" sz="1400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40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50"/>
                            </p:stCondLst>
                            <p:childTnLst>
                              <p:par>
                                <p:cTn id="17" presetID="40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800"/>
                            </p:stCondLst>
                            <p:childTnLst>
                              <p:par>
                                <p:cTn id="23" presetID="40" presetClass="entr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7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700"/>
                            </p:stCondLst>
                            <p:childTnLst>
                              <p:par>
                                <p:cTn id="35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700"/>
                            </p:stCondLst>
                            <p:childTnLst>
                              <p:par>
                                <p:cTn id="3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70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7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7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7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1" uiExpand="1" build="p"/>
      <p:bldP spid="37893" grpId="0" build="p"/>
      <p:bldP spid="37897" grpId="0"/>
      <p:bldP spid="37898" grpId="0"/>
      <p:bldP spid="378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346325" y="2840038"/>
            <a:ext cx="4129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BE" sz="4400" b="1">
                <a:solidFill>
                  <a:srgbClr val="6600CC"/>
                </a:solidFill>
              </a:rPr>
              <a:t>VEEL SUCCES</a:t>
            </a:r>
            <a:endParaRPr lang="nl-NL" sz="4400" b="1"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47800" y="51054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De fietser moet voorrang verlenen aan het verkeer op Hombeeksesteenweg;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Best even stoppen en goed kijken naar het aankomende verkeer;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Hoek Vrijbroekpark - Hombeeksesteenweg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naar links richting centrum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8199" name="Picture 7" descr="02Hombeeksestw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23950"/>
            <a:ext cx="4953000" cy="37528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Onafgezien van de voorrangsregeling toch attent zijn voor de dwarsrichtingen;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met Geerdegem-Schonenberg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rechtdoor richting centrum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11269" name="Picture 5" descr="03Schonen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03313"/>
            <a:ext cx="5029200" cy="37734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Arm uitsteken om richtingsverandering kenbaar te maken;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Opletten voor overstekende voetgangers;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66800" y="152400"/>
            <a:ext cx="69342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Hombeeksesteenweg met Pareipoelstraat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naar rechts in Pareipoelstraat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12293" name="Picture 5" descr="04Pareipoel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50" y="1077913"/>
            <a:ext cx="5060950" cy="37988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Richtingsverandering tijdig kenbaar maken;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Straat met beperkt eenrichtingsverkeer;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Bocht voldoende ruim nemen voor uitrijdend verkeer;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Pareipoelstraat met Veldenstraat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naar links in Veldenstraat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13317" name="Picture 5" descr="05Veldenstra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650" y="1077913"/>
            <a:ext cx="5060950" cy="37988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219200" y="5105400"/>
            <a:ext cx="7467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 dirty="0" smtClean="0"/>
              <a:t>Te voet oversteken over het zebrapad met de fiets aan de hand.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endParaRPr lang="nl-NL" sz="1600" b="1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Veldenstraat met Brusselsesteenweg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naar links richting centrum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14341" name="Picture 5" descr="06Brusselsestw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03313"/>
            <a:ext cx="5029200" cy="37734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00200" y="51054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Onafgezien van de voorrangsregeling moet je toch uitkijken voor auto’s die uit de zijstraat kunnen komen;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Dus, aan een kruispunt steeds attent zijn en klaar om te remmen;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Kruispunten Brusselsesteenweg met zijstraten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rechtdoor richting centrum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15365" name="Picture 5" descr="07Berchmanss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850" y="1143000"/>
            <a:ext cx="4984750" cy="374015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600200" y="5105400"/>
            <a:ext cx="6400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Richtingsverandering kenbaar maken;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Opletten voor de boordsteen naar de voetgangers- en fietsweg;</a:t>
            </a: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nl-BE" sz="1600"/>
              <a:t>Eveneens opletten voor voetgangers die rechtdoor gaan;</a:t>
            </a:r>
            <a:r>
              <a:rPr lang="nl-BE" sz="1600" b="1"/>
              <a:t> </a:t>
            </a:r>
            <a:endParaRPr lang="nl-NL" sz="1600" b="1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47800" y="152400"/>
            <a:ext cx="62484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2200">
                <a:solidFill>
                  <a:schemeClr val="accent2"/>
                </a:solidFill>
              </a:rPr>
              <a:t>Kruispunt Plaisance-brug met Vaartdijk</a:t>
            </a:r>
          </a:p>
          <a:p>
            <a:pPr algn="ctr">
              <a:spcBef>
                <a:spcPct val="50000"/>
              </a:spcBef>
            </a:pPr>
            <a:r>
              <a:rPr lang="nl-BE" sz="1600" b="1">
                <a:solidFill>
                  <a:schemeClr val="tx2"/>
                </a:solidFill>
              </a:rPr>
              <a:t>Te volgen richting :</a:t>
            </a:r>
            <a:r>
              <a:rPr lang="nl-BE" sz="1600" b="1">
                <a:solidFill>
                  <a:srgbClr val="6600CC"/>
                </a:solidFill>
              </a:rPr>
              <a:t> vlak na de brug naar rechts</a:t>
            </a:r>
            <a:r>
              <a:rPr lang="nl-BE" sz="1600" b="1">
                <a:solidFill>
                  <a:srgbClr val="008000"/>
                </a:solidFill>
              </a:rPr>
              <a:t> </a:t>
            </a:r>
            <a:endParaRPr lang="nl-NL" sz="1600" b="1">
              <a:solidFill>
                <a:srgbClr val="008000"/>
              </a:solidFill>
            </a:endParaRPr>
          </a:p>
        </p:txBody>
      </p:sp>
      <p:pic>
        <p:nvPicPr>
          <p:cNvPr id="16389" name="Picture 5" descr="08Vaartdij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101725"/>
            <a:ext cx="5029200" cy="37750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Diavoorstelling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Standaardontwerp</vt:lpstr>
      <vt:lpstr>FIETSEXAMEN 2015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FIETSEXAMEN 2006</dc:title>
  <dc:creator>Stef Vanlombeeck</dc:creator>
  <cp:lastModifiedBy>PC</cp:lastModifiedBy>
  <cp:revision>32</cp:revision>
  <dcterms:created xsi:type="dcterms:W3CDTF">2006-02-10T19:40:00Z</dcterms:created>
  <dcterms:modified xsi:type="dcterms:W3CDTF">2015-05-05T11:00:40Z</dcterms:modified>
</cp:coreProperties>
</file>