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19"/>
  </p:notesMasterIdLst>
  <p:sldIdLst>
    <p:sldId id="445" r:id="rId4"/>
    <p:sldId id="448" r:id="rId5"/>
    <p:sldId id="449" r:id="rId6"/>
    <p:sldId id="450" r:id="rId7"/>
    <p:sldId id="447" r:id="rId8"/>
    <p:sldId id="425" r:id="rId9"/>
    <p:sldId id="439" r:id="rId10"/>
    <p:sldId id="336" r:id="rId11"/>
    <p:sldId id="440" r:id="rId12"/>
    <p:sldId id="435" r:id="rId13"/>
    <p:sldId id="441" r:id="rId14"/>
    <p:sldId id="446" r:id="rId15"/>
    <p:sldId id="443" r:id="rId16"/>
    <p:sldId id="442" r:id="rId17"/>
    <p:sldId id="444" r:id="rId1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chemeClr val="bg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235D9D"/>
    <a:srgbClr val="FFFFFF"/>
    <a:srgbClr val="1C3890"/>
    <a:srgbClr val="0000CC"/>
    <a:srgbClr val="333300"/>
    <a:srgbClr val="FF0000"/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D2A31168-E3FA-47B3-A202-6E1C490204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7E392-5BB1-49EE-97B0-EC4ACB205595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76631-161E-4024-A8AD-D845F3F511FB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ACC73-36F7-4869-A910-6DC250DEFECA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F16192-547A-43D9-978C-A8C9F341CEBD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8D9193-5014-4CB6-B769-AA977BC8103D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8B95E-0C37-4773-ABE3-E9BD05BE1600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F5458-89C5-4E15-AB7D-ED638E2C5BD9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D530B6-D263-45BD-9B4A-B3A38721F0C0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03380-54D6-4CF0-8099-FBBA69E23C4C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86A734-23DD-4A63-AE73-A0E6C2107885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33C063-10DA-4CC4-A3D8-661D761E46C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C2636-CB3F-4214-9310-C3D6FF229624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7FDD4-F57F-4C14-98F9-01D5C436C381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6AFD6-01E7-4248-B669-BE9808A56BC5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75257-FC32-4A2B-B96E-E8863C44E77E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7DAA0-475B-4065-8658-B4D6C44DDB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15884-7072-4C0D-B6C6-A59D2641C1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D59AF-3797-407F-A91C-A15459574D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77DCA-9260-45EE-A3DE-938A1A2935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D4844-2F84-4576-AF25-0521419CA6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9FB0E-C7C9-40C2-9F20-3BD629429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D413C-FCAC-4172-842E-79DD08B14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68A03-8293-4397-98AE-618CE7DDB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51337" cy="5732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352925" cy="5732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4B0AD-6FF4-45BB-8D98-474B462B1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8BD84-2293-4C4C-8DA8-1E8AB1AD6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82DD2-B08B-4408-9C20-3E85DFE33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4E2D1-4A6A-43F1-BBAE-C933313559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61960-74FD-4361-B0B7-4774C452B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7B1DE-0307-4ADC-B78F-06EDD0020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2D4EE-E561-4DE8-9B32-72E9C7C2B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1EE48-6BE7-4ABC-AF16-5D56ADC09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3075" y="168275"/>
            <a:ext cx="2212975" cy="6689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68275"/>
            <a:ext cx="6491287" cy="6689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00991-A9D6-4E7D-8E2D-F73E1FE4C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A6D1-F618-4432-8A38-CCFA25CFF1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4CD7B-7515-418A-B88E-EAAA92251D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44BB1-4957-469B-ACED-99BD455CD6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73E2A-9AFF-4621-A6B2-4B5FDABC47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7226-43C3-4B65-95D1-26B010FF97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87123-8815-4F7C-9EBD-F5A9125180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B05A0-508B-4508-9548-2936FFCA8B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32C39-A3B2-401E-BDAD-3B770B3B54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603DB-F89F-44BF-95FB-34808F1CB3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01778-53DC-422A-A369-0EC27B9A4C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1C3AB-A536-416F-89BC-10FF9A3F55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5DBB4-74E1-4670-9B11-BC27DCB0AC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FDA13-23C6-40A0-8E55-30E4E4B203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B1573-9353-49BF-9F07-D1CE9C12A9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172D0-F45C-4FFE-8601-DD144E61EC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BDDC0-FD8A-4966-9694-68F7F3CF8C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FC95C-B673-41D5-9586-3776C68C05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04339-5BB8-42E0-B9CA-903FC0F8BD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A6C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19533E87-6262-42B4-AA8E-7D00E0CD9A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E5CFE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E5CFE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E5CFE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E5CFE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E5CFE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E5CFE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E5CFE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E5CFE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E5CFE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A6C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35475" y="168275"/>
            <a:ext cx="339725" cy="7620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 </a:t>
            </a:r>
            <a:endParaRPr lang="en-US" smtClean="0"/>
          </a:p>
        </p:txBody>
      </p:sp>
      <p:sp>
        <p:nvSpPr>
          <p:cNvPr id="2051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79388" y="1125538"/>
            <a:ext cx="8856662" cy="57324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81D7C191-EF05-467B-A8E5-BA61C9FB4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6C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6CC7EF9-74AE-435C-B9EB-E52255FE28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ideo" Target="file:///H:\Adana\GORILLA.wmv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H:\Adana\GORILLA.wmv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H:\Adana\polarbear%20with%20parkies.wmv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H:\Adana\polarbear%20with%20parkies.wmv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H:\Adana\penguin%20with%20dyskinesia.wmv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827088" y="549275"/>
            <a:ext cx="7705725" cy="5632450"/>
          </a:xfrm>
          <a:prstGeom prst="rect">
            <a:avLst/>
          </a:prstGeom>
          <a:solidFill>
            <a:srgbClr val="006699"/>
          </a:solidFill>
          <a:ln w="3016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2400" i="1">
              <a:latin typeface="Century Gothic" pitchFamily="34" charset="0"/>
            </a:endParaRPr>
          </a:p>
          <a:p>
            <a:r>
              <a:rPr lang="en-GB" sz="2400" i="1">
                <a:latin typeface="Century Gothic" pitchFamily="34" charset="0"/>
              </a:rPr>
              <a:t>Monday 20</a:t>
            </a:r>
            <a:r>
              <a:rPr lang="en-GB" sz="2400" i="1" baseline="30000">
                <a:latin typeface="Century Gothic" pitchFamily="34" charset="0"/>
              </a:rPr>
              <a:t>th</a:t>
            </a:r>
            <a:r>
              <a:rPr lang="en-GB" sz="2400" i="1">
                <a:latin typeface="Century Gothic" pitchFamily="34" charset="0"/>
              </a:rPr>
              <a:t> July 2009</a:t>
            </a:r>
          </a:p>
          <a:p>
            <a:endParaRPr lang="en-GB" sz="2400" i="1">
              <a:latin typeface="Century Gothic" pitchFamily="34" charset="0"/>
            </a:endParaRPr>
          </a:p>
          <a:p>
            <a:r>
              <a:rPr lang="en-GB" sz="2400" i="1">
                <a:latin typeface="Century Gothic" pitchFamily="34" charset="0"/>
              </a:rPr>
              <a:t>Parkinson’s Summerschool</a:t>
            </a:r>
          </a:p>
          <a:p>
            <a:endParaRPr lang="en-GB" sz="2400" i="1">
              <a:latin typeface="Century Gothic" pitchFamily="34" charset="0"/>
            </a:endParaRPr>
          </a:p>
          <a:p>
            <a:r>
              <a:rPr lang="en-GB" sz="3200" i="1">
                <a:latin typeface="Century Gothic" pitchFamily="34" charset="0"/>
              </a:rPr>
              <a:t>A Personal Perspective</a:t>
            </a:r>
          </a:p>
          <a:p>
            <a:r>
              <a:rPr lang="en-GB" sz="3200" i="1">
                <a:latin typeface="Century Gothic" pitchFamily="34" charset="0"/>
              </a:rPr>
              <a:t>On </a:t>
            </a:r>
          </a:p>
          <a:p>
            <a:r>
              <a:rPr lang="en-GB" sz="3200" i="1">
                <a:latin typeface="Century Gothic" pitchFamily="34" charset="0"/>
              </a:rPr>
              <a:t>Parkinson’s</a:t>
            </a:r>
          </a:p>
          <a:p>
            <a:endParaRPr lang="en-GB" sz="2400" i="1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Tom Isaacs</a:t>
            </a:r>
          </a:p>
          <a:p>
            <a:endParaRPr lang="en-GB" sz="2400">
              <a:latin typeface="Century Gothic" pitchFamily="34" charset="0"/>
            </a:endParaRPr>
          </a:p>
          <a:p>
            <a:r>
              <a:rPr lang="en-GB" sz="1600">
                <a:latin typeface="Century Gothic" pitchFamily="34" charset="0"/>
              </a:rPr>
              <a:t>Co-Founder – Cure Parkinson’s Trust</a:t>
            </a:r>
          </a:p>
          <a:p>
            <a:r>
              <a:rPr lang="en-GB" sz="1600">
                <a:latin typeface="Century Gothic" pitchFamily="34" charset="0"/>
              </a:rPr>
              <a:t>Board Member – European PD Association</a:t>
            </a:r>
          </a:p>
          <a:p>
            <a:r>
              <a:rPr lang="en-GB" sz="1600">
                <a:latin typeface="Century Gothic" pitchFamily="34" charset="0"/>
              </a:rPr>
              <a:t>Steering Group – World Parkinson’s Congress</a:t>
            </a:r>
          </a:p>
          <a:p>
            <a:endParaRPr lang="en-GB" sz="24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GORILLA.wmv">
            <a:hlinkClick r:id="" action="ppaction://media"/>
          </p:cNvPr>
          <p:cNvPicPr>
            <a:picLocks noRot="1" noChangeAspect="1" noChangeArrowheads="1"/>
          </p:cNvPicPr>
          <p:nvPr>
            <p:ph sz="half" idx="2"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-4763"/>
            <a:ext cx="9150350" cy="6862763"/>
          </a:xfrm>
        </p:spPr>
      </p:pic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sz="2800" smtClean="0"/>
          </a:p>
          <a:p>
            <a:pPr eaLnBrk="1" hangingPunct="1"/>
            <a:endParaRPr lang="en-US" sz="4000" smtClean="0">
              <a:solidFill>
                <a:schemeClr val="bg1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700338" y="2420938"/>
            <a:ext cx="2951162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6513" y="0"/>
            <a:ext cx="9144000" cy="6858000"/>
          </a:xfrm>
          <a:prstGeom prst="rect">
            <a:avLst/>
          </a:prstGeom>
          <a:solidFill>
            <a:srgbClr val="2A6C8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>
                <a:latin typeface="Century Gothic" pitchFamily="34" charset="0"/>
              </a:rPr>
              <a:t>BARRY</a:t>
            </a: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290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ORILLA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999" fill="hold"/>
                                        <p:tgtEl>
                                          <p:spTgt spid="133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31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3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827088" y="549275"/>
            <a:ext cx="7705725" cy="5632450"/>
          </a:xfrm>
          <a:prstGeom prst="rect">
            <a:avLst/>
          </a:prstGeom>
          <a:solidFill>
            <a:srgbClr val="006699"/>
          </a:solidFill>
          <a:ln w="3016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2400" i="1">
              <a:latin typeface="Century Gothic" pitchFamily="34" charset="0"/>
            </a:endParaRPr>
          </a:p>
          <a:p>
            <a:r>
              <a:rPr lang="en-GB" sz="2400" i="1">
                <a:latin typeface="Century Gothic" pitchFamily="34" charset="0"/>
              </a:rPr>
              <a:t>Monday 20</a:t>
            </a:r>
            <a:r>
              <a:rPr lang="en-GB" sz="2400" i="1" baseline="30000">
                <a:latin typeface="Century Gothic" pitchFamily="34" charset="0"/>
              </a:rPr>
              <a:t>th</a:t>
            </a:r>
            <a:r>
              <a:rPr lang="en-GB" sz="2400" i="1">
                <a:latin typeface="Century Gothic" pitchFamily="34" charset="0"/>
              </a:rPr>
              <a:t> July 2009</a:t>
            </a:r>
          </a:p>
          <a:p>
            <a:endParaRPr lang="en-GB" sz="2400" i="1">
              <a:latin typeface="Century Gothic" pitchFamily="34" charset="0"/>
            </a:endParaRPr>
          </a:p>
          <a:p>
            <a:r>
              <a:rPr lang="en-GB" sz="2400" i="1">
                <a:latin typeface="Century Gothic" pitchFamily="34" charset="0"/>
              </a:rPr>
              <a:t>Parkinson’s Summerschool</a:t>
            </a:r>
          </a:p>
          <a:p>
            <a:endParaRPr lang="en-GB" sz="2400" i="1">
              <a:latin typeface="Century Gothic" pitchFamily="34" charset="0"/>
            </a:endParaRPr>
          </a:p>
          <a:p>
            <a:r>
              <a:rPr lang="en-GB" sz="3200" i="1">
                <a:latin typeface="Century Gothic" pitchFamily="34" charset="0"/>
              </a:rPr>
              <a:t>A Personal Perspective</a:t>
            </a:r>
          </a:p>
          <a:p>
            <a:r>
              <a:rPr lang="en-GB" sz="3200" i="1">
                <a:latin typeface="Century Gothic" pitchFamily="34" charset="0"/>
              </a:rPr>
              <a:t>On </a:t>
            </a:r>
          </a:p>
          <a:p>
            <a:r>
              <a:rPr lang="en-GB" sz="3200" i="1">
                <a:latin typeface="Century Gothic" pitchFamily="34" charset="0"/>
              </a:rPr>
              <a:t>Parkinson’s</a:t>
            </a:r>
          </a:p>
          <a:p>
            <a:endParaRPr lang="en-GB" sz="2400" i="1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Tom Isaacs</a:t>
            </a:r>
          </a:p>
          <a:p>
            <a:endParaRPr lang="en-GB" sz="2400">
              <a:latin typeface="Century Gothic" pitchFamily="34" charset="0"/>
            </a:endParaRPr>
          </a:p>
          <a:p>
            <a:r>
              <a:rPr lang="en-GB" sz="1600">
                <a:latin typeface="Century Gothic" pitchFamily="34" charset="0"/>
              </a:rPr>
              <a:t>Co-Founder – Cure Parkinson’s Trust</a:t>
            </a:r>
          </a:p>
          <a:p>
            <a:r>
              <a:rPr lang="en-GB" sz="1600">
                <a:latin typeface="Century Gothic" pitchFamily="34" charset="0"/>
              </a:rPr>
              <a:t>Board Member – European PD Association</a:t>
            </a:r>
          </a:p>
          <a:p>
            <a:r>
              <a:rPr lang="en-GB" sz="1600">
                <a:latin typeface="Century Gothic" pitchFamily="34" charset="0"/>
              </a:rPr>
              <a:t>Steering Group – World Parkinson’s Congress</a:t>
            </a:r>
          </a:p>
          <a:p>
            <a:endParaRPr lang="en-GB" sz="24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7813" y="2174875"/>
            <a:ext cx="8686800" cy="2549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3600" smtClean="0"/>
              <a:t>“The greater part of our happiness or</a:t>
            </a:r>
          </a:p>
          <a:p>
            <a:pPr eaLnBrk="1" hangingPunct="1">
              <a:buFontTx/>
              <a:buNone/>
            </a:pPr>
            <a:r>
              <a:rPr lang="en-GB" sz="3600" smtClean="0"/>
              <a:t>sadness is not dependant on our </a:t>
            </a:r>
          </a:p>
          <a:p>
            <a:pPr eaLnBrk="1" hangingPunct="1">
              <a:buFontTx/>
              <a:buNone/>
            </a:pPr>
            <a:r>
              <a:rPr lang="en-GB" sz="3600" smtClean="0"/>
              <a:t>circumstances but on our disposition”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4176713" cy="4867275"/>
          </a:xfrm>
          <a:noFill/>
          <a:ln>
            <a:solidFill>
              <a:srgbClr val="FFFFFF"/>
            </a:solidFill>
          </a:ln>
        </p:spPr>
        <p:txBody>
          <a:bodyPr>
            <a:spAutoFit/>
          </a:bodyPr>
          <a:lstStyle/>
          <a:p>
            <a:pPr algn="ctr" eaLnBrk="1" hangingPunct="1">
              <a:buFontTx/>
              <a:buNone/>
            </a:pPr>
            <a:r>
              <a:rPr lang="en-GB" smtClean="0"/>
              <a:t>PD CARE ISSUES </a:t>
            </a:r>
          </a:p>
          <a:p>
            <a:pPr eaLnBrk="1" hangingPunct="1"/>
            <a:r>
              <a:rPr lang="en-GB" sz="2300" smtClean="0"/>
              <a:t>Communication</a:t>
            </a:r>
          </a:p>
          <a:p>
            <a:pPr eaLnBrk="1" hangingPunct="1"/>
            <a:r>
              <a:rPr lang="en-GB" sz="2300" smtClean="0"/>
              <a:t>Multi-disciplinary teamwork</a:t>
            </a:r>
          </a:p>
          <a:p>
            <a:pPr eaLnBrk="1" hangingPunct="1"/>
            <a:r>
              <a:rPr lang="en-GB" sz="2300" smtClean="0"/>
              <a:t>Rigidity, inflexibility and an inability to move forward</a:t>
            </a:r>
          </a:p>
          <a:p>
            <a:pPr eaLnBrk="1" hangingPunct="1"/>
            <a:r>
              <a:rPr lang="en-GB" sz="2300" smtClean="0"/>
              <a:t>Flamboyant gestures -achieve nothing</a:t>
            </a:r>
          </a:p>
          <a:p>
            <a:pPr eaLnBrk="1" hangingPunct="1"/>
            <a:r>
              <a:rPr lang="en-GB" sz="2300" smtClean="0"/>
              <a:t>Focus</a:t>
            </a:r>
          </a:p>
          <a:p>
            <a:pPr eaLnBrk="1" hangingPunct="1"/>
            <a:r>
              <a:rPr lang="en-GB" sz="2300" smtClean="0"/>
              <a:t>Leaving it too long before next medication</a:t>
            </a:r>
            <a:endParaRPr lang="en-US" sz="2300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716463" y="549275"/>
            <a:ext cx="4176712" cy="48672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GB" sz="3200">
                <a:solidFill>
                  <a:srgbClr val="E5CFE7"/>
                </a:solidFill>
                <a:latin typeface="Century Gothic" pitchFamily="34" charset="0"/>
              </a:rPr>
              <a:t>PD CURE ISSUES 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300">
                <a:solidFill>
                  <a:srgbClr val="E5CFE7"/>
                </a:solidFill>
                <a:latin typeface="Century Gothic" pitchFamily="34" charset="0"/>
              </a:rPr>
              <a:t>Communication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300">
                <a:solidFill>
                  <a:srgbClr val="E5CFE7"/>
                </a:solidFill>
                <a:latin typeface="Century Gothic" pitchFamily="34" charset="0"/>
              </a:rPr>
              <a:t>Multi-disciplinary teamwork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300">
                <a:solidFill>
                  <a:srgbClr val="E5CFE7"/>
                </a:solidFill>
                <a:latin typeface="Century Gothic" pitchFamily="34" charset="0"/>
              </a:rPr>
              <a:t>Rigidity, inflexibility and an inability to move forward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300">
                <a:solidFill>
                  <a:srgbClr val="E5CFE7"/>
                </a:solidFill>
                <a:latin typeface="Century Gothic" pitchFamily="34" charset="0"/>
              </a:rPr>
              <a:t>Flamboyant gestures -achieve nothing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300">
                <a:solidFill>
                  <a:srgbClr val="E5CFE7"/>
                </a:solidFill>
                <a:latin typeface="Century Gothic" pitchFamily="34" charset="0"/>
              </a:rPr>
              <a:t>Focus 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300">
                <a:solidFill>
                  <a:srgbClr val="E5CFE7"/>
                </a:solidFill>
                <a:latin typeface="Century Gothic" pitchFamily="34" charset="0"/>
              </a:rPr>
              <a:t>Leaving it too long before next medication</a:t>
            </a:r>
            <a:endParaRPr lang="en-US" sz="2300">
              <a:solidFill>
                <a:srgbClr val="E5CFE7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3024187" cy="1311275"/>
          </a:xfrm>
          <a:noFill/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GB" sz="8000" smtClean="0"/>
              <a:t>CARE</a:t>
            </a:r>
            <a:endParaRPr lang="en-GB" sz="5400" smtClean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148263" y="4652963"/>
            <a:ext cx="30241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en-GB" sz="8000">
                <a:solidFill>
                  <a:srgbClr val="E5CFE7"/>
                </a:solidFill>
                <a:latin typeface="Century Gothic" pitchFamily="34" charset="0"/>
              </a:rPr>
              <a:t>CURE</a:t>
            </a:r>
            <a:endParaRPr lang="en-GB" sz="5400">
              <a:solidFill>
                <a:srgbClr val="E5CFE7"/>
              </a:solidFill>
              <a:latin typeface="Century Gothic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067175" y="2852738"/>
            <a:ext cx="1223963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0">
                <a:latin typeface="Century Gothic" pitchFamily="34" charset="0"/>
              </a:rPr>
              <a:t>U</a:t>
            </a:r>
            <a:endParaRPr lang="en-US" sz="8000">
              <a:latin typeface="Century Gothic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68313" y="1628775"/>
            <a:ext cx="30241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en-GB" sz="8000">
                <a:solidFill>
                  <a:srgbClr val="E5CFE7"/>
                </a:solidFill>
                <a:latin typeface="Century Gothic" pitchFamily="34" charset="0"/>
              </a:rPr>
              <a:t>CURE</a:t>
            </a:r>
            <a:endParaRPr lang="en-GB" sz="5400">
              <a:solidFill>
                <a:srgbClr val="E5CFE7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77 -0.00463 C -0.0283 -0.00277 -0.02448 -0.00208 -0.02135 0.00093 C -0.01927 0.00278 -0.01927 0.00741 -0.01719 0.00926 C -0.01354 0.01227 -0.00469 0.01482 -0.00469 0.01505 C -0.00399 0.0176 -0.00434 0.0213 -0.0026 0.02315 C -0.00035 0.02547 0.00313 0.02454 0.00573 0.02593 C 0.00799 0.02732 0.00972 0.0301 0.01198 0.03149 C 0.01389 0.03287 0.01615 0.03334 0.01823 0.03426 C 0.02084 0.03334 0.02379 0.03149 0.02656 0.03149 C 0.02865 0.03149 0.03056 0.03449 0.03281 0.03426 C 0.03924 0.03357 0.04531 0.03056 0.05156 0.02871 C 0.07465 0.0338 0.07813 0.0375 0.10139 0.03149 C 0.1158 0.02778 0.12292 0.01991 0.1349 0.01204 C 0.13959 0.00857 0.14393 0.00926 0.14948 0.00649 C 0.15868 0.00186 0.16736 -0.00578 0.17622 -0.01018 C 0.18334 -0.01342 0.19063 -0.01388 0.1974 -0.01851 C 0.21459 -0.03148 0.2382 -0.05301 0.25781 -0.0574 C 0.26667 -0.05949 0.27587 -0.05926 0.2849 -0.06018 C 0.28629 -0.06759 0.2875 -0.075 0.28906 -0.0824 C 0.29028 -0.08796 0.29202 -0.09351 0.29323 -0.09907 C 0.29636 -0.11458 0.29653 -0.13078 0.29948 -0.14629 C 0.30156 -0.15763 0.30573 -0.16828 0.30781 -0.17963 C 0.3033 -0.19375 0.29861 -0.20532 0.29323 -0.21851 C 0.28629 -0.23541 0.27882 -0.26203 0.26406 -0.26851 C 0.26268 -0.26828 0.2342 -0.26435 0.23073 -0.26296 C 0.229 -0.26226 0.21615 -0.24907 0.21615 -0.24884 C 0.20712 -0.24166 0.20625 -0.24328 0.19531 -0.24074 C 0.18715 -0.23356 0.17986 -0.22685 0.17431 -0.21574 C 0.17084 -0.19722 0.16337 -0.18148 0.1599 -0.16296 C 0.15556 -0.14051 0.15521 -0.11736 0.1474 -0.09629 C 0.14948 -0.05301 0.15365 -0.00277 0.18056 0.02593 C 0.18681 0.04237 0.20156 0.05857 0.21181 0.07037 C 0.2125 0.075 0.21181 0.08033 0.21406 0.08426 C 0.2158 0.08774 0.21997 0.08704 0.2224 0.08982 C 0.22882 0.09699 0.23316 0.10695 0.23906 0.11482 C 0.2408 0.12199 0.24705 0.13843 0.25156 0.1426 C 0.2566 0.14746 0.26823 0.15371 0.26823 0.15394 C 0.27483 0.1669 0.26997 0.16088 0.2849 0.1676 C 0.28698 0.16852 0.28906 0.16945 0.29115 0.17037 C 0.29323 0.1713 0.2974 0.17315 0.2974 0.17338 C 0.30139 0.18889 0.29792 0.1794 0.31198 0.19815 C 0.31736 0.20533 0.31545 0.21204 0.31823 0.22037 C 0.31979 0.22524 0.32257 0.22963 0.32448 0.23426 C 0.32604 0.23797 0.32743 0.24144 0.32865 0.24537 C 0.33021 0.2507 0.33281 0.26204 0.33281 0.26227 C 0.33143 0.26945 0.32882 0.27662 0.32865 0.28403 C 0.32795 0.31112 0.33125 0.33866 0.32656 0.36482 C 0.32518 0.37246 0.31719 0.37477 0.31198 0.37871 C 0.2967 0.39005 0.27795 0.40417 0.26198 0.41482 C 0.2467 0.39445 0.25452 0.40209 0.23906 0.38982 C 0.23264 0.37848 0.22882 0.36505 0.2224 0.35371 C 0.21563 0.34167 0.20677 0.33195 0.19931 0.32037 C 0.19375 0.31135 0.18837 0.30162 0.18247 0.2926 C 0.1783 0.28542 0.17709 0.27153 0.17014 0.27037 C 0.16545 0.26945 0.16025 0.26852 0.15556 0.2676 C 0.1533 0.22709 0.16025 0.19283 0.1349 0.17037 C 0.12726 0.1507 0.11823 0.14746 0.10347 0.1426 C 0.0882 0.12871 0.09601 0.13287 0.08073 0.12871 C 0.075 0.1176 0.07101 0.1125 0.06198 0.10625 C 0.05886 0.08982 0.05313 0.09237 0.04722 0.07871 C 0.04531 0.07431 0.02587 0.03195 0.0224 0.02037 C 0.00834 -0.02662 0.00313 -0.07824 -0.01719 -0.12129 C -0.02118 -0.1537 -0.01406 -0.12615 -0.02969 -0.14351 C -0.03142 -0.14537 -0.03073 -0.1493 -0.03177 -0.15185 C -0.03281 -0.15486 -0.03472 -0.15717 -0.03594 -0.16018 C -0.0375 -0.16388 -0.03854 -0.16782 -0.0401 -0.17129 C -0.04271 -0.17708 -0.04844 -0.18796 -0.04844 -0.18773 C -0.05017 -0.19907 -0.0493 -0.21088 -0.0526 -0.22129 C -0.05607 -0.23194 -0.06719 -0.25 -0.07135 -0.26296 C -0.08541 -0.30578 -0.07309 -0.29051 -0.0901 -0.3074 C -0.10278 -0.34097 -0.08576 -0.30046 -0.10052 -0.32407 C -0.10243 -0.32731 -0.10243 -0.33217 -0.10469 -0.33518 C -0.10816 -0.33981 -0.11371 -0.34166 -0.11719 -0.34629 C -0.12361 -0.35486 -0.13038 -0.3618 -0.13802 -0.36851 C -0.13246 -0.34907 -0.12535 -0.33032 -0.12135 -0.31018 C -0.12031 -0.30463 -0.12344 -0.29907 -0.12344 -0.29351 C -0.12344 -0.24606 -0.1243 -0.25347 -0.11927 -0.22685 C -0.1184 -0.21041 -0.11389 -0.18356 -0.11719 -0.16574 C -0.11649 -0.16111 -0.11632 -0.15625 -0.1151 -0.15185 C -0.11423 -0.14861 -0.11128 -0.14676 -0.11094 -0.14351 C -0.1085 -0.1243 -0.10903 -0.10439 -0.10677 -0.08518 C -0.10399 -0.06203 -0.09844 -0.01574 -0.09844 -0.01551 C -0.1059 0.01412 -0.09635 0.07871 -0.09635 0.07894 C -0.09948 0.10533 -0.10451 0.13473 -0.10677 0.16204 C -0.10955 0.19491 -0.11146 0.22778 -0.11927 0.25926 C -0.12118 0.26667 -0.12413 0.27385 -0.12552 0.28149 C -0.12899 0.29977 -0.13385 0.33704 -0.13385 0.33704 C -0.13455 0.35463 -0.13281 0.37269 -0.13594 0.38982 C -0.13663 0.39352 -0.13993 0.3838 -0.14219 0.38149 C -0.15486 0.36644 -0.15416 0.36737 -0.16927 0.35649 C -0.1842 0.34561 -0.19548 0.32871 -0.20885 0.31459 C -0.21684 0.30649 -0.22569 0.30024 -0.23385 0.2926 C -0.24253 0.27524 -0.25538 0.27061 -0.2651 0.25093 C -0.275 0.23125 -0.27899 0.21042 -0.28802 0.18982 C -0.29323 0.17755 -0.29791 0.17061 -0.30052 0.15649 C -0.28785 0.12292 -0.29635 0.08056 -0.28177 0.04815 C -0.27535 0.01412 -0.2776 -0.01713 -0.29219 -0.04629 C -0.29531 -0.06273 -0.29791 -0.07546 -0.3026 -0.09074 C -0.30469 -0.10949 -0.30642 -0.12824 -0.31094 -0.14629 C -0.30885 -0.18055 -0.30052 -0.17963 -0.31094 -0.17963 " pathEditMode="relative" rAng="0" ptsTypes="fffffffffffffffffffffffffffffffffffffffffffffffffffffffffffffffffffffffffffffffffffffffffffffffffffA">
                                      <p:cBhvr>
                                        <p:cTn id="15" dur="30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214688"/>
            <a:ext cx="847248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</a:rPr>
              <a:t>Tom’s Tiny (but tasty) Two-minute Turkey Teach-in</a:t>
            </a:r>
            <a:r>
              <a:rPr lang="en-GB" sz="2200" b="1" dirty="0" smtClean="0">
                <a:solidFill>
                  <a:schemeClr val="bg1"/>
                </a:solidFill>
              </a:rPr>
              <a:t/>
            </a:r>
            <a:br>
              <a:rPr lang="en-GB" sz="2200" b="1" dirty="0" smtClean="0">
                <a:solidFill>
                  <a:schemeClr val="bg1"/>
                </a:solidFill>
              </a:rPr>
            </a:br>
            <a:r>
              <a:rPr lang="en-GB" sz="2200" b="1" dirty="0" smtClean="0">
                <a:solidFill>
                  <a:schemeClr val="bg1"/>
                </a:solidFill>
              </a:rPr>
              <a:t>4 slides 30 seconds each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500"/>
            <a:ext cx="9144000" cy="60721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Parkinson’s can affect anyone at age</a:t>
            </a:r>
          </a:p>
          <a:p>
            <a:pPr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It is idiopathic – of unknown cause</a:t>
            </a:r>
          </a:p>
          <a:p>
            <a:pPr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Increasingly it is being linked to genetics and environmental factors</a:t>
            </a:r>
          </a:p>
          <a:p>
            <a:pPr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The shaking and immobility are caused by a deficit of dopamine in the brain</a:t>
            </a:r>
          </a:p>
          <a:p>
            <a:pPr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Dopamine is the chemical messenger which controls movement</a:t>
            </a:r>
          </a:p>
          <a:p>
            <a:pPr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You do not need an electric toothbrush if you have Parkinson’s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8" presetClass="path" presetSubtype="0" accel="50000" decel="50000" autoRev="1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44444E-6 4.50509E-6 L 0.00313 0.13182 L 0.00608 4.50509E-6 L 0.00938 0.13182 L 0.0125 4.50509E-6 L 0.01546 0.13182 L 0.01858 4.50509E-6 L 0.02171 0.13182 L 0.02483 4.50509E-6 L 0.02796 0.13182 L 0.03108 4.50509E-6 L 0.03421 0.13182 L 0.03716 4.50509E-6 L 0.04028 0.13182 L 0.04358 4.50509E-6 L 0.04653 0.13182 L 0.04983 4.50509E-6 " pathEditMode="relative" rAng="0" ptsTypes="FFFFFFFFFFFFFFFF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38" presetClass="exit" presetSubtype="0" accel="50000" fill="hold" grpId="2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7248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</a:rPr>
              <a:t>Tom’s 2-minute Turkey Teach-in.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38" y="1000125"/>
            <a:ext cx="9215438" cy="607218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Treatment for Parkinson’s is usually with a combination of the following medications: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L-dopa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Agonists – patch or pill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COMT Inhibitors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MAOB Inhibitors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err="1" smtClean="0">
                <a:solidFill>
                  <a:schemeClr val="bg1"/>
                </a:solidFill>
              </a:rPr>
              <a:t>Amantadine</a:t>
            </a:r>
            <a:endParaRPr lang="en-GB" b="1" dirty="0" smtClean="0">
              <a:solidFill>
                <a:schemeClr val="bg1"/>
              </a:solidFill>
            </a:endParaRPr>
          </a:p>
          <a:p>
            <a:pPr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After a 2-10 years of using L-dopa-induced </a:t>
            </a:r>
            <a:r>
              <a:rPr lang="en-GB" b="1" dirty="0" err="1" smtClean="0">
                <a:solidFill>
                  <a:schemeClr val="bg1"/>
                </a:solidFill>
              </a:rPr>
              <a:t>dyskinesia</a:t>
            </a:r>
            <a:r>
              <a:rPr lang="en-GB" b="1" dirty="0" smtClean="0">
                <a:solidFill>
                  <a:schemeClr val="bg1"/>
                </a:solidFill>
              </a:rPr>
              <a:t> is common</a:t>
            </a:r>
          </a:p>
          <a:p>
            <a:pPr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In later stage Parkinson’s the following further treatments are available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err="1" smtClean="0">
                <a:solidFill>
                  <a:schemeClr val="bg1"/>
                </a:solidFill>
              </a:rPr>
              <a:t>Apomorphine</a:t>
            </a:r>
            <a:r>
              <a:rPr lang="en-GB" b="1" dirty="0" smtClean="0">
                <a:solidFill>
                  <a:schemeClr val="bg1"/>
                </a:solidFill>
              </a:rPr>
              <a:t> – rapid response agonist by injection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err="1" smtClean="0">
                <a:solidFill>
                  <a:schemeClr val="bg1"/>
                </a:solidFill>
              </a:rPr>
              <a:t>Duodopa</a:t>
            </a:r>
            <a:r>
              <a:rPr lang="en-GB" b="1" dirty="0" smtClean="0">
                <a:solidFill>
                  <a:schemeClr val="bg1"/>
                </a:solidFill>
              </a:rPr>
              <a:t> – continuous </a:t>
            </a:r>
            <a:r>
              <a:rPr lang="en-GB" b="1" dirty="0" err="1" smtClean="0">
                <a:solidFill>
                  <a:schemeClr val="bg1"/>
                </a:solidFill>
              </a:rPr>
              <a:t>dopaminergic</a:t>
            </a:r>
            <a:r>
              <a:rPr lang="en-GB" b="1" dirty="0" smtClean="0">
                <a:solidFill>
                  <a:schemeClr val="bg1"/>
                </a:solidFill>
              </a:rPr>
              <a:t> stimulation via pump from duodenum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Deep brain stimulation (DBS) – electrical implant (pacemaker for the brain)</a:t>
            </a:r>
          </a:p>
          <a:p>
            <a:pPr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No treatment yet said to be “disease modifying” except arguably </a:t>
            </a:r>
            <a:r>
              <a:rPr lang="en-GB" b="1" dirty="0" err="1" smtClean="0">
                <a:solidFill>
                  <a:schemeClr val="bg1"/>
                </a:solidFill>
              </a:rPr>
              <a:t>Azilect</a:t>
            </a:r>
            <a:r>
              <a:rPr lang="en-GB" b="1" dirty="0" smtClean="0">
                <a:solidFill>
                  <a:schemeClr val="bg1"/>
                </a:solidFill>
              </a:rPr>
              <a:t> (MAOB)</a:t>
            </a:r>
          </a:p>
          <a:p>
            <a:pPr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All Parkinson’s medicines sound like they are from an Italian restaurant menu</a:t>
            </a:r>
          </a:p>
          <a:p>
            <a:pPr lvl="2">
              <a:lnSpc>
                <a:spcPct val="134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E.g. </a:t>
            </a:r>
            <a:r>
              <a:rPr lang="en-GB" b="1" dirty="0" err="1" smtClean="0">
                <a:solidFill>
                  <a:schemeClr val="bg1"/>
                </a:solidFill>
              </a:rPr>
              <a:t>Ropinorole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</a:rPr>
              <a:t>rotigotone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</a:rPr>
              <a:t>tolcapone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</a:rPr>
              <a:t>duadopa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</a:rPr>
              <a:t>selegeline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</a:rPr>
              <a:t>cabergoline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</a:rPr>
              <a:t>stalevo</a:t>
            </a:r>
            <a:r>
              <a:rPr lang="en-GB" b="1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48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</a:rPr>
              <a:t>Tom’s 2-minute Turkey Teach-in.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38" y="1643063"/>
            <a:ext cx="9144001" cy="521493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Current  Avenues of Parkinson’s Research</a:t>
            </a:r>
          </a:p>
          <a:p>
            <a:pPr lvl="1"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Genetic profiling and biomarkers</a:t>
            </a:r>
          </a:p>
          <a:p>
            <a:pPr lvl="1"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Gene Therapy</a:t>
            </a:r>
          </a:p>
          <a:p>
            <a:pPr lvl="1">
              <a:lnSpc>
                <a:spcPct val="134000"/>
              </a:lnSpc>
              <a:defRPr/>
            </a:pPr>
            <a:r>
              <a:rPr lang="en-GB" dirty="0" err="1" smtClean="0">
                <a:solidFill>
                  <a:schemeClr val="bg1"/>
                </a:solidFill>
              </a:rPr>
              <a:t>Neurotrophic</a:t>
            </a:r>
            <a:r>
              <a:rPr lang="en-GB" dirty="0" smtClean="0">
                <a:solidFill>
                  <a:schemeClr val="bg1"/>
                </a:solidFill>
              </a:rPr>
              <a:t> factors and </a:t>
            </a:r>
            <a:r>
              <a:rPr lang="en-GB" dirty="0" err="1" smtClean="0">
                <a:solidFill>
                  <a:schemeClr val="bg1"/>
                </a:solidFill>
              </a:rPr>
              <a:t>neurotrophic</a:t>
            </a:r>
            <a:r>
              <a:rPr lang="en-GB" dirty="0" smtClean="0">
                <a:solidFill>
                  <a:schemeClr val="bg1"/>
                </a:solidFill>
              </a:rPr>
              <a:t> factor inducers</a:t>
            </a:r>
          </a:p>
          <a:p>
            <a:pPr lvl="1"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Alpha–</a:t>
            </a:r>
            <a:r>
              <a:rPr lang="en-GB" dirty="0" err="1" smtClean="0">
                <a:solidFill>
                  <a:schemeClr val="bg1"/>
                </a:solidFill>
              </a:rPr>
              <a:t>synuclein</a:t>
            </a:r>
            <a:r>
              <a:rPr lang="en-GB" dirty="0" smtClean="0">
                <a:solidFill>
                  <a:schemeClr val="bg1"/>
                </a:solidFill>
              </a:rPr>
              <a:t> disaggregation</a:t>
            </a:r>
          </a:p>
          <a:p>
            <a:pPr lvl="1"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Calcium channels/Anti-</a:t>
            </a:r>
            <a:r>
              <a:rPr lang="en-GB" dirty="0" err="1" smtClean="0">
                <a:solidFill>
                  <a:schemeClr val="bg1"/>
                </a:solidFill>
              </a:rPr>
              <a:t>inflammatories</a:t>
            </a:r>
            <a:endParaRPr lang="en-GB" dirty="0" smtClean="0">
              <a:solidFill>
                <a:schemeClr val="bg1"/>
              </a:solidFill>
            </a:endParaRPr>
          </a:p>
          <a:p>
            <a:pPr lvl="1"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Delivery Mechanisms: Viral vectors, nanotechnology, novel peptides</a:t>
            </a:r>
          </a:p>
          <a:p>
            <a:pPr lvl="1"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Stem cell therapy</a:t>
            </a:r>
          </a:p>
          <a:p>
            <a:pPr lvl="1">
              <a:lnSpc>
                <a:spcPct val="134000"/>
              </a:lnSpc>
              <a:defRPr/>
            </a:pPr>
            <a:r>
              <a:rPr lang="en-GB" dirty="0" smtClean="0">
                <a:solidFill>
                  <a:schemeClr val="bg1"/>
                </a:solidFill>
              </a:rPr>
              <a:t>Drugs for other indications e.g. Hypertension and Diabetes</a:t>
            </a:r>
          </a:p>
          <a:p>
            <a:pPr lvl="1">
              <a:lnSpc>
                <a:spcPct val="134000"/>
              </a:lnSpc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lvl="1">
              <a:lnSpc>
                <a:spcPct val="134000"/>
              </a:lnSpc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lvl="1">
              <a:lnSpc>
                <a:spcPct val="134000"/>
              </a:lnSpc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lvl="1">
              <a:lnSpc>
                <a:spcPct val="134000"/>
              </a:lnSpc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lvl="1">
              <a:lnSpc>
                <a:spcPct val="134000"/>
              </a:lnSpc>
              <a:buFontTx/>
              <a:buNone/>
              <a:defRPr/>
            </a:pPr>
            <a:endParaRPr lang="en-GB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38"/>
            <a:ext cx="8472488" cy="114300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</a:rPr>
              <a:t>Tom’s 2-minute Turkey Teach-in.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38" y="1000125"/>
            <a:ext cx="9144001" cy="6072188"/>
          </a:xfrm>
        </p:spPr>
        <p:txBody>
          <a:bodyPr>
            <a:normAutofit fontScale="47500" lnSpcReduction="20000"/>
          </a:bodyPr>
          <a:lstStyle/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5100" b="1" dirty="0" smtClean="0">
                <a:solidFill>
                  <a:schemeClr val="bg1"/>
                </a:solidFill>
              </a:rPr>
              <a:t>COMMON SYMPTOMS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endParaRPr lang="en-GB" sz="2700" b="1" dirty="0" smtClean="0">
              <a:solidFill>
                <a:schemeClr val="bg1"/>
              </a:solidFill>
            </a:endParaRP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INABILITY TO COMMUNICATE e.g. Parkinson’s Mask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DEPRESSION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BEHAVIOURAL PROBLEMS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COGNITIVE ISSUES/DEMENTIA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FREEZING / RIGIDITY / INABILITY TO MOVE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DROOLING / DRIBBLING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SEXUAL PROBLEMS  – (hyper or low drive)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CONSTIPATION / INCONTINENCE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SPASM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DYSTONIA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DYSKINESIA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INSOMNIA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TREMOR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LOSS OF SENSE OF SMELL AND TASTE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DYSPHAGIA / DIFFICULTIES WITH SWALLOWING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PARANOIA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ON/OFF FLUCTUATIONS</a:t>
            </a:r>
          </a:p>
          <a:p>
            <a:pPr lvl="1" algn="ctr">
              <a:lnSpc>
                <a:spcPct val="140000"/>
              </a:lnSpc>
              <a:buFontTx/>
              <a:buNone/>
              <a:defRPr/>
            </a:pPr>
            <a:r>
              <a:rPr lang="en-GB" sz="2700" b="1" dirty="0" smtClean="0">
                <a:solidFill>
                  <a:schemeClr val="bg1"/>
                </a:solidFill>
              </a:rPr>
              <a:t>.......and lots more!!!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1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3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6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olarbear with parkies.wmv">
            <a:hlinkClick r:id="" action="ppaction://media"/>
          </p:cNvPr>
          <p:cNvPicPr>
            <a:picLocks noRot="1" noChangeAspect="1" noChangeArrowheads="1"/>
          </p:cNvPicPr>
          <p:nvPr>
            <p:ph sz="half" idx="2"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2A6C8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>
                <a:latin typeface="Century Gothic" pitchFamily="34" charset="0"/>
              </a:rPr>
              <a:t>CARLOS</a:t>
            </a: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14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olarbear with parkies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56" fill="hold"/>
                                        <p:tgtEl>
                                          <p:spTgt spid="81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19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1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2A6C8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>
                <a:latin typeface="Century Gothic" pitchFamily="34" charset="0"/>
              </a:rPr>
              <a:t>HUGO</a:t>
            </a: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enguin with dyskinesia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333" fill="hold"/>
                                        <p:tgtEl>
                                          <p:spTgt spid="11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26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461</Words>
  <Application>Microsoft Office PowerPoint</Application>
  <PresentationFormat>On-screen Show (4:3)</PresentationFormat>
  <Paragraphs>123</Paragraphs>
  <Slides>15</Slides>
  <Notes>15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Garamond</vt:lpstr>
      <vt:lpstr>Arial</vt:lpstr>
      <vt:lpstr>Century Gothic</vt:lpstr>
      <vt:lpstr>Times New Roman</vt:lpstr>
      <vt:lpstr>1_Custom Design</vt:lpstr>
      <vt:lpstr>3_Default Design</vt:lpstr>
      <vt:lpstr>1_Default Design</vt:lpstr>
      <vt:lpstr>Slide 1</vt:lpstr>
      <vt:lpstr>Tom’s Tiny (but tasty) Two-minute Turkey Teach-in 4 slides 30 seconds each</vt:lpstr>
      <vt:lpstr>Tom’s 2-minute Turkey Teach-in.</vt:lpstr>
      <vt:lpstr>Tom’s 2-minute Turkey Teach-in.</vt:lpstr>
      <vt:lpstr>Tom’s 2-minute Turkey Teach-in.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Cure Parkinson's Trust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Cure Parkinson’s Trust</dc:title>
  <dc:creator>xp owner</dc:creator>
  <cp:lastModifiedBy>Windows User</cp:lastModifiedBy>
  <cp:revision>105</cp:revision>
  <dcterms:created xsi:type="dcterms:W3CDTF">2009-07-16T22:08:23Z</dcterms:created>
  <dcterms:modified xsi:type="dcterms:W3CDTF">2009-07-20T16:27:49Z</dcterms:modified>
</cp:coreProperties>
</file>