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tags/tag5.xml" ContentType="application/vnd.openxmlformats-officedocument.presentationml.tags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4.xml" ContentType="application/vnd.openxmlformats-officedocument.presentationml.tags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32" r:id="rId1"/>
  </p:sldMasterIdLst>
  <p:notesMasterIdLst>
    <p:notesMasterId r:id="rId21"/>
  </p:notesMasterIdLst>
  <p:sldIdLst>
    <p:sldId id="258" r:id="rId2"/>
    <p:sldId id="262" r:id="rId3"/>
    <p:sldId id="260" r:id="rId4"/>
    <p:sldId id="281" r:id="rId5"/>
    <p:sldId id="283" r:id="rId6"/>
    <p:sldId id="263" r:id="rId7"/>
    <p:sldId id="282" r:id="rId8"/>
    <p:sldId id="277" r:id="rId9"/>
    <p:sldId id="264" r:id="rId10"/>
    <p:sldId id="266" r:id="rId11"/>
    <p:sldId id="278" r:id="rId12"/>
    <p:sldId id="279" r:id="rId13"/>
    <p:sldId id="267" r:id="rId14"/>
    <p:sldId id="268" r:id="rId15"/>
    <p:sldId id="273" r:id="rId16"/>
    <p:sldId id="269" r:id="rId17"/>
    <p:sldId id="270" r:id="rId18"/>
    <p:sldId id="272" r:id="rId19"/>
    <p:sldId id="275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2F438-6EF8-4C5D-91EC-42DEBA585D53}" type="datetimeFigureOut">
              <a:rPr lang="nl-BE" smtClean="0"/>
              <a:pPr/>
              <a:t>05-10-2015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BE6B6-4C0E-478E-973B-E94C7763DCF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3EDAAB-F366-47D4-A973-38FD0ACC95BA}" type="datetimeFigureOut">
              <a:rPr lang="nl-BE" smtClean="0"/>
              <a:pPr/>
              <a:t>05-10-2015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514DF5-4564-4817-BDC9-4C196C6D0AF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DAAB-F366-47D4-A973-38FD0ACC95BA}" type="datetimeFigureOut">
              <a:rPr lang="nl-BE" smtClean="0"/>
              <a:pPr/>
              <a:t>05-10-2015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DF5-4564-4817-BDC9-4C196C6D0AF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DAAB-F366-47D4-A973-38FD0ACC95BA}" type="datetimeFigureOut">
              <a:rPr lang="nl-BE" smtClean="0"/>
              <a:pPr/>
              <a:t>05-10-2015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DF5-4564-4817-BDC9-4C196C6D0AF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DAAB-F366-47D4-A973-38FD0ACC95BA}" type="datetimeFigureOut">
              <a:rPr lang="nl-BE" smtClean="0"/>
              <a:pPr/>
              <a:t>05-10-2015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DF5-4564-4817-BDC9-4C196C6D0AF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DAAB-F366-47D4-A973-38FD0ACC95BA}" type="datetimeFigureOut">
              <a:rPr lang="nl-BE" smtClean="0"/>
              <a:pPr/>
              <a:t>05-10-2015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DF5-4564-4817-BDC9-4C196C6D0AF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DAAB-F366-47D4-A973-38FD0ACC95BA}" type="datetimeFigureOut">
              <a:rPr lang="nl-BE" smtClean="0"/>
              <a:pPr/>
              <a:t>05-10-2015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DF5-4564-4817-BDC9-4C196C6D0AF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DAAB-F366-47D4-A973-38FD0ACC95BA}" type="datetimeFigureOut">
              <a:rPr lang="nl-BE" smtClean="0"/>
              <a:pPr/>
              <a:t>05-10-2015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DF5-4564-4817-BDC9-4C196C6D0AF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DAAB-F366-47D4-A973-38FD0ACC95BA}" type="datetimeFigureOut">
              <a:rPr lang="nl-BE" smtClean="0"/>
              <a:pPr/>
              <a:t>05-10-2015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DF5-4564-4817-BDC9-4C196C6D0AF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DAAB-F366-47D4-A973-38FD0ACC95BA}" type="datetimeFigureOut">
              <a:rPr lang="nl-BE" smtClean="0"/>
              <a:pPr/>
              <a:t>05-10-2015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DF5-4564-4817-BDC9-4C196C6D0AF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D3EDAAB-F366-47D4-A973-38FD0ACC95BA}" type="datetimeFigureOut">
              <a:rPr lang="nl-BE" smtClean="0"/>
              <a:pPr/>
              <a:t>05-10-2015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4DF5-4564-4817-BDC9-4C196C6D0AF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3EDAAB-F366-47D4-A973-38FD0ACC95BA}" type="datetimeFigureOut">
              <a:rPr lang="nl-BE" smtClean="0"/>
              <a:pPr/>
              <a:t>05-10-2015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514DF5-4564-4817-BDC9-4C196C6D0AF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BD3EDAAB-F366-47D4-A973-38FD0ACC95BA}" type="datetimeFigureOut">
              <a:rPr lang="nl-BE" smtClean="0"/>
              <a:pPr/>
              <a:t>05-10-2015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7514DF5-4564-4817-BDC9-4C196C6D0AF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finohostel.com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youtube.com/watch?v=Lw8gntcmhZo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info@tofinohostel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6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pYW3QSs0V5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vancitybuzz.com/2015/09/vancouver-never-plays-itself-video/" TargetMode="External"/><Relationship Id="rId3" Type="http://schemas.openxmlformats.org/officeDocument/2006/relationships/hyperlink" Target="http://www.cbc.ca/news/canada/british-columbia/metro-vancouver-school-is-backdrop-for-violent-video-game-1.139288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l7YVPLuN-u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Vyg7rwnk0N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668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nl-BE" dirty="0" smtClean="0"/>
              <a:t>1997: sportieve uitwisseling  met Port </a:t>
            </a:r>
            <a:r>
              <a:rPr lang="nl-BE" dirty="0" err="1" smtClean="0"/>
              <a:t>Moody</a:t>
            </a:r>
            <a:r>
              <a:rPr lang="nl-BE" dirty="0" smtClean="0"/>
              <a:t> </a:t>
            </a:r>
            <a:r>
              <a:rPr lang="nl-BE" dirty="0" err="1" smtClean="0"/>
              <a:t>Secondary</a:t>
            </a:r>
            <a:r>
              <a:rPr lang="nl-BE" dirty="0" smtClean="0"/>
              <a:t> School, </a:t>
            </a:r>
            <a:r>
              <a:rPr lang="nl-BE" dirty="0" err="1" smtClean="0"/>
              <a:t>Mariagaard</a:t>
            </a:r>
            <a:r>
              <a:rPr lang="nl-BE" dirty="0" smtClean="0"/>
              <a:t>, Atheneum </a:t>
            </a:r>
            <a:r>
              <a:rPr lang="nl-BE" dirty="0" err="1" smtClean="0"/>
              <a:t>Voskenslaan</a:t>
            </a:r>
            <a:r>
              <a:rPr lang="nl-BE" dirty="0" smtClean="0"/>
              <a:t>, en PTI </a:t>
            </a:r>
            <a:r>
              <a:rPr lang="nl-BE" dirty="0" err="1" smtClean="0"/>
              <a:t>Eeklo</a:t>
            </a:r>
            <a:r>
              <a:rPr lang="nl-BE" dirty="0" smtClean="0"/>
              <a:t> (organisatie SVS)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1999: uitwisselingsproject </a:t>
            </a:r>
            <a:r>
              <a:rPr lang="nl-BE" dirty="0" err="1" smtClean="0"/>
              <a:t>Mariagaard</a:t>
            </a:r>
            <a:r>
              <a:rPr lang="nl-BE" dirty="0" smtClean="0"/>
              <a:t> met Port </a:t>
            </a:r>
            <a:r>
              <a:rPr lang="nl-BE" dirty="0" err="1" smtClean="0"/>
              <a:t>Moody</a:t>
            </a:r>
            <a:endParaRPr lang="nl-BE" dirty="0" smtClean="0"/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2001: uitwisselingsproject </a:t>
            </a:r>
            <a:r>
              <a:rPr lang="nl-BE" dirty="0" err="1" smtClean="0"/>
              <a:t>Mariagaard</a:t>
            </a:r>
            <a:r>
              <a:rPr lang="nl-BE" dirty="0" smtClean="0"/>
              <a:t> met Port </a:t>
            </a:r>
            <a:r>
              <a:rPr lang="nl-BE" dirty="0" err="1" smtClean="0"/>
              <a:t>Moody</a:t>
            </a:r>
            <a:r>
              <a:rPr lang="nl-BE" dirty="0" smtClean="0"/>
              <a:t> en </a:t>
            </a:r>
            <a:r>
              <a:rPr lang="nl-BE" dirty="0" err="1" smtClean="0"/>
              <a:t>Terry</a:t>
            </a:r>
            <a:r>
              <a:rPr lang="nl-BE" dirty="0" smtClean="0"/>
              <a:t> Fox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2004: Canadareis, verblijf deels in jeugdherbergen, deels in gastgezinnen Port Moody en Belmont School Victoria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2006: Canadareis, verblijf deels in jeugdherbergen, deels in gastgezinnen Port Moody en Belmont School Victoria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2008: Canadareis, verblijf deels in jeugdherbergen, deels in gastgezinnen Port </a:t>
            </a:r>
            <a:r>
              <a:rPr lang="nl-BE" dirty="0" err="1" smtClean="0"/>
              <a:t>Moody</a:t>
            </a:r>
            <a:endParaRPr lang="nl-BE" dirty="0" smtClean="0"/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2010: Canadareis, verblijf deels in jeugdherbergen, deels in gastgezinnen Port Moody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2012: Canadareis, verblijf deels in jeugdherbergen, deels in gastgezinnen Port Moody</a:t>
            </a:r>
          </a:p>
          <a:p>
            <a:pPr>
              <a:buFont typeface="Wingdings" pitchFamily="2" charset="2"/>
              <a:buChar char="Ø"/>
            </a:pPr>
            <a:r>
              <a:rPr lang="nl-BE" dirty="0" smtClean="0"/>
              <a:t>2014: Canadareis, verblijf deels in jeugdherbergen, deels in gastgezinnen Port Moody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nl-BE" dirty="0" smtClean="0"/>
              <a:t>Voorhistorie</a:t>
            </a:r>
            <a:endParaRPr lang="nl-BE" dirty="0"/>
          </a:p>
        </p:txBody>
      </p:sp>
    </p:spTree>
    <p:custDataLst>
      <p:tags r:id="rId1"/>
    </p:custData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aart Vancou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6800"/>
            <a:ext cx="9148417" cy="579120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Vancouver</a:t>
            </a:r>
            <a:endParaRPr kumimoji="0" lang="nl-NL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Gastgezinnen</a:t>
            </a:r>
            <a:endParaRPr kumimoji="0" lang="nl-NL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33400" y="12954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nl-NL" sz="2100" dirty="0" smtClean="0"/>
              <a:t>Meestal alleen in de gastgezinnen, </a:t>
            </a:r>
            <a:br>
              <a:rPr lang="nl-NL" sz="2100" dirty="0" smtClean="0"/>
            </a:br>
            <a:r>
              <a:rPr lang="nl-NL" sz="2100" dirty="0" smtClean="0"/>
              <a:t>soms per 2, 3 of 4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2100" dirty="0" smtClean="0"/>
              <a:t>Rekening gehouden met vragen van onze leerlingen</a:t>
            </a:r>
            <a:br>
              <a:rPr lang="nl-NL" sz="2100" dirty="0" smtClean="0"/>
            </a:br>
            <a:r>
              <a:rPr lang="nl-NL" sz="2100" dirty="0" smtClean="0"/>
              <a:t>en van de gastgezinnen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2100" dirty="0" smtClean="0"/>
              <a:t>Hou rekening met de huisregels en regels in Canada </a:t>
            </a:r>
            <a:br>
              <a:rPr lang="nl-NL" sz="2100" dirty="0" smtClean="0"/>
            </a:br>
            <a:r>
              <a:rPr lang="nl-NL" sz="2100" dirty="0" smtClean="0"/>
              <a:t>(</a:t>
            </a:r>
            <a:r>
              <a:rPr lang="nl-NL" sz="2100" dirty="0" err="1" smtClean="0"/>
              <a:t>vb.</a:t>
            </a:r>
            <a:r>
              <a:rPr lang="nl-NL" sz="2100" dirty="0" smtClean="0"/>
              <a:t> In Canada is het verboden alcohol te benuttigen onder de 18/19 jaar)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2100" dirty="0" smtClean="0"/>
              <a:t>Probeer een klein geschenkje te voorzien voor je gastgezin (chocolade, kantwerk, iets typisch Belgisch?)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2100" dirty="0" smtClean="0"/>
              <a:t>Maar vooral </a:t>
            </a:r>
            <a:r>
              <a:rPr lang="nl-NL" sz="2100" smtClean="0"/>
              <a:t>ook:</a:t>
            </a:r>
            <a:br>
              <a:rPr lang="nl-NL" sz="2100" smtClean="0"/>
            </a:br>
            <a:r>
              <a:rPr lang="nl-NL" sz="2100" smtClean="0"/>
              <a:t/>
            </a:r>
            <a:br>
              <a:rPr lang="nl-NL" sz="2100" smtClean="0"/>
            </a:br>
            <a:r>
              <a:rPr lang="nl-NL" sz="2100" dirty="0" smtClean="0"/>
              <a:t> 		Geniet van de Canadese gastvrijheid!</a:t>
            </a:r>
            <a:endParaRPr lang="nl-NL" sz="2100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Jeugdherbergen</a:t>
            </a:r>
            <a:endParaRPr kumimoji="0" lang="nl-NL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352800" y="1219200"/>
            <a:ext cx="2971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/>
              <a:t>Tofino</a:t>
            </a:r>
            <a:r>
              <a:rPr lang="nl-NL" sz="2000" dirty="0" smtClean="0"/>
              <a:t>:</a:t>
            </a:r>
          </a:p>
          <a:p>
            <a:endParaRPr lang="nl-NL" sz="2000" dirty="0" smtClean="0"/>
          </a:p>
          <a:p>
            <a:r>
              <a:rPr lang="nl-NL" sz="2000" dirty="0" err="1" smtClean="0"/>
              <a:t>Whalers</a:t>
            </a:r>
            <a:r>
              <a:rPr lang="nl-NL" sz="2000" dirty="0" smtClean="0"/>
              <a:t> </a:t>
            </a:r>
            <a:r>
              <a:rPr lang="nl-NL" sz="2000" dirty="0" err="1" smtClean="0"/>
              <a:t>on</a:t>
            </a:r>
            <a:r>
              <a:rPr lang="nl-NL" sz="2000" dirty="0" smtClean="0"/>
              <a:t> the Point </a:t>
            </a:r>
            <a:r>
              <a:rPr lang="nl-NL" sz="2000" dirty="0" err="1" smtClean="0"/>
              <a:t>Guesthouse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81 West Street, P.O. Box 296</a:t>
            </a:r>
          </a:p>
          <a:p>
            <a:r>
              <a:rPr lang="nl-NL" sz="2000" dirty="0" err="1" smtClean="0"/>
              <a:t>Tofino</a:t>
            </a:r>
            <a:r>
              <a:rPr lang="nl-NL" sz="2000" dirty="0" smtClean="0"/>
              <a:t>, BC V0R 2Z0, Canada</a:t>
            </a:r>
            <a:br>
              <a:rPr lang="nl-NL" sz="2000" dirty="0" smtClean="0"/>
            </a:br>
            <a:r>
              <a:rPr lang="nl-NL" sz="2000" dirty="0" smtClean="0"/>
              <a:t>001 250-725-3443</a:t>
            </a:r>
          </a:p>
          <a:p>
            <a:r>
              <a:rPr lang="nl-NL" sz="2000" dirty="0" smtClean="0">
                <a:hlinkClick r:id="rId2"/>
              </a:rPr>
              <a:t>info@tofinohostel.com</a:t>
            </a:r>
            <a:endParaRPr lang="nl-NL" sz="2000" dirty="0" smtClean="0"/>
          </a:p>
          <a:p>
            <a:r>
              <a:rPr lang="nl-NL" sz="2000" dirty="0" smtClean="0">
                <a:hlinkClick r:id="rId3"/>
              </a:rPr>
              <a:t>www.tofinohostel.com</a:t>
            </a:r>
            <a:endParaRPr lang="nl-NL" sz="2000" dirty="0" smtClean="0"/>
          </a:p>
          <a:p>
            <a:r>
              <a:rPr lang="nl-NL" sz="2100" dirty="0" smtClean="0"/>
              <a:t/>
            </a:r>
            <a:br>
              <a:rPr lang="nl-NL" sz="2100" dirty="0" smtClean="0"/>
            </a:br>
            <a:endParaRPr lang="nl-NL" sz="21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629150"/>
            <a:ext cx="2971800" cy="222885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04800" y="1219200"/>
            <a:ext cx="3048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hlinkClick r:id="rId5"/>
              </a:rPr>
              <a:t>Banff</a:t>
            </a:r>
            <a:r>
              <a:rPr lang="nl-NL" sz="2000" dirty="0" smtClean="0"/>
              <a:t>:</a:t>
            </a:r>
          </a:p>
          <a:p>
            <a:endParaRPr lang="nl-NL" sz="2000" dirty="0" smtClean="0"/>
          </a:p>
          <a:p>
            <a:r>
              <a:rPr lang="nl-NL" sz="2000" dirty="0" err="1" smtClean="0"/>
              <a:t>HI-Banff</a:t>
            </a:r>
            <a:r>
              <a:rPr lang="nl-NL" sz="2000" dirty="0" smtClean="0"/>
              <a:t> Alpine Centre</a:t>
            </a:r>
          </a:p>
          <a:p>
            <a:r>
              <a:rPr lang="nl-NL" sz="2000" dirty="0" smtClean="0"/>
              <a:t>801 </a:t>
            </a:r>
            <a:r>
              <a:rPr lang="nl-NL" sz="2000" dirty="0" err="1" smtClean="0"/>
              <a:t>Hidden</a:t>
            </a:r>
            <a:r>
              <a:rPr lang="nl-NL" sz="2000" dirty="0" smtClean="0"/>
              <a:t> </a:t>
            </a:r>
            <a:r>
              <a:rPr lang="nl-NL" sz="2000" dirty="0" err="1" smtClean="0"/>
              <a:t>Ridge</a:t>
            </a:r>
            <a:r>
              <a:rPr lang="nl-NL" sz="2000" dirty="0" smtClean="0"/>
              <a:t> </a:t>
            </a:r>
            <a:r>
              <a:rPr lang="nl-NL" sz="2000" dirty="0" err="1" smtClean="0"/>
              <a:t>Way</a:t>
            </a:r>
            <a:endParaRPr lang="nl-NL" sz="2000" dirty="0" smtClean="0"/>
          </a:p>
          <a:p>
            <a:r>
              <a:rPr lang="nl-NL" sz="2000" dirty="0" smtClean="0"/>
              <a:t>Banff, Alberta T1L1B3</a:t>
            </a:r>
          </a:p>
          <a:p>
            <a:r>
              <a:rPr lang="nl-NL" sz="2000" dirty="0" smtClean="0"/>
              <a:t>001 866-762-4122</a:t>
            </a:r>
          </a:p>
          <a:p>
            <a:endParaRPr lang="nl-NL" sz="2000" dirty="0" smtClean="0"/>
          </a:p>
          <a:p>
            <a:r>
              <a:rPr lang="nl-NL" sz="2100" dirty="0" smtClean="0"/>
              <a:t/>
            </a:r>
            <a:br>
              <a:rPr lang="nl-NL" sz="2100" dirty="0" smtClean="0"/>
            </a:br>
            <a:endParaRPr lang="nl-NL" sz="21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99" y="3505200"/>
            <a:ext cx="3048001" cy="187864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324600" y="1219200"/>
            <a:ext cx="2667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Victoria:</a:t>
            </a:r>
          </a:p>
          <a:p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err="1" smtClean="0"/>
              <a:t>HI-Victoria</a:t>
            </a:r>
            <a:r>
              <a:rPr lang="nl-NL" sz="2000" dirty="0" smtClean="0"/>
              <a:t> Hostel</a:t>
            </a:r>
            <a:br>
              <a:rPr lang="nl-NL" sz="2000" dirty="0" smtClean="0"/>
            </a:br>
            <a:r>
              <a:rPr lang="nl-NL" sz="2000" dirty="0" smtClean="0"/>
              <a:t>516 </a:t>
            </a:r>
            <a:r>
              <a:rPr lang="nl-NL" sz="2000" dirty="0" err="1" smtClean="0"/>
              <a:t>Yates</a:t>
            </a:r>
            <a:r>
              <a:rPr lang="nl-NL" sz="2000" dirty="0" smtClean="0"/>
              <a:t> Street</a:t>
            </a:r>
            <a:br>
              <a:rPr lang="nl-NL" sz="2000" dirty="0" smtClean="0"/>
            </a:br>
            <a:r>
              <a:rPr lang="nl-NL" sz="2000" dirty="0" smtClean="0"/>
              <a:t>V8W, 1K8, Victoria</a:t>
            </a:r>
            <a:br>
              <a:rPr lang="nl-NL" sz="2000" dirty="0" smtClean="0"/>
            </a:br>
            <a:r>
              <a:rPr lang="nl-NL" sz="2000" dirty="0" smtClean="0"/>
              <a:t>001 250-385-4511</a:t>
            </a:r>
            <a:br>
              <a:rPr lang="nl-NL" sz="2000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599" y="3505200"/>
            <a:ext cx="2538871" cy="1981200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Ongevallen:</a:t>
            </a:r>
          </a:p>
          <a:p>
            <a:pPr lvl="1"/>
            <a:r>
              <a:rPr lang="nl-BE" dirty="0" smtClean="0"/>
              <a:t>= schoolverzekering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10080" cy="4525963"/>
          </a:xfrm>
        </p:spPr>
        <p:txBody>
          <a:bodyPr/>
          <a:lstStyle/>
          <a:p>
            <a:r>
              <a:rPr lang="nl-BE" dirty="0" smtClean="0"/>
              <a:t>Ziekte:</a:t>
            </a:r>
          </a:p>
          <a:p>
            <a:pPr lvl="1"/>
            <a:r>
              <a:rPr lang="nl-BE" dirty="0" smtClean="0"/>
              <a:t>= ziekenfonds</a:t>
            </a:r>
          </a:p>
          <a:p>
            <a:pPr lvl="1"/>
            <a:r>
              <a:rPr lang="nl-BE" dirty="0" smtClean="0"/>
              <a:t>World Assistance Card</a:t>
            </a:r>
          </a:p>
          <a:p>
            <a:pPr lvl="1"/>
            <a:r>
              <a:rPr lang="nl-BE" dirty="0" smtClean="0"/>
              <a:t>200€ franchise bij CM</a:t>
            </a:r>
          </a:p>
          <a:p>
            <a:pPr lvl="1"/>
            <a:r>
              <a:rPr lang="nl-BE" dirty="0" smtClean="0"/>
              <a:t>Ander ziekenfonds?</a:t>
            </a:r>
          </a:p>
          <a:p>
            <a:pPr lvl="1"/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Optie:</a:t>
            </a:r>
          </a:p>
          <a:p>
            <a:pPr lvl="1">
              <a:buFont typeface="Arial" pitchFamily="34" charset="0"/>
              <a:buChar char="•"/>
            </a:pPr>
            <a:r>
              <a:rPr lang="nl-BE" dirty="0" err="1" smtClean="0"/>
              <a:t>Assistance</a:t>
            </a:r>
            <a:r>
              <a:rPr lang="nl-BE" dirty="0" smtClean="0"/>
              <a:t> verzekering</a:t>
            </a:r>
          </a:p>
          <a:p>
            <a:pPr lvl="2">
              <a:buFont typeface="Arial" pitchFamily="34" charset="0"/>
              <a:buChar char="•"/>
            </a:pPr>
            <a:r>
              <a:rPr lang="nl-BE" dirty="0" smtClean="0"/>
              <a:t>b.v. Ethias</a:t>
            </a:r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Verzekeringen</a:t>
            </a:r>
            <a:endParaRPr lang="nl-BE" dirty="0"/>
          </a:p>
        </p:txBody>
      </p:sp>
    </p:spTree>
    <p:custDataLst>
      <p:tags r:id="rId1"/>
    </p:custData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9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9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9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9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9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9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9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nl-BE" dirty="0" smtClean="0"/>
              <a:t>Betalingen:</a:t>
            </a:r>
          </a:p>
          <a:p>
            <a:pPr lvl="1"/>
            <a:r>
              <a:rPr lang="nl-BE" dirty="0" smtClean="0"/>
              <a:t>Eigen rekening</a:t>
            </a:r>
            <a:r>
              <a:rPr lang="nl-BE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   op naam van Baeckelandt-Huylebroeck</a:t>
            </a:r>
            <a:endParaRPr lang="nl-BE" dirty="0" smtClean="0"/>
          </a:p>
          <a:p>
            <a:pPr lvl="2">
              <a:buFont typeface="Arial" pitchFamily="34" charset="0"/>
              <a:buChar char="•"/>
            </a:pPr>
            <a:r>
              <a:rPr lang="nl-BE" dirty="0" smtClean="0"/>
              <a:t>vóór </a:t>
            </a:r>
            <a:r>
              <a:rPr lang="nl-BE" dirty="0" smtClean="0"/>
              <a:t>01/06/15</a:t>
            </a:r>
            <a:endParaRPr lang="nl-BE" dirty="0" smtClean="0"/>
          </a:p>
          <a:p>
            <a:pPr lvl="2">
              <a:buFont typeface="Arial" pitchFamily="34" charset="0"/>
              <a:buChar char="•"/>
            </a:pPr>
            <a:r>
              <a:rPr lang="nl-BE" dirty="0" smtClean="0"/>
              <a:t>vóór </a:t>
            </a:r>
            <a:r>
              <a:rPr lang="nl-BE" dirty="0" smtClean="0"/>
              <a:t>01/10/15</a:t>
            </a:r>
            <a:endParaRPr lang="nl-BE" dirty="0" smtClean="0"/>
          </a:p>
          <a:p>
            <a:pPr lvl="2">
              <a:buFont typeface="Arial" pitchFamily="34" charset="0"/>
              <a:buChar char="•"/>
            </a:pPr>
            <a:r>
              <a:rPr lang="nl-BE" dirty="0" smtClean="0"/>
              <a:t>vóór </a:t>
            </a:r>
            <a:r>
              <a:rPr lang="nl-BE" dirty="0" smtClean="0"/>
              <a:t>01/01/16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Vergeet de vermelding van de naam van de leerling niet!</a:t>
            </a:r>
          </a:p>
          <a:p>
            <a:pPr lvl="1">
              <a:buNone/>
            </a:pPr>
            <a:endParaRPr lang="nl-BE" dirty="0" smtClean="0"/>
          </a:p>
          <a:p>
            <a:pPr>
              <a:buFont typeface="Wingdings" pitchFamily="2" charset="2"/>
              <a:buChar char="v"/>
            </a:pPr>
            <a:r>
              <a:rPr lang="nl-BE" dirty="0" smtClean="0"/>
              <a:t>Reispas: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Gedigitaliseerd met chip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Indien reeds in bezit, let op: nog zeker 6 maand geldig na datum van terugkomst, en nog zeker 2 bladzijden zonder stempel!</a:t>
            </a:r>
          </a:p>
          <a:p>
            <a:pPr lvl="1">
              <a:buNone/>
            </a:pPr>
            <a:endParaRPr lang="nl-BE" dirty="0" smtClean="0"/>
          </a:p>
          <a:p>
            <a:pPr>
              <a:buFont typeface="Wingdings" pitchFamily="2" charset="2"/>
              <a:buChar char="v"/>
            </a:pPr>
            <a:r>
              <a:rPr lang="nl-BE" dirty="0" smtClean="0"/>
              <a:t>Attest van de gemeente aangezien geen 18 jaar</a:t>
            </a:r>
          </a:p>
          <a:p>
            <a:pPr>
              <a:buFont typeface="Wingdings" pitchFamily="2" charset="2"/>
              <a:buChar char="v"/>
            </a:pPr>
            <a:endParaRPr lang="nl-BE" dirty="0" smtClean="0"/>
          </a:p>
          <a:p>
            <a:pPr>
              <a:buNone/>
            </a:pPr>
            <a:r>
              <a:rPr lang="nl-BE" sz="3100" dirty="0" smtClean="0">
                <a:solidFill>
                  <a:schemeClr val="bg2">
                    <a:lumMod val="50000"/>
                  </a:schemeClr>
                </a:solidFill>
              </a:rPr>
              <a:t>Attest + fotokopie reispas + 2 klevers ziekenfonds</a:t>
            </a:r>
          </a:p>
          <a:p>
            <a:pPr>
              <a:buNone/>
            </a:pPr>
            <a:r>
              <a:rPr lang="nl-BE" sz="3100" dirty="0" smtClean="0">
                <a:solidFill>
                  <a:schemeClr val="bg2">
                    <a:lumMod val="50000"/>
                  </a:schemeClr>
                </a:solidFill>
              </a:rPr>
              <a:t>	&gt; zo snel mogelijk afgeven</a:t>
            </a:r>
          </a:p>
          <a:p>
            <a:pPr>
              <a:buFont typeface="Arial" pitchFamily="34" charset="0"/>
              <a:buChar char="•"/>
            </a:pPr>
            <a:endParaRPr lang="nl-BE" dirty="0" smtClean="0"/>
          </a:p>
          <a:p>
            <a:pPr lvl="1">
              <a:buFont typeface="Arial" pitchFamily="34" charset="0"/>
              <a:buChar char="•"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Formaliteiten</a:t>
            </a:r>
            <a:endParaRPr lang="nl-B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flip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newsflash/>
          </p:transition>
        </mc:Fallback>
      </mc:AlternateContent>
    </mc:Choice>
    <mc:Fallback>
      <mc:AlternateContent>
        <mc:Choice Requires="mp">
          <p:transition spd="med">
            <p:newsflash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nl-BE" dirty="0" smtClean="0"/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Men reist in het </a:t>
            </a:r>
            <a:r>
              <a:rPr lang="nl-BE" b="1" dirty="0" smtClean="0"/>
              <a:t>gezelschap</a:t>
            </a:r>
            <a:r>
              <a:rPr lang="nl-BE" dirty="0" smtClean="0"/>
              <a:t> </a:t>
            </a:r>
          </a:p>
          <a:p>
            <a:pPr lvl="1"/>
            <a:r>
              <a:rPr lang="nl-BE" dirty="0" smtClean="0"/>
              <a:t>van </a:t>
            </a:r>
            <a:r>
              <a:rPr lang="nl-BE" i="1" dirty="0" smtClean="0"/>
              <a:t>school </a:t>
            </a:r>
            <a:r>
              <a:rPr lang="nl-BE" i="1" dirty="0" err="1" smtClean="0"/>
              <a:t>Mariagaard</a:t>
            </a:r>
            <a:endParaRPr lang="nl-BE" i="1" dirty="0" smtClean="0"/>
          </a:p>
          <a:p>
            <a:endParaRPr lang="nl-BE" i="1" dirty="0" smtClean="0"/>
          </a:p>
          <a:p>
            <a:endParaRPr lang="nl-BE" i="1" dirty="0" smtClean="0"/>
          </a:p>
          <a:p>
            <a:r>
              <a:rPr lang="nl-BE" b="1" dirty="0" smtClean="0"/>
              <a:t>Bestemming</a:t>
            </a:r>
            <a:r>
              <a:rPr lang="nl-BE" dirty="0" smtClean="0"/>
              <a:t>: </a:t>
            </a:r>
          </a:p>
          <a:p>
            <a:pPr lvl="1"/>
            <a:r>
              <a:rPr lang="nl-BE" i="1" dirty="0" smtClean="0"/>
              <a:t>Canada</a:t>
            </a:r>
          </a:p>
          <a:p>
            <a:endParaRPr lang="nl-BE" i="1" dirty="0" smtClean="0"/>
          </a:p>
          <a:p>
            <a:endParaRPr lang="nl-BE" i="1" dirty="0" smtClean="0"/>
          </a:p>
          <a:p>
            <a:r>
              <a:rPr lang="nl-BE" b="1" dirty="0" smtClean="0"/>
              <a:t>Eindbestemming</a:t>
            </a:r>
            <a:r>
              <a:rPr lang="nl-BE" dirty="0" smtClean="0"/>
              <a:t>: </a:t>
            </a:r>
          </a:p>
          <a:p>
            <a:pPr lvl="1"/>
            <a:r>
              <a:rPr lang="nl-BE" i="1" dirty="0" smtClean="0"/>
              <a:t>300 Albert Street, Port </a:t>
            </a:r>
            <a:r>
              <a:rPr lang="nl-BE" i="1" dirty="0" err="1" smtClean="0"/>
              <a:t>Moody</a:t>
            </a:r>
            <a:r>
              <a:rPr lang="nl-BE" i="1" dirty="0" smtClean="0"/>
              <a:t>, B.C., Canada, V3H 2M5  </a:t>
            </a:r>
            <a:r>
              <a:rPr lang="nl-BE" dirty="0" smtClean="0"/>
              <a:t>(= adres van de school)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r>
              <a:rPr lang="nl-BE" b="1" dirty="0" smtClean="0"/>
              <a:t>Data</a:t>
            </a:r>
            <a:r>
              <a:rPr lang="nl-BE" dirty="0" smtClean="0"/>
              <a:t>: </a:t>
            </a:r>
          </a:p>
          <a:p>
            <a:pPr lvl="1"/>
            <a:r>
              <a:rPr lang="nl-BE" dirty="0" smtClean="0"/>
              <a:t>Van </a:t>
            </a:r>
            <a:r>
              <a:rPr lang="nl-BE" i="1" dirty="0" smtClean="0"/>
              <a:t>maandag 28 maart 2016</a:t>
            </a:r>
            <a:r>
              <a:rPr lang="nl-BE" dirty="0" smtClean="0"/>
              <a:t> tot </a:t>
            </a:r>
            <a:r>
              <a:rPr lang="nl-BE" i="1" dirty="0" smtClean="0"/>
              <a:t>maandag 11 april 2016 </a:t>
            </a:r>
            <a:r>
              <a:rPr lang="nl-BE" dirty="0" smtClean="0"/>
              <a:t>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>
            <a:noAutofit/>
          </a:bodyPr>
          <a:lstStyle/>
          <a:p>
            <a:r>
              <a:rPr lang="nl-BE" sz="2800" dirty="0" smtClean="0">
                <a:solidFill>
                  <a:schemeClr val="tx1"/>
                </a:solidFill>
              </a:rPr>
              <a:t>Gegevens die nuttig kunnen zijn voor het attest van de gemeente:</a:t>
            </a:r>
            <a:endParaRPr lang="nl-B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flip dir="u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newsflash/>
          </p:transition>
        </mc:Fallback>
      </mc:AlternateContent>
    </mc:Choice>
    <mc:Fallback>
      <mc:AlternateContent>
        <mc:Choice Requires="mp">
          <p:transition spd="med">
            <p:newsflash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We hebben geen annulatieverzekering (€30 per ticket)</a:t>
            </a:r>
          </a:p>
          <a:p>
            <a:endParaRPr lang="nl-BE" dirty="0" smtClean="0"/>
          </a:p>
          <a:p>
            <a:r>
              <a:rPr lang="nl-BE" dirty="0" smtClean="0"/>
              <a:t>Naamlijst tegen 1 december 2015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Bij meer dan 120 dagen voor vertrek: annulering gratis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Vanaf 120 dagen voor vertrek: </a:t>
            </a:r>
            <a:br>
              <a:rPr lang="nl-BE" dirty="0" smtClean="0"/>
            </a:br>
            <a:r>
              <a:rPr lang="nl-BE" dirty="0" smtClean="0"/>
              <a:t>Naamswijziging (€ 200) of annulering (€ 230)</a:t>
            </a:r>
          </a:p>
          <a:p>
            <a:endParaRPr lang="nl-BE" dirty="0" smtClean="0"/>
          </a:p>
          <a:p>
            <a:r>
              <a:rPr lang="nl-BE" dirty="0" smtClean="0"/>
              <a:t>Vanaf ticketuitgave: geen naamswijzigingen noch terugbetaling mogelijk = </a:t>
            </a:r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100% kosten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Annulatie</a:t>
            </a:r>
            <a:endParaRPr lang="nl-BE" dirty="0"/>
          </a:p>
        </p:txBody>
      </p:sp>
    </p:spTree>
    <p:custDataLst>
      <p:tags r:id="rId1"/>
    </p:custDataLst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flip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newsflash/>
          </p:transition>
        </mc:Fallback>
      </mc:AlternateContent>
    </mc:Choice>
    <mc:Fallback>
      <mc:AlternateContent>
        <mc:Choice Requires="mp">
          <p:transition spd="med">
            <p:newsflash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219200"/>
            <a:ext cx="840108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nl-BE" sz="1200" dirty="0" smtClean="0"/>
              <a:t>Snoepactie (van oktober tot december)</a:t>
            </a:r>
          </a:p>
          <a:p>
            <a:pPr lvl="1">
              <a:buFont typeface="Wingdings" pitchFamily="2" charset="2"/>
              <a:buChar char="§"/>
            </a:pPr>
            <a:r>
              <a:rPr lang="nl-BE" sz="1200" dirty="0" smtClean="0"/>
              <a:t>= waarde in CAD </a:t>
            </a:r>
            <a:r>
              <a:rPr lang="nl-BE" sz="1200" dirty="0" smtClean="0"/>
              <a:t>van </a:t>
            </a:r>
            <a:r>
              <a:rPr lang="nl-BE" sz="1200" dirty="0" smtClean="0"/>
              <a:t>per verkocht zakje</a:t>
            </a:r>
          </a:p>
          <a:p>
            <a:pPr lvl="1">
              <a:buFont typeface="Wingdings" pitchFamily="2" charset="2"/>
              <a:buChar char="§"/>
            </a:pPr>
            <a:r>
              <a:rPr lang="nl-BE" sz="1200" dirty="0" smtClean="0"/>
              <a:t>Eerste deel gemaakt door ons, bij bijbestellingen graag </a:t>
            </a:r>
            <a:br>
              <a:rPr lang="nl-BE" sz="1200" dirty="0" smtClean="0"/>
            </a:br>
            <a:r>
              <a:rPr lang="nl-BE" sz="1200" dirty="0" smtClean="0"/>
              <a:t>met de voltallige groep nieuwe snoepzakjes maken…</a:t>
            </a:r>
          </a:p>
          <a:p>
            <a:pPr lvl="1">
              <a:buNone/>
            </a:pPr>
            <a:endParaRPr lang="nl-BE" sz="1200" dirty="0" smtClean="0"/>
          </a:p>
          <a:p>
            <a:pPr>
              <a:buFont typeface="Wingdings" pitchFamily="2" charset="2"/>
              <a:buChar char="q"/>
            </a:pPr>
            <a:r>
              <a:rPr lang="nl-BE" sz="1200" dirty="0" smtClean="0"/>
              <a:t>Pastabuffet (20 februari 2016)</a:t>
            </a:r>
          </a:p>
          <a:p>
            <a:pPr lvl="1">
              <a:buFont typeface="Wingdings" charset="2"/>
              <a:buChar char="§"/>
            </a:pPr>
            <a:r>
              <a:rPr lang="nl-BE" sz="1200" dirty="0" smtClean="0"/>
              <a:t>3 soorten pasta vergezeld met 3 sauzen</a:t>
            </a:r>
            <a:br>
              <a:rPr lang="nl-BE" sz="1200" dirty="0" smtClean="0"/>
            </a:br>
            <a:r>
              <a:rPr lang="nl-BE" sz="1200" dirty="0" smtClean="0"/>
              <a:t>waarvan 1 vegetarische…</a:t>
            </a:r>
            <a:br>
              <a:rPr lang="nl-BE" sz="1200" dirty="0" smtClean="0"/>
            </a:br>
            <a:endParaRPr lang="nl-BE" sz="1200" dirty="0" smtClean="0"/>
          </a:p>
          <a:p>
            <a:pPr>
              <a:buFont typeface="Wingdings" pitchFamily="2" charset="2"/>
              <a:buChar char="q"/>
            </a:pPr>
            <a:r>
              <a:rPr lang="nl-BE" sz="1200" dirty="0" smtClean="0"/>
              <a:t>Paaseieren (vanaf 4 februari tot 11 maart)</a:t>
            </a:r>
          </a:p>
          <a:p>
            <a:pPr lvl="1">
              <a:buFont typeface="Wingdings" pitchFamily="2" charset="2"/>
              <a:buChar char="§"/>
            </a:pPr>
            <a:r>
              <a:rPr lang="nl-BE" sz="1200" dirty="0" smtClean="0"/>
              <a:t>= waarde in CAD </a:t>
            </a:r>
            <a:r>
              <a:rPr lang="nl-BE" sz="1200" dirty="0" smtClean="0"/>
              <a:t>van </a:t>
            </a:r>
            <a:r>
              <a:rPr lang="nl-BE" sz="1200" dirty="0" smtClean="0"/>
              <a:t>per verkocht zakje</a:t>
            </a:r>
          </a:p>
          <a:p>
            <a:pPr lvl="1">
              <a:buFont typeface="Wingdings" pitchFamily="2" charset="2"/>
              <a:buChar char="§"/>
            </a:pPr>
            <a:r>
              <a:rPr lang="nl-BE" sz="1200" dirty="0" smtClean="0"/>
              <a:t>Iedereen komt helpen op woensdag 3 of donderdag 4</a:t>
            </a:r>
            <a:br>
              <a:rPr lang="nl-BE" sz="1200" dirty="0" smtClean="0"/>
            </a:br>
            <a:r>
              <a:rPr lang="nl-BE" sz="1200" dirty="0" smtClean="0"/>
              <a:t>februari voor het maken van de zakjes paaseitjes! Datum vrijhouden!</a:t>
            </a:r>
          </a:p>
          <a:p>
            <a:pPr>
              <a:buNone/>
            </a:pPr>
            <a:endParaRPr lang="nl-BE" sz="1200" dirty="0" smtClean="0"/>
          </a:p>
          <a:p>
            <a:pPr>
              <a:buNone/>
            </a:pPr>
            <a:r>
              <a:rPr lang="nl-BE" sz="1200" dirty="0" smtClean="0"/>
              <a:t>Elke leerling krijgt bij de heenreis op het vliegtuig een enveloppe met de verdiende CAD</a:t>
            </a:r>
          </a:p>
          <a:p>
            <a:pPr>
              <a:buNone/>
            </a:pPr>
            <a:endParaRPr lang="nl-BE" sz="1200" dirty="0" smtClean="0"/>
          </a:p>
          <a:p>
            <a:pPr>
              <a:buNone/>
            </a:pPr>
            <a:r>
              <a:rPr lang="nl-BE" sz="1200" dirty="0" smtClean="0"/>
              <a:t>Wie meer dan 300 CAD verdiend heeft door de financiële acties, kan geld terugkrijgen in euro’s (= tegenwaarde) indien men dit wenst.</a:t>
            </a:r>
          </a:p>
          <a:p>
            <a:pPr>
              <a:buNone/>
            </a:pPr>
            <a:endParaRPr lang="nl-BE" sz="1200" dirty="0" smtClean="0"/>
          </a:p>
          <a:p>
            <a:pPr>
              <a:buNone/>
            </a:pPr>
            <a:r>
              <a:rPr lang="nl-BE" sz="1200" dirty="0" smtClean="0"/>
              <a:t>Nog ideeën ?</a:t>
            </a:r>
          </a:p>
          <a:p>
            <a:pPr>
              <a:buNone/>
            </a:pPr>
            <a:r>
              <a:rPr lang="nl-BE" sz="1200" dirty="0" smtClean="0"/>
              <a:t>	opgelet:  - toelating op de openbare weg!?</a:t>
            </a:r>
          </a:p>
          <a:p>
            <a:pPr>
              <a:buNone/>
            </a:pPr>
            <a:r>
              <a:rPr lang="nl-BE" sz="1200" dirty="0" smtClean="0"/>
              <a:t>		   - geen voeding op Mariagaard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Financiële acties</a:t>
            </a:r>
            <a:endParaRPr lang="nl-BE" dirty="0"/>
          </a:p>
        </p:txBody>
      </p:sp>
    </p:spTree>
    <p:custDataLst>
      <p:tags r:id="rId1"/>
    </p:custDataLst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flip dir="r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newsflash/>
          </p:transition>
        </mc:Fallback>
      </mc:AlternateContent>
    </mc:Choice>
    <mc:Fallback>
      <mc:AlternateContent>
        <mc:Choice Requires="mp">
          <p:transition spd="med">
            <p:newsflash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2"/>
          </p:nvPr>
        </p:nvSpPr>
        <p:spPr>
          <a:xfrm>
            <a:off x="1141232" y="3071810"/>
            <a:ext cx="7162800" cy="3019824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ü"/>
            </a:pPr>
            <a:r>
              <a:rPr lang="nl-BE" sz="1800" dirty="0" smtClean="0"/>
              <a:t>Hoeveel Canadese dollars ?</a:t>
            </a:r>
          </a:p>
          <a:p>
            <a:pPr lvl="1">
              <a:buFont typeface="Wingdings" pitchFamily="2" charset="2"/>
              <a:buChar char="ü"/>
            </a:pPr>
            <a:r>
              <a:rPr lang="nl-BE" sz="1600" dirty="0" smtClean="0"/>
              <a:t>15 à 20 CAD per dag moeten volstaan (= 210 à 280 CAD)</a:t>
            </a:r>
          </a:p>
          <a:p>
            <a:pPr lvl="1">
              <a:buFont typeface="Wingdings" pitchFamily="2" charset="2"/>
              <a:buChar char="ü"/>
            </a:pPr>
            <a:r>
              <a:rPr lang="nl-BE" sz="1600" dirty="0" smtClean="0"/>
              <a:t>Kan men verdienen door  de verkoop van zakjes snoep en paaseieren</a:t>
            </a:r>
          </a:p>
          <a:p>
            <a:pPr lvl="1">
              <a:buFont typeface="Wingdings" pitchFamily="2" charset="2"/>
              <a:buChar char="ü"/>
            </a:pPr>
            <a:endParaRPr lang="nl-BE" sz="1600" dirty="0" smtClean="0"/>
          </a:p>
          <a:p>
            <a:pPr algn="l">
              <a:buFont typeface="Wingdings" pitchFamily="2" charset="2"/>
              <a:buChar char="ü"/>
            </a:pPr>
            <a:r>
              <a:rPr lang="nl-BE" sz="1800" dirty="0" smtClean="0"/>
              <a:t>Hoe betalen in Canada?</a:t>
            </a:r>
          </a:p>
          <a:p>
            <a:pPr lvl="1">
              <a:buFont typeface="Wingdings" pitchFamily="2" charset="2"/>
              <a:buChar char="ü"/>
            </a:pPr>
            <a:r>
              <a:rPr lang="nl-BE" sz="1600" dirty="0" smtClean="0"/>
              <a:t>Cash</a:t>
            </a:r>
          </a:p>
          <a:p>
            <a:pPr lvl="1">
              <a:buFont typeface="Wingdings" pitchFamily="2" charset="2"/>
              <a:buChar char="ü"/>
            </a:pPr>
            <a:r>
              <a:rPr lang="nl-BE" sz="1600" dirty="0" smtClean="0"/>
              <a:t>Kredietkaart:</a:t>
            </a:r>
          </a:p>
          <a:p>
            <a:pPr lvl="2">
              <a:buFont typeface="Wingdings" pitchFamily="2" charset="2"/>
              <a:buChar char="ü"/>
            </a:pPr>
            <a:r>
              <a:rPr lang="nl-BE" sz="1400" dirty="0" smtClean="0"/>
              <a:t>Visa</a:t>
            </a:r>
          </a:p>
          <a:p>
            <a:pPr lvl="2">
              <a:buFont typeface="Wingdings" pitchFamily="2" charset="2"/>
              <a:buChar char="ü"/>
            </a:pPr>
            <a:r>
              <a:rPr lang="nl-BE" sz="1400" dirty="0" err="1" smtClean="0"/>
              <a:t>Mastercard</a:t>
            </a:r>
            <a:endParaRPr lang="nl-BE" sz="1400" dirty="0" smtClean="0"/>
          </a:p>
          <a:p>
            <a:pPr lvl="2">
              <a:buFont typeface="Wingdings" pitchFamily="2" charset="2"/>
              <a:buChar char="ü"/>
            </a:pPr>
            <a:r>
              <a:rPr lang="nl-BE" sz="1400" dirty="0" smtClean="0"/>
              <a:t>American express</a:t>
            </a:r>
          </a:p>
          <a:p>
            <a:pPr lvl="1">
              <a:buFont typeface="Wingdings" pitchFamily="2" charset="2"/>
              <a:buChar char="ü"/>
            </a:pPr>
            <a:r>
              <a:rPr lang="nl-BE" sz="1600" dirty="0" err="1" smtClean="0"/>
              <a:t>Traveler-cheques</a:t>
            </a:r>
            <a:endParaRPr lang="nl-BE" sz="1600" dirty="0" smtClean="0"/>
          </a:p>
          <a:p>
            <a:pPr lvl="1">
              <a:buFont typeface="Wingdings" pitchFamily="2" charset="2"/>
              <a:buChar char="ü"/>
            </a:pPr>
            <a:endParaRPr lang="nl-BE" sz="1600" dirty="0" smtClean="0"/>
          </a:p>
          <a:p>
            <a:pPr algn="l"/>
            <a:r>
              <a:rPr lang="nl-BE" sz="1800" dirty="0" smtClean="0"/>
              <a:t>Beetje reserve ( briefjes euro), die je ter plaatse kunt wisselen bij leerkrachten of de bank</a:t>
            </a:r>
            <a:endParaRPr lang="nl-BE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429124" y="785794"/>
            <a:ext cx="3874908" cy="1357322"/>
          </a:xfrm>
        </p:spPr>
        <p:txBody>
          <a:bodyPr/>
          <a:lstStyle/>
          <a:p>
            <a:r>
              <a:rPr lang="nl-BE" sz="6000" dirty="0" smtClean="0">
                <a:solidFill>
                  <a:srgbClr val="FF0000"/>
                </a:solidFill>
              </a:rPr>
              <a:t>Zakgeld</a:t>
            </a:r>
            <a:endParaRPr lang="nl-BE" sz="6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652271"/>
          </a:xfrm>
        </p:spPr>
        <p:txBody>
          <a:bodyPr>
            <a:normAutofit/>
          </a:bodyPr>
          <a:lstStyle/>
          <a:p>
            <a:r>
              <a:rPr lang="nl-BE" sz="3200" dirty="0" smtClean="0"/>
              <a:t>www.bloggen.be/canadaproject2016</a:t>
            </a:r>
            <a:endParaRPr lang="nl-BE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nl-BE" sz="6000" dirty="0" smtClean="0"/>
              <a:t>Webblog</a:t>
            </a:r>
            <a:r>
              <a:rPr lang="nl-BE" sz="7200" dirty="0" smtClean="0"/>
              <a:t>:</a:t>
            </a:r>
            <a:endParaRPr lang="nl-BE" sz="7200" dirty="0"/>
          </a:p>
        </p:txBody>
      </p:sp>
      <p:sp>
        <p:nvSpPr>
          <p:cNvPr id="5" name="Tekstvak 4"/>
          <p:cNvSpPr txBox="1"/>
          <p:nvPr/>
        </p:nvSpPr>
        <p:spPr>
          <a:xfrm>
            <a:off x="457200" y="27432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6000" dirty="0" smtClean="0"/>
              <a:t>Facebookpagina:</a:t>
            </a:r>
            <a:endParaRPr lang="nl-NL" sz="6000" dirty="0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533400" y="3843529"/>
            <a:ext cx="8229600" cy="652271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nl-NL" sz="3200" dirty="0" err="1" smtClean="0">
                <a:solidFill>
                  <a:srgbClr val="000000"/>
                </a:solidFill>
              </a:rPr>
              <a:t>https</a:t>
            </a:r>
            <a:r>
              <a:rPr lang="nl-NL" sz="3200" dirty="0" smtClean="0">
                <a:solidFill>
                  <a:srgbClr val="000000"/>
                </a:solidFill>
              </a:rPr>
              <a:t>://</a:t>
            </a:r>
            <a:r>
              <a:rPr lang="nl-NL" sz="3200" dirty="0" err="1" smtClean="0">
                <a:solidFill>
                  <a:srgbClr val="000000"/>
                </a:solidFill>
              </a:rPr>
              <a:t>www.facebook.com</a:t>
            </a:r>
            <a:r>
              <a:rPr lang="nl-NL" sz="3200" dirty="0" smtClean="0">
                <a:solidFill>
                  <a:srgbClr val="000000"/>
                </a:solidFill>
              </a:rPr>
              <a:t>/</a:t>
            </a:r>
            <a:r>
              <a:rPr lang="nl-NL" sz="3200" dirty="0" err="1" smtClean="0">
                <a:solidFill>
                  <a:srgbClr val="000000"/>
                </a:solidFill>
              </a:rPr>
              <a:t>canadaproject.mariagaard</a:t>
            </a:r>
            <a:endParaRPr lang="nl-NL" sz="3200" dirty="0" smtClean="0">
              <a:solidFill>
                <a:srgbClr val="000000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nl-NL" sz="3200" dirty="0" smtClean="0">
                <a:solidFill>
                  <a:srgbClr val="000000"/>
                </a:solidFill>
              </a:rPr>
              <a:t>Voeg ons profiel gerust toe!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9269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nl-BE" dirty="0" smtClean="0"/>
          </a:p>
          <a:p>
            <a:r>
              <a:rPr lang="nl-BE" sz="8000" b="1" dirty="0" smtClean="0"/>
              <a:t>Vertrek maandag 28 maart 2016</a:t>
            </a:r>
          </a:p>
          <a:p>
            <a:pPr lvl="1"/>
            <a:r>
              <a:rPr lang="nl-BE" sz="6400" b="1" dirty="0" smtClean="0">
                <a:solidFill>
                  <a:srgbClr val="FF0000"/>
                </a:solidFill>
              </a:rPr>
              <a:t>06.24u</a:t>
            </a:r>
            <a:r>
              <a:rPr lang="nl-BE" sz="6400" dirty="0" smtClean="0"/>
              <a:t>	Wetteren		-	</a:t>
            </a:r>
            <a:r>
              <a:rPr lang="nl-BE" sz="6400" b="1" dirty="0" smtClean="0">
                <a:solidFill>
                  <a:srgbClr val="FF0000"/>
                </a:solidFill>
              </a:rPr>
              <a:t>07.35u</a:t>
            </a:r>
            <a:r>
              <a:rPr lang="nl-BE" sz="6400" dirty="0" smtClean="0"/>
              <a:t> 	Zaventem                               						(trein)</a:t>
            </a:r>
          </a:p>
          <a:p>
            <a:pPr lvl="1"/>
            <a:r>
              <a:rPr lang="nl-BE" sz="6400" b="1" dirty="0" smtClean="0">
                <a:solidFill>
                  <a:srgbClr val="FF0000"/>
                </a:solidFill>
              </a:rPr>
              <a:t>10.40u</a:t>
            </a:r>
            <a:r>
              <a:rPr lang="nl-BE" sz="6400" dirty="0" smtClean="0"/>
              <a:t>	Zaventem	-	</a:t>
            </a:r>
            <a:r>
              <a:rPr lang="nl-BE" sz="6400" b="1" dirty="0" smtClean="0">
                <a:solidFill>
                  <a:srgbClr val="FF0000"/>
                </a:solidFill>
              </a:rPr>
              <a:t>12.15u</a:t>
            </a:r>
            <a:r>
              <a:rPr lang="nl-BE" sz="6400" dirty="0" smtClean="0"/>
              <a:t>	Montreal YUL 			(vlucht AC 833)			(vluchttijd 7u35’)	</a:t>
            </a:r>
          </a:p>
          <a:p>
            <a:pPr lvl="1"/>
            <a:r>
              <a:rPr lang="nl-BE" sz="6400" b="1" dirty="0" smtClean="0">
                <a:solidFill>
                  <a:srgbClr val="FF0000"/>
                </a:solidFill>
              </a:rPr>
              <a:t>15.30u</a:t>
            </a:r>
            <a:r>
              <a:rPr lang="nl-BE" sz="6400" dirty="0" smtClean="0"/>
              <a:t> 	Montreal YUL	-	</a:t>
            </a:r>
            <a:r>
              <a:rPr lang="nl-BE" sz="6400" b="1" dirty="0" smtClean="0">
                <a:solidFill>
                  <a:srgbClr val="FF0000"/>
                </a:solidFill>
              </a:rPr>
              <a:t>18.16u</a:t>
            </a:r>
            <a:r>
              <a:rPr lang="nl-BE" sz="6400" dirty="0" smtClean="0"/>
              <a:t>	Calgary 				(vlucht AC 187)			(vluchttijd 4u46’)</a:t>
            </a:r>
          </a:p>
          <a:p>
            <a:pPr lvl="1"/>
            <a:endParaRPr lang="nl-BE" dirty="0" smtClean="0"/>
          </a:p>
          <a:p>
            <a:r>
              <a:rPr lang="nl-BE" sz="8000" b="1" dirty="0" smtClean="0"/>
              <a:t>Terug zondag/maandag 10/11 april 2016</a:t>
            </a:r>
          </a:p>
          <a:p>
            <a:pPr lvl="1"/>
            <a:r>
              <a:rPr lang="nl-BE" sz="6400" b="1" dirty="0" smtClean="0">
                <a:solidFill>
                  <a:srgbClr val="FF0000"/>
                </a:solidFill>
              </a:rPr>
              <a:t>09.00u</a:t>
            </a:r>
            <a:r>
              <a:rPr lang="nl-BE" sz="6400" dirty="0" smtClean="0"/>
              <a:t>	Vancouver	-	</a:t>
            </a:r>
            <a:r>
              <a:rPr lang="nl-BE" sz="6400" b="1" dirty="0" smtClean="0">
                <a:solidFill>
                  <a:srgbClr val="FF0000"/>
                </a:solidFill>
              </a:rPr>
              <a:t>17.42u</a:t>
            </a:r>
            <a:r>
              <a:rPr lang="nl-BE" sz="6400" dirty="0" smtClean="0"/>
              <a:t>	Montreal 			(vlucht AC150)			(vluchttijd 5u42’)</a:t>
            </a:r>
          </a:p>
          <a:p>
            <a:pPr lvl="1"/>
            <a:r>
              <a:rPr lang="nl-BE" sz="6400" b="1" dirty="0" smtClean="0">
                <a:solidFill>
                  <a:srgbClr val="FF0000"/>
                </a:solidFill>
              </a:rPr>
              <a:t>19.45u</a:t>
            </a:r>
            <a:r>
              <a:rPr lang="nl-BE" sz="6400" dirty="0" smtClean="0"/>
              <a:t>	Montreal		-	</a:t>
            </a:r>
            <a:r>
              <a:rPr lang="nl-BE" sz="6400" b="1" dirty="0" smtClean="0">
                <a:solidFill>
                  <a:srgbClr val="FF0000"/>
                </a:solidFill>
              </a:rPr>
              <a:t>8.35u</a:t>
            </a:r>
            <a:r>
              <a:rPr lang="nl-BE" sz="6400" dirty="0" smtClean="0"/>
              <a:t>	Zaventem  			(vlucht AC 832)                   	(vluchttijd 6u50’)</a:t>
            </a:r>
          </a:p>
          <a:p>
            <a:pPr lvl="1"/>
            <a:r>
              <a:rPr lang="nl-BE" sz="6400" b="1" dirty="0" smtClean="0">
                <a:solidFill>
                  <a:srgbClr val="FF0000"/>
                </a:solidFill>
              </a:rPr>
              <a:t>09.26u</a:t>
            </a:r>
            <a:r>
              <a:rPr lang="nl-BE" sz="6400" dirty="0" smtClean="0"/>
              <a:t>	Zaventem	- 	</a:t>
            </a:r>
            <a:r>
              <a:rPr lang="nl-BE" sz="6400" b="1" dirty="0" smtClean="0">
                <a:solidFill>
                  <a:srgbClr val="FF0000"/>
                </a:solidFill>
              </a:rPr>
              <a:t>10.36u</a:t>
            </a:r>
            <a:r>
              <a:rPr lang="nl-BE" sz="6400" dirty="0" smtClean="0"/>
              <a:t>	Wetteren	                            						 (trein)	</a:t>
            </a:r>
            <a:r>
              <a:rPr lang="nl-BE" sz="6200" dirty="0" smtClean="0"/>
              <a:t>	</a:t>
            </a:r>
            <a:r>
              <a:rPr lang="nl-BE" dirty="0" smtClean="0"/>
              <a:t>	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 lvl="1">
              <a:buNone/>
            </a:pPr>
            <a:endParaRPr lang="nl-BE" dirty="0" smtClean="0"/>
          </a:p>
          <a:p>
            <a:pPr lvl="1">
              <a:buNone/>
            </a:pPr>
            <a:endParaRPr lang="nl-BE" dirty="0" smtClean="0"/>
          </a:p>
          <a:p>
            <a:pPr lvl="1"/>
            <a:endParaRPr lang="nl-BE" dirty="0" smtClean="0"/>
          </a:p>
          <a:p>
            <a:pPr lvl="1">
              <a:buNone/>
            </a:pPr>
            <a:endParaRPr lang="nl-B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111" dirty="0" smtClean="0"/>
              <a:t>Vlucht met Air Canada (onder voorberhoud)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sp>
        <p:nvSpPr>
          <p:cNvPr id="6" name="Ovaal 5"/>
          <p:cNvSpPr/>
          <p:nvPr/>
        </p:nvSpPr>
        <p:spPr>
          <a:xfrm>
            <a:off x="2214546" y="4714884"/>
            <a:ext cx="114300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Vrije vorm 6"/>
          <p:cNvSpPr/>
          <p:nvPr/>
        </p:nvSpPr>
        <p:spPr>
          <a:xfrm>
            <a:off x="3288890" y="4797138"/>
            <a:ext cx="4178710" cy="1070262"/>
          </a:xfrm>
          <a:custGeom>
            <a:avLst/>
            <a:gdLst>
              <a:gd name="connsiteX0" fmla="*/ 4380271 w 4380271"/>
              <a:gd name="connsiteY0" fmla="*/ 586023 h 586023"/>
              <a:gd name="connsiteX1" fmla="*/ 4350775 w 4380271"/>
              <a:gd name="connsiteY1" fmla="*/ 541778 h 586023"/>
              <a:gd name="connsiteX2" fmla="*/ 4306529 w 4380271"/>
              <a:gd name="connsiteY2" fmla="*/ 453288 h 586023"/>
              <a:gd name="connsiteX3" fmla="*/ 4218039 w 4380271"/>
              <a:gd name="connsiteY3" fmla="*/ 409043 h 586023"/>
              <a:gd name="connsiteX4" fmla="*/ 4144297 w 4380271"/>
              <a:gd name="connsiteY4" fmla="*/ 350049 h 586023"/>
              <a:gd name="connsiteX5" fmla="*/ 4100052 w 4380271"/>
              <a:gd name="connsiteY5" fmla="*/ 320552 h 586023"/>
              <a:gd name="connsiteX6" fmla="*/ 4011562 w 4380271"/>
              <a:gd name="connsiteY6" fmla="*/ 291056 h 586023"/>
              <a:gd name="connsiteX7" fmla="*/ 3849329 w 4380271"/>
              <a:gd name="connsiteY7" fmla="*/ 217314 h 586023"/>
              <a:gd name="connsiteX8" fmla="*/ 3760839 w 4380271"/>
              <a:gd name="connsiteY8" fmla="*/ 173068 h 586023"/>
              <a:gd name="connsiteX9" fmla="*/ 3539613 w 4380271"/>
              <a:gd name="connsiteY9" fmla="*/ 143572 h 586023"/>
              <a:gd name="connsiteX10" fmla="*/ 3465871 w 4380271"/>
              <a:gd name="connsiteY10" fmla="*/ 128823 h 586023"/>
              <a:gd name="connsiteX11" fmla="*/ 3421626 w 4380271"/>
              <a:gd name="connsiteY11" fmla="*/ 114075 h 586023"/>
              <a:gd name="connsiteX12" fmla="*/ 2964426 w 4380271"/>
              <a:gd name="connsiteY12" fmla="*/ 84578 h 586023"/>
              <a:gd name="connsiteX13" fmla="*/ 2698955 w 4380271"/>
              <a:gd name="connsiteY13" fmla="*/ 55081 h 586023"/>
              <a:gd name="connsiteX14" fmla="*/ 44245 w 4380271"/>
              <a:gd name="connsiteY14" fmla="*/ 40333 h 586023"/>
              <a:gd name="connsiteX15" fmla="*/ 0 w 4380271"/>
              <a:gd name="connsiteY15" fmla="*/ 25585 h 58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0271" h="586023">
                <a:moveTo>
                  <a:pt x="4380271" y="586023"/>
                </a:moveTo>
                <a:cubicBezTo>
                  <a:pt x="4370439" y="571275"/>
                  <a:pt x="4359383" y="557273"/>
                  <a:pt x="4350775" y="541778"/>
                </a:cubicBezTo>
                <a:cubicBezTo>
                  <a:pt x="4334759" y="512950"/>
                  <a:pt x="4326316" y="479671"/>
                  <a:pt x="4306529" y="453288"/>
                </a:cubicBezTo>
                <a:cubicBezTo>
                  <a:pt x="4287468" y="427874"/>
                  <a:pt x="4245667" y="418252"/>
                  <a:pt x="4218039" y="409043"/>
                </a:cubicBezTo>
                <a:cubicBezTo>
                  <a:pt x="4168315" y="334456"/>
                  <a:pt x="4215535" y="385668"/>
                  <a:pt x="4144297" y="350049"/>
                </a:cubicBezTo>
                <a:cubicBezTo>
                  <a:pt x="4128443" y="342122"/>
                  <a:pt x="4116250" y="327751"/>
                  <a:pt x="4100052" y="320552"/>
                </a:cubicBezTo>
                <a:cubicBezTo>
                  <a:pt x="4071640" y="307924"/>
                  <a:pt x="4011562" y="291056"/>
                  <a:pt x="4011562" y="291056"/>
                </a:cubicBezTo>
                <a:cubicBezTo>
                  <a:pt x="3929758" y="209252"/>
                  <a:pt x="4004834" y="269151"/>
                  <a:pt x="3849329" y="217314"/>
                </a:cubicBezTo>
                <a:cubicBezTo>
                  <a:pt x="3662864" y="155156"/>
                  <a:pt x="3961003" y="258852"/>
                  <a:pt x="3760839" y="173068"/>
                </a:cubicBezTo>
                <a:cubicBezTo>
                  <a:pt x="3708226" y="150520"/>
                  <a:pt x="3563818" y="145772"/>
                  <a:pt x="3539613" y="143572"/>
                </a:cubicBezTo>
                <a:cubicBezTo>
                  <a:pt x="3515032" y="138656"/>
                  <a:pt x="3490190" y="134903"/>
                  <a:pt x="3465871" y="128823"/>
                </a:cubicBezTo>
                <a:cubicBezTo>
                  <a:pt x="3450789" y="125052"/>
                  <a:pt x="3437102" y="115549"/>
                  <a:pt x="3421626" y="114075"/>
                </a:cubicBezTo>
                <a:cubicBezTo>
                  <a:pt x="2223806" y="0"/>
                  <a:pt x="3872546" y="175391"/>
                  <a:pt x="2964426" y="84578"/>
                </a:cubicBezTo>
                <a:cubicBezTo>
                  <a:pt x="2845519" y="72687"/>
                  <a:pt x="2836314" y="56519"/>
                  <a:pt x="2698955" y="55081"/>
                </a:cubicBezTo>
                <a:lnTo>
                  <a:pt x="44245" y="40333"/>
                </a:lnTo>
                <a:lnTo>
                  <a:pt x="0" y="25585"/>
                </a:lnTo>
              </a:path>
            </a:pathLst>
          </a:cu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8" name="Picture 4" descr="C:\Documents and Settings\MarcDB.SCHOOL\Local Settings\Temporary Internet Files\Content.IE5\IJE70TW1\MC900441707[1].png"/>
          <p:cNvPicPr>
            <a:picLocks noChangeAspect="1" noChangeArrowheads="1"/>
          </p:cNvPicPr>
          <p:nvPr/>
        </p:nvPicPr>
        <p:blipFill>
          <a:blip r:embed="rId4" cstate="print"/>
          <a:srcRect t="10989" b="23076"/>
          <a:stretch>
            <a:fillRect/>
          </a:stretch>
        </p:blipFill>
        <p:spPr bwMode="auto">
          <a:xfrm>
            <a:off x="4500562" y="4429132"/>
            <a:ext cx="1000132" cy="65943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10" name="Ovaal 9"/>
          <p:cNvSpPr/>
          <p:nvPr/>
        </p:nvSpPr>
        <p:spPr>
          <a:xfrm>
            <a:off x="214282" y="4572008"/>
            <a:ext cx="114300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Vrije vorm 13"/>
          <p:cNvSpPr/>
          <p:nvPr/>
        </p:nvSpPr>
        <p:spPr>
          <a:xfrm>
            <a:off x="835994" y="4512209"/>
            <a:ext cx="1420509" cy="369507"/>
          </a:xfrm>
          <a:custGeom>
            <a:avLst/>
            <a:gdLst>
              <a:gd name="connsiteX0" fmla="*/ 1420509 w 1420509"/>
              <a:gd name="connsiteY0" fmla="*/ 369507 h 369507"/>
              <a:gd name="connsiteX1" fmla="*/ 1391012 w 1420509"/>
              <a:gd name="connsiteY1" fmla="*/ 325262 h 369507"/>
              <a:gd name="connsiteX2" fmla="*/ 1302522 w 1420509"/>
              <a:gd name="connsiteY2" fmla="*/ 295765 h 369507"/>
              <a:gd name="connsiteX3" fmla="*/ 1228780 w 1420509"/>
              <a:gd name="connsiteY3" fmla="*/ 236772 h 369507"/>
              <a:gd name="connsiteX4" fmla="*/ 1184535 w 1420509"/>
              <a:gd name="connsiteY4" fmla="*/ 207275 h 369507"/>
              <a:gd name="connsiteX5" fmla="*/ 1096045 w 1420509"/>
              <a:gd name="connsiteY5" fmla="*/ 177778 h 369507"/>
              <a:gd name="connsiteX6" fmla="*/ 1051800 w 1420509"/>
              <a:gd name="connsiteY6" fmla="*/ 133533 h 369507"/>
              <a:gd name="connsiteX7" fmla="*/ 1007554 w 1420509"/>
              <a:gd name="connsiteY7" fmla="*/ 118785 h 369507"/>
              <a:gd name="connsiteX8" fmla="*/ 948561 w 1420509"/>
              <a:gd name="connsiteY8" fmla="*/ 89288 h 369507"/>
              <a:gd name="connsiteX9" fmla="*/ 815825 w 1420509"/>
              <a:gd name="connsiteY9" fmla="*/ 59791 h 369507"/>
              <a:gd name="connsiteX10" fmla="*/ 727335 w 1420509"/>
              <a:gd name="connsiteY10" fmla="*/ 30294 h 369507"/>
              <a:gd name="connsiteX11" fmla="*/ 48909 w 1420509"/>
              <a:gd name="connsiteY11" fmla="*/ 797 h 369507"/>
              <a:gd name="connsiteX12" fmla="*/ 4664 w 1420509"/>
              <a:gd name="connsiteY12" fmla="*/ 30294 h 36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0509" h="369507">
                <a:moveTo>
                  <a:pt x="1420509" y="369507"/>
                </a:moveTo>
                <a:cubicBezTo>
                  <a:pt x="1410677" y="354759"/>
                  <a:pt x="1406043" y="334656"/>
                  <a:pt x="1391012" y="325262"/>
                </a:cubicBezTo>
                <a:cubicBezTo>
                  <a:pt x="1364646" y="308783"/>
                  <a:pt x="1302522" y="295765"/>
                  <a:pt x="1302522" y="295765"/>
                </a:cubicBezTo>
                <a:cubicBezTo>
                  <a:pt x="1252797" y="221179"/>
                  <a:pt x="1300018" y="272391"/>
                  <a:pt x="1228780" y="236772"/>
                </a:cubicBezTo>
                <a:cubicBezTo>
                  <a:pt x="1212926" y="228845"/>
                  <a:pt x="1200733" y="214474"/>
                  <a:pt x="1184535" y="207275"/>
                </a:cubicBezTo>
                <a:cubicBezTo>
                  <a:pt x="1156123" y="194647"/>
                  <a:pt x="1096045" y="177778"/>
                  <a:pt x="1096045" y="177778"/>
                </a:cubicBezTo>
                <a:cubicBezTo>
                  <a:pt x="1081297" y="163030"/>
                  <a:pt x="1069154" y="145102"/>
                  <a:pt x="1051800" y="133533"/>
                </a:cubicBezTo>
                <a:cubicBezTo>
                  <a:pt x="1038865" y="124910"/>
                  <a:pt x="1021843" y="124909"/>
                  <a:pt x="1007554" y="118785"/>
                </a:cubicBezTo>
                <a:cubicBezTo>
                  <a:pt x="987346" y="110125"/>
                  <a:pt x="969147" y="97008"/>
                  <a:pt x="948561" y="89288"/>
                </a:cubicBezTo>
                <a:cubicBezTo>
                  <a:pt x="913235" y="76040"/>
                  <a:pt x="850099" y="69138"/>
                  <a:pt x="815825" y="59791"/>
                </a:cubicBezTo>
                <a:cubicBezTo>
                  <a:pt x="785828" y="51610"/>
                  <a:pt x="758398" y="31645"/>
                  <a:pt x="727335" y="30294"/>
                </a:cubicBezTo>
                <a:lnTo>
                  <a:pt x="48909" y="797"/>
                </a:lnTo>
                <a:cubicBezTo>
                  <a:pt x="0" y="17101"/>
                  <a:pt x="4664" y="0"/>
                  <a:pt x="4664" y="30294"/>
                </a:cubicBezTo>
              </a:path>
            </a:pathLst>
          </a:cu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9" name="Picture 5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000504"/>
            <a:ext cx="902970" cy="90708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9" name="Ovaal 8"/>
          <p:cNvSpPr/>
          <p:nvPr/>
        </p:nvSpPr>
        <p:spPr>
          <a:xfrm>
            <a:off x="7467592" y="5453058"/>
            <a:ext cx="114300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Vrije vorm 10"/>
          <p:cNvSpPr/>
          <p:nvPr/>
        </p:nvSpPr>
        <p:spPr>
          <a:xfrm flipH="1" flipV="1">
            <a:off x="1371600" y="5029200"/>
            <a:ext cx="6019800" cy="914399"/>
          </a:xfrm>
          <a:custGeom>
            <a:avLst/>
            <a:gdLst>
              <a:gd name="connsiteX0" fmla="*/ 4380271 w 4380271"/>
              <a:gd name="connsiteY0" fmla="*/ 586023 h 586023"/>
              <a:gd name="connsiteX1" fmla="*/ 4350775 w 4380271"/>
              <a:gd name="connsiteY1" fmla="*/ 541778 h 586023"/>
              <a:gd name="connsiteX2" fmla="*/ 4306529 w 4380271"/>
              <a:gd name="connsiteY2" fmla="*/ 453288 h 586023"/>
              <a:gd name="connsiteX3" fmla="*/ 4218039 w 4380271"/>
              <a:gd name="connsiteY3" fmla="*/ 409043 h 586023"/>
              <a:gd name="connsiteX4" fmla="*/ 4144297 w 4380271"/>
              <a:gd name="connsiteY4" fmla="*/ 350049 h 586023"/>
              <a:gd name="connsiteX5" fmla="*/ 4100052 w 4380271"/>
              <a:gd name="connsiteY5" fmla="*/ 320552 h 586023"/>
              <a:gd name="connsiteX6" fmla="*/ 4011562 w 4380271"/>
              <a:gd name="connsiteY6" fmla="*/ 291056 h 586023"/>
              <a:gd name="connsiteX7" fmla="*/ 3849329 w 4380271"/>
              <a:gd name="connsiteY7" fmla="*/ 217314 h 586023"/>
              <a:gd name="connsiteX8" fmla="*/ 3760839 w 4380271"/>
              <a:gd name="connsiteY8" fmla="*/ 173068 h 586023"/>
              <a:gd name="connsiteX9" fmla="*/ 3539613 w 4380271"/>
              <a:gd name="connsiteY9" fmla="*/ 143572 h 586023"/>
              <a:gd name="connsiteX10" fmla="*/ 3465871 w 4380271"/>
              <a:gd name="connsiteY10" fmla="*/ 128823 h 586023"/>
              <a:gd name="connsiteX11" fmla="*/ 3421626 w 4380271"/>
              <a:gd name="connsiteY11" fmla="*/ 114075 h 586023"/>
              <a:gd name="connsiteX12" fmla="*/ 2964426 w 4380271"/>
              <a:gd name="connsiteY12" fmla="*/ 84578 h 586023"/>
              <a:gd name="connsiteX13" fmla="*/ 2698955 w 4380271"/>
              <a:gd name="connsiteY13" fmla="*/ 55081 h 586023"/>
              <a:gd name="connsiteX14" fmla="*/ 44245 w 4380271"/>
              <a:gd name="connsiteY14" fmla="*/ 40333 h 586023"/>
              <a:gd name="connsiteX15" fmla="*/ 0 w 4380271"/>
              <a:gd name="connsiteY15" fmla="*/ 25585 h 58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0271" h="586023">
                <a:moveTo>
                  <a:pt x="4380271" y="586023"/>
                </a:moveTo>
                <a:cubicBezTo>
                  <a:pt x="4370439" y="571275"/>
                  <a:pt x="4359383" y="557273"/>
                  <a:pt x="4350775" y="541778"/>
                </a:cubicBezTo>
                <a:cubicBezTo>
                  <a:pt x="4334759" y="512950"/>
                  <a:pt x="4326316" y="479671"/>
                  <a:pt x="4306529" y="453288"/>
                </a:cubicBezTo>
                <a:cubicBezTo>
                  <a:pt x="4287468" y="427874"/>
                  <a:pt x="4245667" y="418252"/>
                  <a:pt x="4218039" y="409043"/>
                </a:cubicBezTo>
                <a:cubicBezTo>
                  <a:pt x="4168315" y="334456"/>
                  <a:pt x="4215535" y="385668"/>
                  <a:pt x="4144297" y="350049"/>
                </a:cubicBezTo>
                <a:cubicBezTo>
                  <a:pt x="4128443" y="342122"/>
                  <a:pt x="4116250" y="327751"/>
                  <a:pt x="4100052" y="320552"/>
                </a:cubicBezTo>
                <a:cubicBezTo>
                  <a:pt x="4071640" y="307924"/>
                  <a:pt x="4011562" y="291056"/>
                  <a:pt x="4011562" y="291056"/>
                </a:cubicBezTo>
                <a:cubicBezTo>
                  <a:pt x="3929758" y="209252"/>
                  <a:pt x="4004834" y="269151"/>
                  <a:pt x="3849329" y="217314"/>
                </a:cubicBezTo>
                <a:cubicBezTo>
                  <a:pt x="3662864" y="155156"/>
                  <a:pt x="3961003" y="258852"/>
                  <a:pt x="3760839" y="173068"/>
                </a:cubicBezTo>
                <a:cubicBezTo>
                  <a:pt x="3708226" y="150520"/>
                  <a:pt x="3563818" y="145772"/>
                  <a:pt x="3539613" y="143572"/>
                </a:cubicBezTo>
                <a:cubicBezTo>
                  <a:pt x="3515032" y="138656"/>
                  <a:pt x="3490190" y="134903"/>
                  <a:pt x="3465871" y="128823"/>
                </a:cubicBezTo>
                <a:cubicBezTo>
                  <a:pt x="3450789" y="125052"/>
                  <a:pt x="3437102" y="115549"/>
                  <a:pt x="3421626" y="114075"/>
                </a:cubicBezTo>
                <a:cubicBezTo>
                  <a:pt x="2223806" y="0"/>
                  <a:pt x="3872546" y="175391"/>
                  <a:pt x="2964426" y="84578"/>
                </a:cubicBezTo>
                <a:cubicBezTo>
                  <a:pt x="2845519" y="72687"/>
                  <a:pt x="2836314" y="56519"/>
                  <a:pt x="2698955" y="55081"/>
                </a:cubicBezTo>
                <a:lnTo>
                  <a:pt x="44245" y="40333"/>
                </a:lnTo>
                <a:lnTo>
                  <a:pt x="0" y="25585"/>
                </a:lnTo>
              </a:path>
            </a:pathLst>
          </a:cu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Vrije vorm 12"/>
          <p:cNvSpPr/>
          <p:nvPr/>
        </p:nvSpPr>
        <p:spPr>
          <a:xfrm flipV="1">
            <a:off x="7467600" y="5410201"/>
            <a:ext cx="2590800" cy="533399"/>
          </a:xfrm>
          <a:custGeom>
            <a:avLst/>
            <a:gdLst>
              <a:gd name="connsiteX0" fmla="*/ 4380271 w 4380271"/>
              <a:gd name="connsiteY0" fmla="*/ 586023 h 586023"/>
              <a:gd name="connsiteX1" fmla="*/ 4350775 w 4380271"/>
              <a:gd name="connsiteY1" fmla="*/ 541778 h 586023"/>
              <a:gd name="connsiteX2" fmla="*/ 4306529 w 4380271"/>
              <a:gd name="connsiteY2" fmla="*/ 453288 h 586023"/>
              <a:gd name="connsiteX3" fmla="*/ 4218039 w 4380271"/>
              <a:gd name="connsiteY3" fmla="*/ 409043 h 586023"/>
              <a:gd name="connsiteX4" fmla="*/ 4144297 w 4380271"/>
              <a:gd name="connsiteY4" fmla="*/ 350049 h 586023"/>
              <a:gd name="connsiteX5" fmla="*/ 4100052 w 4380271"/>
              <a:gd name="connsiteY5" fmla="*/ 320552 h 586023"/>
              <a:gd name="connsiteX6" fmla="*/ 4011562 w 4380271"/>
              <a:gd name="connsiteY6" fmla="*/ 291056 h 586023"/>
              <a:gd name="connsiteX7" fmla="*/ 3849329 w 4380271"/>
              <a:gd name="connsiteY7" fmla="*/ 217314 h 586023"/>
              <a:gd name="connsiteX8" fmla="*/ 3760839 w 4380271"/>
              <a:gd name="connsiteY8" fmla="*/ 173068 h 586023"/>
              <a:gd name="connsiteX9" fmla="*/ 3539613 w 4380271"/>
              <a:gd name="connsiteY9" fmla="*/ 143572 h 586023"/>
              <a:gd name="connsiteX10" fmla="*/ 3465871 w 4380271"/>
              <a:gd name="connsiteY10" fmla="*/ 128823 h 586023"/>
              <a:gd name="connsiteX11" fmla="*/ 3421626 w 4380271"/>
              <a:gd name="connsiteY11" fmla="*/ 114075 h 586023"/>
              <a:gd name="connsiteX12" fmla="*/ 2964426 w 4380271"/>
              <a:gd name="connsiteY12" fmla="*/ 84578 h 586023"/>
              <a:gd name="connsiteX13" fmla="*/ 2698955 w 4380271"/>
              <a:gd name="connsiteY13" fmla="*/ 55081 h 586023"/>
              <a:gd name="connsiteX14" fmla="*/ 44245 w 4380271"/>
              <a:gd name="connsiteY14" fmla="*/ 40333 h 586023"/>
              <a:gd name="connsiteX15" fmla="*/ 0 w 4380271"/>
              <a:gd name="connsiteY15" fmla="*/ 25585 h 58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0271" h="586023">
                <a:moveTo>
                  <a:pt x="4380271" y="586023"/>
                </a:moveTo>
                <a:cubicBezTo>
                  <a:pt x="4370439" y="571275"/>
                  <a:pt x="4359383" y="557273"/>
                  <a:pt x="4350775" y="541778"/>
                </a:cubicBezTo>
                <a:cubicBezTo>
                  <a:pt x="4334759" y="512950"/>
                  <a:pt x="4326316" y="479671"/>
                  <a:pt x="4306529" y="453288"/>
                </a:cubicBezTo>
                <a:cubicBezTo>
                  <a:pt x="4287468" y="427874"/>
                  <a:pt x="4245667" y="418252"/>
                  <a:pt x="4218039" y="409043"/>
                </a:cubicBezTo>
                <a:cubicBezTo>
                  <a:pt x="4168315" y="334456"/>
                  <a:pt x="4215535" y="385668"/>
                  <a:pt x="4144297" y="350049"/>
                </a:cubicBezTo>
                <a:cubicBezTo>
                  <a:pt x="4128443" y="342122"/>
                  <a:pt x="4116250" y="327751"/>
                  <a:pt x="4100052" y="320552"/>
                </a:cubicBezTo>
                <a:cubicBezTo>
                  <a:pt x="4071640" y="307924"/>
                  <a:pt x="4011562" y="291056"/>
                  <a:pt x="4011562" y="291056"/>
                </a:cubicBezTo>
                <a:cubicBezTo>
                  <a:pt x="3929758" y="209252"/>
                  <a:pt x="4004834" y="269151"/>
                  <a:pt x="3849329" y="217314"/>
                </a:cubicBezTo>
                <a:cubicBezTo>
                  <a:pt x="3662864" y="155156"/>
                  <a:pt x="3961003" y="258852"/>
                  <a:pt x="3760839" y="173068"/>
                </a:cubicBezTo>
                <a:cubicBezTo>
                  <a:pt x="3708226" y="150520"/>
                  <a:pt x="3563818" y="145772"/>
                  <a:pt x="3539613" y="143572"/>
                </a:cubicBezTo>
                <a:cubicBezTo>
                  <a:pt x="3515032" y="138656"/>
                  <a:pt x="3490190" y="134903"/>
                  <a:pt x="3465871" y="128823"/>
                </a:cubicBezTo>
                <a:cubicBezTo>
                  <a:pt x="3450789" y="125052"/>
                  <a:pt x="3437102" y="115549"/>
                  <a:pt x="3421626" y="114075"/>
                </a:cubicBezTo>
                <a:cubicBezTo>
                  <a:pt x="2223806" y="0"/>
                  <a:pt x="3872546" y="175391"/>
                  <a:pt x="2964426" y="84578"/>
                </a:cubicBezTo>
                <a:cubicBezTo>
                  <a:pt x="2845519" y="72687"/>
                  <a:pt x="2836314" y="56519"/>
                  <a:pt x="2698955" y="55081"/>
                </a:cubicBezTo>
                <a:lnTo>
                  <a:pt x="44245" y="40333"/>
                </a:lnTo>
                <a:lnTo>
                  <a:pt x="0" y="25585"/>
                </a:lnTo>
              </a:path>
            </a:pathLst>
          </a:cu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5791200"/>
            <a:ext cx="958850" cy="493480"/>
          </a:xfrm>
          <a:prstGeom prst="rect">
            <a:avLst/>
          </a:prstGeom>
        </p:spPr>
      </p:pic>
      <p:sp>
        <p:nvSpPr>
          <p:cNvPr id="16" name="Vrije vorm 15"/>
          <p:cNvSpPr/>
          <p:nvPr/>
        </p:nvSpPr>
        <p:spPr>
          <a:xfrm flipH="1">
            <a:off x="7467600" y="5029200"/>
            <a:ext cx="2514600" cy="762001"/>
          </a:xfrm>
          <a:custGeom>
            <a:avLst/>
            <a:gdLst>
              <a:gd name="connsiteX0" fmla="*/ 4380271 w 4380271"/>
              <a:gd name="connsiteY0" fmla="*/ 586023 h 586023"/>
              <a:gd name="connsiteX1" fmla="*/ 4350775 w 4380271"/>
              <a:gd name="connsiteY1" fmla="*/ 541778 h 586023"/>
              <a:gd name="connsiteX2" fmla="*/ 4306529 w 4380271"/>
              <a:gd name="connsiteY2" fmla="*/ 453288 h 586023"/>
              <a:gd name="connsiteX3" fmla="*/ 4218039 w 4380271"/>
              <a:gd name="connsiteY3" fmla="*/ 409043 h 586023"/>
              <a:gd name="connsiteX4" fmla="*/ 4144297 w 4380271"/>
              <a:gd name="connsiteY4" fmla="*/ 350049 h 586023"/>
              <a:gd name="connsiteX5" fmla="*/ 4100052 w 4380271"/>
              <a:gd name="connsiteY5" fmla="*/ 320552 h 586023"/>
              <a:gd name="connsiteX6" fmla="*/ 4011562 w 4380271"/>
              <a:gd name="connsiteY6" fmla="*/ 291056 h 586023"/>
              <a:gd name="connsiteX7" fmla="*/ 3849329 w 4380271"/>
              <a:gd name="connsiteY7" fmla="*/ 217314 h 586023"/>
              <a:gd name="connsiteX8" fmla="*/ 3760839 w 4380271"/>
              <a:gd name="connsiteY8" fmla="*/ 173068 h 586023"/>
              <a:gd name="connsiteX9" fmla="*/ 3539613 w 4380271"/>
              <a:gd name="connsiteY9" fmla="*/ 143572 h 586023"/>
              <a:gd name="connsiteX10" fmla="*/ 3465871 w 4380271"/>
              <a:gd name="connsiteY10" fmla="*/ 128823 h 586023"/>
              <a:gd name="connsiteX11" fmla="*/ 3421626 w 4380271"/>
              <a:gd name="connsiteY11" fmla="*/ 114075 h 586023"/>
              <a:gd name="connsiteX12" fmla="*/ 2964426 w 4380271"/>
              <a:gd name="connsiteY12" fmla="*/ 84578 h 586023"/>
              <a:gd name="connsiteX13" fmla="*/ 2698955 w 4380271"/>
              <a:gd name="connsiteY13" fmla="*/ 55081 h 586023"/>
              <a:gd name="connsiteX14" fmla="*/ 44245 w 4380271"/>
              <a:gd name="connsiteY14" fmla="*/ 40333 h 586023"/>
              <a:gd name="connsiteX15" fmla="*/ 0 w 4380271"/>
              <a:gd name="connsiteY15" fmla="*/ 25585 h 58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0271" h="586023">
                <a:moveTo>
                  <a:pt x="4380271" y="586023"/>
                </a:moveTo>
                <a:cubicBezTo>
                  <a:pt x="4370439" y="571275"/>
                  <a:pt x="4359383" y="557273"/>
                  <a:pt x="4350775" y="541778"/>
                </a:cubicBezTo>
                <a:cubicBezTo>
                  <a:pt x="4334759" y="512950"/>
                  <a:pt x="4326316" y="479671"/>
                  <a:pt x="4306529" y="453288"/>
                </a:cubicBezTo>
                <a:cubicBezTo>
                  <a:pt x="4287468" y="427874"/>
                  <a:pt x="4245667" y="418252"/>
                  <a:pt x="4218039" y="409043"/>
                </a:cubicBezTo>
                <a:cubicBezTo>
                  <a:pt x="4168315" y="334456"/>
                  <a:pt x="4215535" y="385668"/>
                  <a:pt x="4144297" y="350049"/>
                </a:cubicBezTo>
                <a:cubicBezTo>
                  <a:pt x="4128443" y="342122"/>
                  <a:pt x="4116250" y="327751"/>
                  <a:pt x="4100052" y="320552"/>
                </a:cubicBezTo>
                <a:cubicBezTo>
                  <a:pt x="4071640" y="307924"/>
                  <a:pt x="4011562" y="291056"/>
                  <a:pt x="4011562" y="291056"/>
                </a:cubicBezTo>
                <a:cubicBezTo>
                  <a:pt x="3929758" y="209252"/>
                  <a:pt x="4004834" y="269151"/>
                  <a:pt x="3849329" y="217314"/>
                </a:cubicBezTo>
                <a:cubicBezTo>
                  <a:pt x="3662864" y="155156"/>
                  <a:pt x="3961003" y="258852"/>
                  <a:pt x="3760839" y="173068"/>
                </a:cubicBezTo>
                <a:cubicBezTo>
                  <a:pt x="3708226" y="150520"/>
                  <a:pt x="3563818" y="145772"/>
                  <a:pt x="3539613" y="143572"/>
                </a:cubicBezTo>
                <a:cubicBezTo>
                  <a:pt x="3515032" y="138656"/>
                  <a:pt x="3490190" y="134903"/>
                  <a:pt x="3465871" y="128823"/>
                </a:cubicBezTo>
                <a:cubicBezTo>
                  <a:pt x="3450789" y="125052"/>
                  <a:pt x="3437102" y="115549"/>
                  <a:pt x="3421626" y="114075"/>
                </a:cubicBezTo>
                <a:cubicBezTo>
                  <a:pt x="2223806" y="0"/>
                  <a:pt x="3872546" y="175391"/>
                  <a:pt x="2964426" y="84578"/>
                </a:cubicBezTo>
                <a:cubicBezTo>
                  <a:pt x="2845519" y="72687"/>
                  <a:pt x="2836314" y="56519"/>
                  <a:pt x="2698955" y="55081"/>
                </a:cubicBezTo>
                <a:lnTo>
                  <a:pt x="44245" y="40333"/>
                </a:lnTo>
                <a:lnTo>
                  <a:pt x="0" y="25585"/>
                </a:lnTo>
              </a:path>
            </a:pathLst>
          </a:cu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7" name="Picture 4" descr="C:\Documents and Settings\MarcDB.SCHOOL\Local Settings\Temporary Internet Files\Content.IE5\IJE70TW1\MC900441707[1].png"/>
          <p:cNvPicPr>
            <a:picLocks noChangeAspect="1" noChangeArrowheads="1"/>
          </p:cNvPicPr>
          <p:nvPr/>
        </p:nvPicPr>
        <p:blipFill>
          <a:blip r:embed="rId4" cstate="print"/>
          <a:srcRect t="10989" b="23076"/>
          <a:stretch>
            <a:fillRect/>
          </a:stretch>
        </p:blipFill>
        <p:spPr bwMode="auto">
          <a:xfrm>
            <a:off x="8643934" y="4572000"/>
            <a:ext cx="1000132" cy="65943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custDataLst>
      <p:tags r:id="rId1"/>
    </p:custData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4" grpId="0" animBg="1"/>
      <p:bldP spid="9" grpId="0" animBg="1"/>
      <p:bldP spid="11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Programma in Canada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8153400" cy="2137106"/>
          </a:xfrm>
        </p:spPr>
        <p:txBody>
          <a:bodyPr/>
          <a:lstStyle/>
          <a:p>
            <a:r>
              <a:rPr lang="nl-BE" dirty="0" smtClean="0"/>
              <a:t>3 dagen Rocky Mountains:</a:t>
            </a:r>
          </a:p>
          <a:p>
            <a:pPr lvl="1"/>
            <a:r>
              <a:rPr lang="nl-BE" dirty="0" smtClean="0">
                <a:hlinkClick r:id="rId2"/>
              </a:rPr>
              <a:t>1 dag skiën</a:t>
            </a:r>
            <a:endParaRPr lang="nl-BE" dirty="0" smtClean="0"/>
          </a:p>
          <a:p>
            <a:pPr lvl="1"/>
            <a:r>
              <a:rPr lang="nl-BE" dirty="0" smtClean="0"/>
              <a:t>Natuur: Johnston Canyon (waterval), lake Louise, icefields parkway</a:t>
            </a:r>
          </a:p>
          <a:p>
            <a:pPr lvl="1"/>
            <a:r>
              <a:rPr lang="nl-BE" dirty="0" smtClean="0">
                <a:solidFill>
                  <a:srgbClr val="000000"/>
                </a:solidFill>
              </a:rPr>
              <a:t>curling</a:t>
            </a:r>
          </a:p>
          <a:p>
            <a:pPr lvl="1"/>
            <a:r>
              <a:rPr lang="nl-BE" dirty="0" err="1" smtClean="0"/>
              <a:t>Wildlife</a:t>
            </a:r>
            <a:endParaRPr lang="nl-BE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in Canada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8229600" cy="2594306"/>
          </a:xfrm>
        </p:spPr>
        <p:txBody>
          <a:bodyPr>
            <a:normAutofit/>
          </a:bodyPr>
          <a:lstStyle/>
          <a:p>
            <a:r>
              <a:rPr lang="nl-NL" dirty="0" smtClean="0"/>
              <a:t>3 dagen </a:t>
            </a:r>
            <a:r>
              <a:rPr lang="nl-NL" dirty="0" smtClean="0">
                <a:hlinkClick r:id="rId2"/>
              </a:rPr>
              <a:t>Vancouver</a:t>
            </a:r>
            <a:r>
              <a:rPr lang="nl-NL" dirty="0" smtClean="0"/>
              <a:t> (deel 1)</a:t>
            </a:r>
          </a:p>
          <a:p>
            <a:pPr lvl="1">
              <a:buFont typeface="Courier New"/>
              <a:buChar char="o"/>
            </a:pPr>
            <a:r>
              <a:rPr lang="nl-BE" dirty="0" smtClean="0">
                <a:hlinkClick r:id="rId3"/>
              </a:rPr>
              <a:t>Port Moody Secondary School</a:t>
            </a:r>
            <a:endParaRPr lang="nl-BE" dirty="0" smtClean="0"/>
          </a:p>
          <a:p>
            <a:pPr lvl="1">
              <a:buFont typeface="Courier New"/>
              <a:buChar char="o"/>
            </a:pPr>
            <a:r>
              <a:rPr lang="nl-BE" dirty="0" smtClean="0"/>
              <a:t>Sightseeing (China Town, Gas Town, Stanley Park, Granville Island, olympische vlam, Canada in 3D…)</a:t>
            </a:r>
          </a:p>
          <a:p>
            <a:pPr lvl="1">
              <a:buFont typeface="Courier New"/>
              <a:buChar char="o"/>
            </a:pPr>
            <a:r>
              <a:rPr lang="nl-BE" dirty="0" smtClean="0"/>
              <a:t>Suspension Bridge</a:t>
            </a:r>
          </a:p>
          <a:p>
            <a:pPr lvl="1">
              <a:buFont typeface="Courier New"/>
              <a:buChar char="o"/>
            </a:pPr>
            <a:endParaRPr lang="nl-NL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Programma in Canada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33401" y="1444295"/>
            <a:ext cx="8153400" cy="1832306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3 dagen Vancouver Island:</a:t>
            </a:r>
          </a:p>
          <a:p>
            <a:pPr lvl="1"/>
            <a:r>
              <a:rPr lang="nl-BE" dirty="0" smtClean="0">
                <a:hlinkClick r:id="rId2"/>
              </a:rPr>
              <a:t>Whalewatching</a:t>
            </a:r>
            <a:r>
              <a:rPr lang="nl-BE" dirty="0" smtClean="0"/>
              <a:t> in Tofino met Hot Springs</a:t>
            </a:r>
          </a:p>
          <a:p>
            <a:pPr lvl="1"/>
            <a:r>
              <a:rPr lang="nl-BE" dirty="0" smtClean="0"/>
              <a:t>Victoria (Royal British museum,…)</a:t>
            </a:r>
          </a:p>
          <a:p>
            <a:pPr lvl="1"/>
            <a:r>
              <a:rPr lang="nl-BE" dirty="0" smtClean="0"/>
              <a:t>Regenwouden, o.a. </a:t>
            </a:r>
            <a:r>
              <a:rPr lang="nl-BE" dirty="0" err="1" smtClean="0"/>
              <a:t>Cathedral</a:t>
            </a:r>
            <a:r>
              <a:rPr lang="nl-BE" dirty="0" smtClean="0"/>
              <a:t> Groove</a:t>
            </a:r>
          </a:p>
          <a:p>
            <a:pPr lvl="1"/>
            <a:r>
              <a:rPr lang="nl-BE" dirty="0" smtClean="0"/>
              <a:t>Long Beach</a:t>
            </a:r>
          </a:p>
          <a:p>
            <a:pPr lvl="1"/>
            <a:r>
              <a:rPr lang="nl-BE" dirty="0" smtClean="0"/>
              <a:t>Coombs</a:t>
            </a:r>
          </a:p>
          <a:p>
            <a:pPr lvl="1"/>
            <a:r>
              <a:rPr lang="nl-BE" dirty="0" smtClean="0"/>
              <a:t>Wildlife</a:t>
            </a:r>
            <a:endParaRPr lang="nl-B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u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u"/>
          </p:transition>
        </mc:Fallback>
      </mc:AlternateContent>
    </mc:Choice>
    <mc:Fallback>
      <mc:AlternateContent>
        <mc:Choice Requires="mp">
          <p:transition spd="med">
            <p:cover dir="u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u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in Canada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nl-BE" dirty="0" smtClean="0"/>
          </a:p>
          <a:p>
            <a:pPr lvl="1">
              <a:buFont typeface="Courier New"/>
              <a:buChar char="o"/>
            </a:pP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09600" y="1447800"/>
            <a:ext cx="4041775" cy="3941763"/>
          </a:xfrm>
        </p:spPr>
        <p:txBody>
          <a:bodyPr/>
          <a:lstStyle/>
          <a:p>
            <a:r>
              <a:rPr lang="nl-NL" dirty="0" smtClean="0"/>
              <a:t>1 dag </a:t>
            </a:r>
            <a:r>
              <a:rPr lang="nl-NL" dirty="0" err="1" smtClean="0"/>
              <a:t>Whistler</a:t>
            </a:r>
            <a:endParaRPr lang="nl-NL" dirty="0" smtClean="0"/>
          </a:p>
          <a:p>
            <a:pPr lvl="1">
              <a:buFont typeface="Courier New"/>
              <a:buChar char="o"/>
            </a:pPr>
            <a:r>
              <a:rPr lang="nl-NL" dirty="0" smtClean="0"/>
              <a:t>	</a:t>
            </a:r>
            <a:r>
              <a:rPr lang="nl-NL" dirty="0" smtClean="0">
                <a:hlinkClick r:id="rId2"/>
              </a:rPr>
              <a:t>Ziplining</a:t>
            </a:r>
            <a:endParaRPr lang="nl-NL" dirty="0" smtClean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Choice>
    <mc:Fallback>
      <mc:AlternateContent>
        <mc:Choice Requires="mp">
          <p:transition spd="med">
            <p:cover dir="d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in Canada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8229600" cy="2518106"/>
          </a:xfrm>
        </p:spPr>
        <p:txBody>
          <a:bodyPr>
            <a:normAutofit/>
          </a:bodyPr>
          <a:lstStyle/>
          <a:p>
            <a:r>
              <a:rPr lang="nl-NL" dirty="0" smtClean="0"/>
              <a:t>3 dagen Vancouver (deel 2)</a:t>
            </a:r>
            <a:endParaRPr lang="nl-BE" dirty="0" smtClean="0"/>
          </a:p>
          <a:p>
            <a:pPr lvl="1">
              <a:buFont typeface="Courier New"/>
              <a:buChar char="o"/>
            </a:pPr>
            <a:r>
              <a:rPr lang="nl-BE" dirty="0" smtClean="0"/>
              <a:t>Sightseeing sportcomplexen (Richmond olympic oval, 8rinks, Terry Fox stadium)</a:t>
            </a:r>
          </a:p>
          <a:p>
            <a:pPr lvl="1">
              <a:buFont typeface="Courier New"/>
              <a:buChar char="o"/>
            </a:pPr>
            <a:r>
              <a:rPr lang="nl-BE" dirty="0" smtClean="0"/>
              <a:t>Golfen</a:t>
            </a:r>
          </a:p>
          <a:p>
            <a:pPr lvl="1">
              <a:buFont typeface="Courier New"/>
              <a:buChar char="o"/>
            </a:pPr>
            <a:r>
              <a:rPr lang="nl-BE" dirty="0" smtClean="0"/>
              <a:t>Voetbalwedstrijd</a:t>
            </a:r>
          </a:p>
          <a:p>
            <a:pPr lvl="1">
              <a:buFont typeface="Courier New"/>
              <a:buChar char="o"/>
            </a:pPr>
            <a:r>
              <a:rPr lang="nl-BE" dirty="0" smtClean="0"/>
              <a:t>Potluck goodbye</a:t>
            </a:r>
          </a:p>
          <a:p>
            <a:pPr lvl="1">
              <a:buFont typeface="Courier New"/>
              <a:buChar char="o"/>
            </a:pPr>
            <a:endParaRPr lang="nl-NL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De tocht doorheen British </a:t>
            </a:r>
            <a:r>
              <a:rPr lang="nl-NL" sz="36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columbia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454"/>
            <a:ext cx="9144000" cy="4929746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r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r"/>
          </p:transition>
        </mc:Fallback>
      </mc:AlternateContent>
    </mc:Choice>
    <mc:Fallback>
      <mc:AlternateContent>
        <mc:Choice Requires="mp">
          <p:transition spd="med">
            <p:cover dir="r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r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,7|0,7|0,7|0,8|0,:|0,7|0,7|0,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,5|2,5|1,5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,5|1|1,2|1,2|1,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,8|3,1|0,9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,9|1|4,3|2,3|2,2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,8|3,1|2,3|6,5|8,5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,9|7,3|2,3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,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1658</TotalTime>
  <Words>1089</Words>
  <Application>Microsoft Macintosh PowerPoint</Application>
  <PresentationFormat>Diavoorstelling (4:3)</PresentationFormat>
  <Paragraphs>172</Paragraphs>
  <Slides>19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Concours</vt:lpstr>
      <vt:lpstr>Voorhistorie</vt:lpstr>
      <vt:lpstr>Vlucht met Air Canada (onder voorberhoud) </vt:lpstr>
      <vt:lpstr>Dia 3</vt:lpstr>
      <vt:lpstr>Programma in Canada</vt:lpstr>
      <vt:lpstr>Programma in Canada</vt:lpstr>
      <vt:lpstr>Programma in Canada</vt:lpstr>
      <vt:lpstr>Programma in Canada</vt:lpstr>
      <vt:lpstr>Programma in Canada</vt:lpstr>
      <vt:lpstr>Dia 9</vt:lpstr>
      <vt:lpstr>Dia 10</vt:lpstr>
      <vt:lpstr>Dia 11</vt:lpstr>
      <vt:lpstr>Dia 12</vt:lpstr>
      <vt:lpstr>Verzekeringen</vt:lpstr>
      <vt:lpstr>Formaliteiten</vt:lpstr>
      <vt:lpstr>Gegevens die nuttig kunnen zijn voor het attest van de gemeente:</vt:lpstr>
      <vt:lpstr>Annulatie</vt:lpstr>
      <vt:lpstr>Financiële acties</vt:lpstr>
      <vt:lpstr>Zakgeld</vt:lpstr>
      <vt:lpstr>Webblog: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Informatievergadering</dc:title>
  <dc:creator>MarcDB</dc:creator>
  <cp:lastModifiedBy>Rob Baeckelandt</cp:lastModifiedBy>
  <cp:revision>76</cp:revision>
  <dcterms:created xsi:type="dcterms:W3CDTF">2015-10-05T20:00:14Z</dcterms:created>
  <dcterms:modified xsi:type="dcterms:W3CDTF">2015-10-05T20:02:43Z</dcterms:modified>
</cp:coreProperties>
</file>