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256" r:id="rId2"/>
    <p:sldId id="287" r:id="rId3"/>
    <p:sldId id="257" r:id="rId4"/>
    <p:sldId id="259" r:id="rId5"/>
    <p:sldId id="277" r:id="rId6"/>
    <p:sldId id="261" r:id="rId7"/>
    <p:sldId id="262" r:id="rId8"/>
    <p:sldId id="282" r:id="rId9"/>
    <p:sldId id="263" r:id="rId10"/>
    <p:sldId id="265" r:id="rId11"/>
    <p:sldId id="264" r:id="rId12"/>
    <p:sldId id="269" r:id="rId13"/>
    <p:sldId id="266" r:id="rId14"/>
    <p:sldId id="283" r:id="rId15"/>
    <p:sldId id="267" r:id="rId16"/>
    <p:sldId id="268" r:id="rId17"/>
    <p:sldId id="290" r:id="rId18"/>
    <p:sldId id="270" r:id="rId19"/>
    <p:sldId id="291" r:id="rId20"/>
    <p:sldId id="280" r:id="rId21"/>
    <p:sldId id="281" r:id="rId22"/>
    <p:sldId id="271" r:id="rId23"/>
    <p:sldId id="288" r:id="rId24"/>
    <p:sldId id="273" r:id="rId25"/>
    <p:sldId id="274" r:id="rId26"/>
    <p:sldId id="275" r:id="rId27"/>
    <p:sldId id="276" r:id="rId28"/>
    <p:sldId id="279" r:id="rId29"/>
    <p:sldId id="284" r:id="rId30"/>
    <p:sldId id="285" r:id="rId31"/>
    <p:sldId id="292" r:id="rId32"/>
    <p:sldId id="272" r:id="rId33"/>
  </p:sldIdLst>
  <p:sldSz cx="9144000" cy="6858000" type="screen4x3"/>
  <p:notesSz cx="6797675" cy="9926638"/>
  <p:defaultTextStyle>
    <a:defPPr>
      <a:defRPr lang="en-US"/>
    </a:defPPr>
    <a:lvl1pPr algn="l" rtl="0" eaLnBrk="0" fontAlgn="base" hangingPunct="0">
      <a:spcBef>
        <a:spcPct val="0"/>
      </a:spcBef>
      <a:spcAft>
        <a:spcPct val="0"/>
      </a:spcAft>
      <a:defRPr sz="2400" kern="1200">
        <a:solidFill>
          <a:schemeClr val="tx1"/>
        </a:solidFill>
        <a:latin typeface="Times"/>
        <a:ea typeface="+mn-ea"/>
        <a:cs typeface="+mn-cs"/>
      </a:defRPr>
    </a:lvl1pPr>
    <a:lvl2pPr marL="457200" algn="l" rtl="0" eaLnBrk="0" fontAlgn="base" hangingPunct="0">
      <a:spcBef>
        <a:spcPct val="0"/>
      </a:spcBef>
      <a:spcAft>
        <a:spcPct val="0"/>
      </a:spcAft>
      <a:defRPr sz="2400" kern="1200">
        <a:solidFill>
          <a:schemeClr val="tx1"/>
        </a:solidFill>
        <a:latin typeface="Times"/>
        <a:ea typeface="+mn-ea"/>
        <a:cs typeface="+mn-cs"/>
      </a:defRPr>
    </a:lvl2pPr>
    <a:lvl3pPr marL="914400" algn="l" rtl="0" eaLnBrk="0" fontAlgn="base" hangingPunct="0">
      <a:spcBef>
        <a:spcPct val="0"/>
      </a:spcBef>
      <a:spcAft>
        <a:spcPct val="0"/>
      </a:spcAft>
      <a:defRPr sz="2400" kern="1200">
        <a:solidFill>
          <a:schemeClr val="tx1"/>
        </a:solidFill>
        <a:latin typeface="Times"/>
        <a:ea typeface="+mn-ea"/>
        <a:cs typeface="+mn-cs"/>
      </a:defRPr>
    </a:lvl3pPr>
    <a:lvl4pPr marL="1371600" algn="l" rtl="0" eaLnBrk="0" fontAlgn="base" hangingPunct="0">
      <a:spcBef>
        <a:spcPct val="0"/>
      </a:spcBef>
      <a:spcAft>
        <a:spcPct val="0"/>
      </a:spcAft>
      <a:defRPr sz="2400" kern="1200">
        <a:solidFill>
          <a:schemeClr val="tx1"/>
        </a:solidFill>
        <a:latin typeface="Times"/>
        <a:ea typeface="+mn-ea"/>
        <a:cs typeface="+mn-cs"/>
      </a:defRPr>
    </a:lvl4pPr>
    <a:lvl5pPr marL="1828800" algn="l" rtl="0" eaLnBrk="0" fontAlgn="base" hangingPunct="0">
      <a:spcBef>
        <a:spcPct val="0"/>
      </a:spcBef>
      <a:spcAft>
        <a:spcPct val="0"/>
      </a:spcAft>
      <a:defRPr sz="2400" kern="1200">
        <a:solidFill>
          <a:schemeClr val="tx1"/>
        </a:solidFill>
        <a:latin typeface="Times"/>
        <a:ea typeface="+mn-ea"/>
        <a:cs typeface="+mn-cs"/>
      </a:defRPr>
    </a:lvl5pPr>
    <a:lvl6pPr marL="2286000" algn="l" defTabSz="914400" rtl="0" eaLnBrk="1" latinLnBrk="0" hangingPunct="1">
      <a:defRPr sz="2400" kern="1200">
        <a:solidFill>
          <a:schemeClr val="tx1"/>
        </a:solidFill>
        <a:latin typeface="Times"/>
        <a:ea typeface="+mn-ea"/>
        <a:cs typeface="+mn-cs"/>
      </a:defRPr>
    </a:lvl6pPr>
    <a:lvl7pPr marL="2743200" algn="l" defTabSz="914400" rtl="0" eaLnBrk="1" latinLnBrk="0" hangingPunct="1">
      <a:defRPr sz="2400" kern="1200">
        <a:solidFill>
          <a:schemeClr val="tx1"/>
        </a:solidFill>
        <a:latin typeface="Times"/>
        <a:ea typeface="+mn-ea"/>
        <a:cs typeface="+mn-cs"/>
      </a:defRPr>
    </a:lvl7pPr>
    <a:lvl8pPr marL="3200400" algn="l" defTabSz="914400" rtl="0" eaLnBrk="1" latinLnBrk="0" hangingPunct="1">
      <a:defRPr sz="2400" kern="1200">
        <a:solidFill>
          <a:schemeClr val="tx1"/>
        </a:solidFill>
        <a:latin typeface="Times"/>
        <a:ea typeface="+mn-ea"/>
        <a:cs typeface="+mn-cs"/>
      </a:defRPr>
    </a:lvl8pPr>
    <a:lvl9pPr marL="3657600" algn="l" defTabSz="914400" rtl="0" eaLnBrk="1" latinLnBrk="0" hangingPunct="1">
      <a:defRPr sz="2400" kern="1200">
        <a:solidFill>
          <a:schemeClr val="tx1"/>
        </a:solidFill>
        <a:latin typeface="Times"/>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0000"/>
    <a:srgbClr val="F7F7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436" autoAdjust="0"/>
    <p:restoredTop sz="94660" autoAdjust="0"/>
  </p:normalViewPr>
  <p:slideViewPr>
    <p:cSldViewPr>
      <p:cViewPr>
        <p:scale>
          <a:sx n="100" d="100"/>
          <a:sy n="100" d="100"/>
        </p:scale>
        <p:origin x="-106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2" y="0"/>
            <a:ext cx="2945659" cy="496332"/>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sz="quarter" idx="1"/>
          </p:nvPr>
        </p:nvSpPr>
        <p:spPr>
          <a:xfrm>
            <a:off x="3850445" y="0"/>
            <a:ext cx="2945659" cy="496332"/>
          </a:xfrm>
          <a:prstGeom prst="rect">
            <a:avLst/>
          </a:prstGeom>
        </p:spPr>
        <p:txBody>
          <a:bodyPr vert="horz" lIns="91440" tIns="45720" rIns="91440" bIns="45720" rtlCol="0"/>
          <a:lstStyle>
            <a:lvl1pPr algn="r">
              <a:defRPr sz="1200"/>
            </a:lvl1pPr>
          </a:lstStyle>
          <a:p>
            <a:fld id="{BE2BE3AC-8CAE-424F-801C-45449827CAC2}" type="datetimeFigureOut">
              <a:rPr lang="nl-BE" smtClean="0"/>
              <a:t>28/11/2013</a:t>
            </a:fld>
            <a:endParaRPr lang="nl-BE"/>
          </a:p>
        </p:txBody>
      </p:sp>
      <p:sp>
        <p:nvSpPr>
          <p:cNvPr id="4" name="Tijdelijke aanduiding voor voettekst 3"/>
          <p:cNvSpPr>
            <a:spLocks noGrp="1"/>
          </p:cNvSpPr>
          <p:nvPr>
            <p:ph type="ftr" sz="quarter" idx="2"/>
          </p:nvPr>
        </p:nvSpPr>
        <p:spPr>
          <a:xfrm>
            <a:off x="2" y="9428584"/>
            <a:ext cx="2945659" cy="496332"/>
          </a:xfrm>
          <a:prstGeom prst="rect">
            <a:avLst/>
          </a:prstGeom>
        </p:spPr>
        <p:txBody>
          <a:bodyPr vert="horz" lIns="91440" tIns="45720" rIns="91440" bIns="45720" rtlCol="0" anchor="b"/>
          <a:lstStyle>
            <a:lvl1pPr algn="l">
              <a:defRPr sz="1200"/>
            </a:lvl1pPr>
          </a:lstStyle>
          <a:p>
            <a:endParaRPr lang="nl-BE"/>
          </a:p>
        </p:txBody>
      </p:sp>
      <p:sp>
        <p:nvSpPr>
          <p:cNvPr id="5" name="Tijdelijke aanduiding voor dianummer 4"/>
          <p:cNvSpPr>
            <a:spLocks noGrp="1"/>
          </p:cNvSpPr>
          <p:nvPr>
            <p:ph type="sldNum" sz="quarter" idx="3"/>
          </p:nvPr>
        </p:nvSpPr>
        <p:spPr>
          <a:xfrm>
            <a:off x="3850445" y="9428584"/>
            <a:ext cx="2945659" cy="496332"/>
          </a:xfrm>
          <a:prstGeom prst="rect">
            <a:avLst/>
          </a:prstGeom>
        </p:spPr>
        <p:txBody>
          <a:bodyPr vert="horz" lIns="91440" tIns="45720" rIns="91440" bIns="45720" rtlCol="0" anchor="b"/>
          <a:lstStyle>
            <a:lvl1pPr algn="r">
              <a:defRPr sz="1200"/>
            </a:lvl1pPr>
          </a:lstStyle>
          <a:p>
            <a:fld id="{732FFDAB-6018-47D3-86E7-DAE5EAB2520B}" type="slidenum">
              <a:rPr lang="nl-BE" smtClean="0"/>
              <a:t>‹nr.›</a:t>
            </a:fld>
            <a:endParaRPr lang="nl-BE"/>
          </a:p>
        </p:txBody>
      </p:sp>
    </p:spTree>
    <p:extLst>
      <p:ext uri="{BB962C8B-B14F-4D97-AF65-F5344CB8AC3E}">
        <p14:creationId xmlns:p14="http://schemas.microsoft.com/office/powerpoint/2010/main" val="7369920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1026"/>
          <p:cNvSpPr>
            <a:spLocks noGrp="1" noChangeArrowheads="1"/>
          </p:cNvSpPr>
          <p:nvPr>
            <p:ph type="hdr" sz="quarter"/>
          </p:nvPr>
        </p:nvSpPr>
        <p:spPr bwMode="auto">
          <a:xfrm>
            <a:off x="2"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6147" name="Rectangle 1027"/>
          <p:cNvSpPr>
            <a:spLocks noGrp="1" noChangeArrowheads="1"/>
          </p:cNvSpPr>
          <p:nvPr>
            <p:ph type="dt" idx="1"/>
          </p:nvPr>
        </p:nvSpPr>
        <p:spPr bwMode="auto">
          <a:xfrm>
            <a:off x="3852018"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6148" name="Rectangle 1028"/>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1029"/>
          <p:cNvSpPr>
            <a:spLocks noGrp="1" noChangeArrowheads="1"/>
          </p:cNvSpPr>
          <p:nvPr>
            <p:ph type="body" sz="quarter" idx="3"/>
          </p:nvPr>
        </p:nvSpPr>
        <p:spPr bwMode="auto">
          <a:xfrm>
            <a:off x="906357" y="4715154"/>
            <a:ext cx="4984962"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50" name="Rectangle 1030"/>
          <p:cNvSpPr>
            <a:spLocks noGrp="1" noChangeArrowheads="1"/>
          </p:cNvSpPr>
          <p:nvPr>
            <p:ph type="ftr" sz="quarter" idx="4"/>
          </p:nvPr>
        </p:nvSpPr>
        <p:spPr bwMode="auto">
          <a:xfrm>
            <a:off x="2" y="9430307"/>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6151" name="Rectangle 1031"/>
          <p:cNvSpPr>
            <a:spLocks noGrp="1" noChangeArrowheads="1"/>
          </p:cNvSpPr>
          <p:nvPr>
            <p:ph type="sldNum" sz="quarter" idx="5"/>
          </p:nvPr>
        </p:nvSpPr>
        <p:spPr bwMode="auto">
          <a:xfrm>
            <a:off x="3852018" y="9430307"/>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3E926A31-4D90-4C82-BB53-465B3CF71CB4}" type="slidenum">
              <a:rPr lang="en-US"/>
              <a:pPr/>
              <a:t>‹nr.›</a:t>
            </a:fld>
            <a:endParaRPr lang="en-US"/>
          </a:p>
        </p:txBody>
      </p:sp>
    </p:spTree>
    <p:extLst>
      <p:ext uri="{BB962C8B-B14F-4D97-AF65-F5344CB8AC3E}">
        <p14:creationId xmlns:p14="http://schemas.microsoft.com/office/powerpoint/2010/main" val="248759997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a:ea typeface="+mn-ea"/>
        <a:cs typeface="+mn-cs"/>
      </a:defRPr>
    </a:lvl1pPr>
    <a:lvl2pPr marL="457200" algn="l" rtl="0" fontAlgn="base">
      <a:spcBef>
        <a:spcPct val="30000"/>
      </a:spcBef>
      <a:spcAft>
        <a:spcPct val="0"/>
      </a:spcAft>
      <a:defRPr sz="1200" kern="1200">
        <a:solidFill>
          <a:schemeClr val="tx1"/>
        </a:solidFill>
        <a:latin typeface="Times"/>
        <a:ea typeface="+mn-ea"/>
        <a:cs typeface="+mn-cs"/>
      </a:defRPr>
    </a:lvl2pPr>
    <a:lvl3pPr marL="914400" algn="l" rtl="0" fontAlgn="base">
      <a:spcBef>
        <a:spcPct val="30000"/>
      </a:spcBef>
      <a:spcAft>
        <a:spcPct val="0"/>
      </a:spcAft>
      <a:defRPr sz="1200" kern="1200">
        <a:solidFill>
          <a:schemeClr val="tx1"/>
        </a:solidFill>
        <a:latin typeface="Times"/>
        <a:ea typeface="+mn-ea"/>
        <a:cs typeface="+mn-cs"/>
      </a:defRPr>
    </a:lvl3pPr>
    <a:lvl4pPr marL="1371600" algn="l" rtl="0" fontAlgn="base">
      <a:spcBef>
        <a:spcPct val="30000"/>
      </a:spcBef>
      <a:spcAft>
        <a:spcPct val="0"/>
      </a:spcAft>
      <a:defRPr sz="1200" kern="1200">
        <a:solidFill>
          <a:schemeClr val="tx1"/>
        </a:solidFill>
        <a:latin typeface="Times"/>
        <a:ea typeface="+mn-ea"/>
        <a:cs typeface="+mn-cs"/>
      </a:defRPr>
    </a:lvl4pPr>
    <a:lvl5pPr marL="1828800" algn="l" rtl="0" fontAlgn="base">
      <a:spcBef>
        <a:spcPct val="30000"/>
      </a:spcBef>
      <a:spcAft>
        <a:spcPct val="0"/>
      </a:spcAft>
      <a:defRPr sz="1200" kern="1200">
        <a:solidFill>
          <a:schemeClr val="tx1"/>
        </a:solidFill>
        <a:latin typeface="Times"/>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3E926A31-4D90-4C82-BB53-465B3CF71CB4}" type="slidenum">
              <a:rPr lang="en-US" smtClean="0"/>
              <a:pPr/>
              <a:t>1</a:t>
            </a:fld>
            <a:endParaRPr lang="en-US"/>
          </a:p>
        </p:txBody>
      </p:sp>
    </p:spTree>
    <p:extLst>
      <p:ext uri="{BB962C8B-B14F-4D97-AF65-F5344CB8AC3E}">
        <p14:creationId xmlns:p14="http://schemas.microsoft.com/office/powerpoint/2010/main" val="7602479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BE"/>
          </a:p>
        </p:txBody>
      </p:sp>
      <p:sp>
        <p:nvSpPr>
          <p:cNvPr id="3" name="Ond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l-NL" smtClean="0"/>
              <a:t>Klik om de ondertitelstijl van het model te bewerken</a:t>
            </a:r>
            <a:endParaRPr lang="nl-BE"/>
          </a:p>
        </p:txBody>
      </p:sp>
      <p:sp>
        <p:nvSpPr>
          <p:cNvPr id="4" name="Tijdelijke aanduiding voor datum 3"/>
          <p:cNvSpPr>
            <a:spLocks noGrp="1"/>
          </p:cNvSpPr>
          <p:nvPr>
            <p:ph type="dt" sz="half" idx="10"/>
          </p:nvPr>
        </p:nvSpPr>
        <p:spPr/>
        <p:txBody>
          <a:bodyPr/>
          <a:lstStyle>
            <a:lvl1pPr>
              <a:defRPr/>
            </a:lvl1pPr>
          </a:lstStyle>
          <a:p>
            <a:endParaRPr lang="en-US"/>
          </a:p>
        </p:txBody>
      </p:sp>
      <p:sp>
        <p:nvSpPr>
          <p:cNvPr id="5" name="Tijdelijke aanduiding voor voettekst 4"/>
          <p:cNvSpPr>
            <a:spLocks noGrp="1"/>
          </p:cNvSpPr>
          <p:nvPr>
            <p:ph type="ftr" sz="quarter" idx="11"/>
          </p:nvPr>
        </p:nvSpPr>
        <p:spPr/>
        <p:txBody>
          <a:bodyPr/>
          <a:lstStyle>
            <a:lvl1pPr>
              <a:defRPr sz="1200">
                <a:latin typeface="+mn-lt"/>
              </a:defRPr>
            </a:lvl1pPr>
          </a:lstStyle>
          <a:p>
            <a:r>
              <a:rPr lang="nl-BE" dirty="0" smtClean="0"/>
              <a:t>Isabelle Dobbelaere - Stafmedewerker algemeen beleid</a:t>
            </a:r>
            <a:endParaRPr lang="en-US" dirty="0"/>
          </a:p>
        </p:txBody>
      </p:sp>
      <p:sp>
        <p:nvSpPr>
          <p:cNvPr id="6" name="Tijdelijke aanduiding voor dianummer 5"/>
          <p:cNvSpPr>
            <a:spLocks noGrp="1"/>
          </p:cNvSpPr>
          <p:nvPr>
            <p:ph type="sldNum" sz="quarter" idx="12"/>
          </p:nvPr>
        </p:nvSpPr>
        <p:spPr/>
        <p:txBody>
          <a:bodyPr/>
          <a:lstStyle>
            <a:lvl1pPr>
              <a:defRPr/>
            </a:lvl1pPr>
          </a:lstStyle>
          <a:p>
            <a:fld id="{6DC6EE15-E488-41C2-B4C1-DF3E2238EC4D}" type="slidenum">
              <a:rPr lang="en-US"/>
              <a:pPr/>
              <a:t>‹nr.›</a:t>
            </a:fld>
            <a:endParaRPr lang="en-US"/>
          </a:p>
        </p:txBody>
      </p:sp>
    </p:spTree>
    <p:extLst>
      <p:ext uri="{BB962C8B-B14F-4D97-AF65-F5344CB8AC3E}">
        <p14:creationId xmlns:p14="http://schemas.microsoft.com/office/powerpoint/2010/main" val="1651530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lvl1pPr>
              <a:defRPr/>
            </a:lvl1pPr>
          </a:lstStyle>
          <a:p>
            <a:endParaRPr lang="en-US"/>
          </a:p>
        </p:txBody>
      </p:sp>
      <p:sp>
        <p:nvSpPr>
          <p:cNvPr id="5" name="Tijdelijke aanduiding voor voettekst 4"/>
          <p:cNvSpPr>
            <a:spLocks noGrp="1"/>
          </p:cNvSpPr>
          <p:nvPr>
            <p:ph type="ftr" sz="quarter" idx="11"/>
          </p:nvPr>
        </p:nvSpPr>
        <p:spPr/>
        <p:txBody>
          <a:bodyPr/>
          <a:lstStyle>
            <a:lvl1pPr>
              <a:defRPr/>
            </a:lvl1pPr>
          </a:lstStyle>
          <a:p>
            <a:r>
              <a:rPr lang="nl-BE" smtClean="0"/>
              <a:t>Isabelle Dobbelaere - Stafmedewerker algemeen beleid</a:t>
            </a:r>
            <a:endParaRPr lang="en-US"/>
          </a:p>
        </p:txBody>
      </p:sp>
      <p:sp>
        <p:nvSpPr>
          <p:cNvPr id="6" name="Tijdelijke aanduiding voor dianummer 5"/>
          <p:cNvSpPr>
            <a:spLocks noGrp="1"/>
          </p:cNvSpPr>
          <p:nvPr>
            <p:ph type="sldNum" sz="quarter" idx="12"/>
          </p:nvPr>
        </p:nvSpPr>
        <p:spPr/>
        <p:txBody>
          <a:bodyPr/>
          <a:lstStyle>
            <a:lvl1pPr>
              <a:defRPr/>
            </a:lvl1pPr>
          </a:lstStyle>
          <a:p>
            <a:fld id="{6E83FD98-FCA4-4EB7-B102-F4976A9FDA9E}" type="slidenum">
              <a:rPr lang="en-US"/>
              <a:pPr/>
              <a:t>‹nr.›</a:t>
            </a:fld>
            <a:endParaRPr lang="en-US"/>
          </a:p>
        </p:txBody>
      </p:sp>
    </p:spTree>
    <p:extLst>
      <p:ext uri="{BB962C8B-B14F-4D97-AF65-F5344CB8AC3E}">
        <p14:creationId xmlns:p14="http://schemas.microsoft.com/office/powerpoint/2010/main" val="30863182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515100" y="-17463"/>
            <a:ext cx="1943100" cy="6113463"/>
          </a:xfrm>
        </p:spPr>
        <p:txBody>
          <a:bodyPr vert="eaVert"/>
          <a:lstStyle/>
          <a:p>
            <a:r>
              <a:rPr lang="nl-NL" smtClean="0"/>
              <a:t>Klik om de stijl te bewerken</a:t>
            </a:r>
            <a:endParaRPr lang="nl-BE"/>
          </a:p>
        </p:txBody>
      </p:sp>
      <p:sp>
        <p:nvSpPr>
          <p:cNvPr id="3" name="Tijdelijke aanduiding voor verticale tekst 2"/>
          <p:cNvSpPr>
            <a:spLocks noGrp="1"/>
          </p:cNvSpPr>
          <p:nvPr>
            <p:ph type="body" orient="vert" idx="1"/>
          </p:nvPr>
        </p:nvSpPr>
        <p:spPr>
          <a:xfrm>
            <a:off x="684213" y="-17463"/>
            <a:ext cx="5678487" cy="6113463"/>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lvl1pPr>
              <a:defRPr/>
            </a:lvl1pPr>
          </a:lstStyle>
          <a:p>
            <a:endParaRPr lang="en-US"/>
          </a:p>
        </p:txBody>
      </p:sp>
      <p:sp>
        <p:nvSpPr>
          <p:cNvPr id="5" name="Tijdelijke aanduiding voor voettekst 4"/>
          <p:cNvSpPr>
            <a:spLocks noGrp="1"/>
          </p:cNvSpPr>
          <p:nvPr>
            <p:ph type="ftr" sz="quarter" idx="11"/>
          </p:nvPr>
        </p:nvSpPr>
        <p:spPr/>
        <p:txBody>
          <a:bodyPr/>
          <a:lstStyle>
            <a:lvl1pPr>
              <a:defRPr/>
            </a:lvl1pPr>
          </a:lstStyle>
          <a:p>
            <a:r>
              <a:rPr lang="nl-BE" smtClean="0"/>
              <a:t>Isabelle Dobbelaere - Stafmedewerker algemeen beleid</a:t>
            </a:r>
            <a:endParaRPr lang="en-US"/>
          </a:p>
        </p:txBody>
      </p:sp>
      <p:sp>
        <p:nvSpPr>
          <p:cNvPr id="6" name="Tijdelijke aanduiding voor dianummer 5"/>
          <p:cNvSpPr>
            <a:spLocks noGrp="1"/>
          </p:cNvSpPr>
          <p:nvPr>
            <p:ph type="sldNum" sz="quarter" idx="12"/>
          </p:nvPr>
        </p:nvSpPr>
        <p:spPr/>
        <p:txBody>
          <a:bodyPr/>
          <a:lstStyle>
            <a:lvl1pPr>
              <a:defRPr/>
            </a:lvl1pPr>
          </a:lstStyle>
          <a:p>
            <a:fld id="{9D7264F7-E817-4ED3-92EC-E47E141E0041}" type="slidenum">
              <a:rPr lang="en-US"/>
              <a:pPr/>
              <a:t>‹nr.›</a:t>
            </a:fld>
            <a:endParaRPr lang="en-US"/>
          </a:p>
        </p:txBody>
      </p:sp>
    </p:spTree>
    <p:extLst>
      <p:ext uri="{BB962C8B-B14F-4D97-AF65-F5344CB8AC3E}">
        <p14:creationId xmlns:p14="http://schemas.microsoft.com/office/powerpoint/2010/main" val="384384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lvl1pPr>
              <a:defRPr/>
            </a:lvl1pPr>
          </a:lstStyle>
          <a:p>
            <a:endParaRPr lang="en-US"/>
          </a:p>
        </p:txBody>
      </p:sp>
      <p:sp>
        <p:nvSpPr>
          <p:cNvPr id="5" name="Tijdelijke aanduiding voor voettekst 4"/>
          <p:cNvSpPr>
            <a:spLocks noGrp="1"/>
          </p:cNvSpPr>
          <p:nvPr>
            <p:ph type="ftr" sz="quarter" idx="11"/>
          </p:nvPr>
        </p:nvSpPr>
        <p:spPr/>
        <p:txBody>
          <a:bodyPr/>
          <a:lstStyle>
            <a:lvl1pPr>
              <a:defRPr sz="1200">
                <a:latin typeface="+mn-lt"/>
              </a:defRPr>
            </a:lvl1pPr>
          </a:lstStyle>
          <a:p>
            <a:r>
              <a:rPr lang="nl-BE" dirty="0" smtClean="0"/>
              <a:t>Isabelle Dobbelaere - Stafmedewerker algemeen beleid</a:t>
            </a:r>
            <a:endParaRPr lang="en-US" dirty="0"/>
          </a:p>
        </p:txBody>
      </p:sp>
      <p:sp>
        <p:nvSpPr>
          <p:cNvPr id="6" name="Tijdelijke aanduiding voor dianummer 5"/>
          <p:cNvSpPr>
            <a:spLocks noGrp="1"/>
          </p:cNvSpPr>
          <p:nvPr>
            <p:ph type="sldNum" sz="quarter" idx="12"/>
          </p:nvPr>
        </p:nvSpPr>
        <p:spPr/>
        <p:txBody>
          <a:bodyPr/>
          <a:lstStyle>
            <a:lvl1pPr>
              <a:defRPr/>
            </a:lvl1pPr>
          </a:lstStyle>
          <a:p>
            <a:fld id="{EC144362-9D01-4414-8FD3-D4B5B43B9600}" type="slidenum">
              <a:rPr lang="en-US"/>
              <a:pPr/>
              <a:t>‹nr.›</a:t>
            </a:fld>
            <a:endParaRPr lang="en-US"/>
          </a:p>
        </p:txBody>
      </p:sp>
    </p:spTree>
    <p:extLst>
      <p:ext uri="{BB962C8B-B14F-4D97-AF65-F5344CB8AC3E}">
        <p14:creationId xmlns:p14="http://schemas.microsoft.com/office/powerpoint/2010/main" val="1354697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BE"/>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lvl1pPr>
              <a:defRPr/>
            </a:lvl1pPr>
          </a:lstStyle>
          <a:p>
            <a:endParaRPr lang="en-US"/>
          </a:p>
        </p:txBody>
      </p:sp>
      <p:sp>
        <p:nvSpPr>
          <p:cNvPr id="5" name="Tijdelijke aanduiding voor voettekst 4"/>
          <p:cNvSpPr>
            <a:spLocks noGrp="1"/>
          </p:cNvSpPr>
          <p:nvPr>
            <p:ph type="ftr" sz="quarter" idx="11"/>
          </p:nvPr>
        </p:nvSpPr>
        <p:spPr/>
        <p:txBody>
          <a:bodyPr/>
          <a:lstStyle>
            <a:lvl1pPr>
              <a:defRPr/>
            </a:lvl1pPr>
          </a:lstStyle>
          <a:p>
            <a:r>
              <a:rPr lang="nl-BE" smtClean="0"/>
              <a:t>Isabelle Dobbelaere - Stafmedewerker algemeen beleid</a:t>
            </a:r>
            <a:endParaRPr lang="en-US"/>
          </a:p>
        </p:txBody>
      </p:sp>
      <p:sp>
        <p:nvSpPr>
          <p:cNvPr id="6" name="Tijdelijke aanduiding voor dianummer 5"/>
          <p:cNvSpPr>
            <a:spLocks noGrp="1"/>
          </p:cNvSpPr>
          <p:nvPr>
            <p:ph type="sldNum" sz="quarter" idx="12"/>
          </p:nvPr>
        </p:nvSpPr>
        <p:spPr/>
        <p:txBody>
          <a:bodyPr/>
          <a:lstStyle>
            <a:lvl1pPr>
              <a:defRPr/>
            </a:lvl1pPr>
          </a:lstStyle>
          <a:p>
            <a:fld id="{0EA54D66-331D-4DDC-A9B0-7D8C7920D7E1}" type="slidenum">
              <a:rPr lang="en-US"/>
              <a:pPr/>
              <a:t>‹nr.›</a:t>
            </a:fld>
            <a:endParaRPr lang="en-US"/>
          </a:p>
        </p:txBody>
      </p:sp>
    </p:spTree>
    <p:extLst>
      <p:ext uri="{BB962C8B-B14F-4D97-AF65-F5344CB8AC3E}">
        <p14:creationId xmlns:p14="http://schemas.microsoft.com/office/powerpoint/2010/main" val="51496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inhoud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Tijdelijke aanduiding voor datum 4"/>
          <p:cNvSpPr>
            <a:spLocks noGrp="1"/>
          </p:cNvSpPr>
          <p:nvPr>
            <p:ph type="dt" sz="half" idx="10"/>
          </p:nvPr>
        </p:nvSpPr>
        <p:spPr/>
        <p:txBody>
          <a:bodyPr/>
          <a:lstStyle>
            <a:lvl1pPr>
              <a:defRPr/>
            </a:lvl1pPr>
          </a:lstStyle>
          <a:p>
            <a:endParaRPr lang="en-US"/>
          </a:p>
        </p:txBody>
      </p:sp>
      <p:sp>
        <p:nvSpPr>
          <p:cNvPr id="6" name="Tijdelijke aanduiding voor voettekst 5"/>
          <p:cNvSpPr>
            <a:spLocks noGrp="1"/>
          </p:cNvSpPr>
          <p:nvPr>
            <p:ph type="ftr" sz="quarter" idx="11"/>
          </p:nvPr>
        </p:nvSpPr>
        <p:spPr/>
        <p:txBody>
          <a:bodyPr/>
          <a:lstStyle>
            <a:lvl1pPr>
              <a:defRPr/>
            </a:lvl1pPr>
          </a:lstStyle>
          <a:p>
            <a:r>
              <a:rPr lang="nl-BE" smtClean="0"/>
              <a:t>Isabelle Dobbelaere - Stafmedewerker algemeen beleid</a:t>
            </a:r>
            <a:endParaRPr lang="en-US"/>
          </a:p>
        </p:txBody>
      </p:sp>
      <p:sp>
        <p:nvSpPr>
          <p:cNvPr id="7" name="Tijdelijke aanduiding voor dianummer 6"/>
          <p:cNvSpPr>
            <a:spLocks noGrp="1"/>
          </p:cNvSpPr>
          <p:nvPr>
            <p:ph type="sldNum" sz="quarter" idx="12"/>
          </p:nvPr>
        </p:nvSpPr>
        <p:spPr/>
        <p:txBody>
          <a:bodyPr/>
          <a:lstStyle>
            <a:lvl1pPr>
              <a:defRPr/>
            </a:lvl1pPr>
          </a:lstStyle>
          <a:p>
            <a:fld id="{6E1C4B79-7A91-4707-B1FC-79664EE19BB0}" type="slidenum">
              <a:rPr lang="en-US"/>
              <a:pPr/>
              <a:t>‹nr.›</a:t>
            </a:fld>
            <a:endParaRPr lang="en-US"/>
          </a:p>
        </p:txBody>
      </p:sp>
    </p:spTree>
    <p:extLst>
      <p:ext uri="{BB962C8B-B14F-4D97-AF65-F5344CB8AC3E}">
        <p14:creationId xmlns:p14="http://schemas.microsoft.com/office/powerpoint/2010/main" val="744331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nl-NL" smtClean="0"/>
              <a:t>Klik om de stijl te bewerken</a:t>
            </a:r>
            <a:endParaRPr lang="nl-BE"/>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7" name="Tijdelijke aanduiding voor datum 6"/>
          <p:cNvSpPr>
            <a:spLocks noGrp="1"/>
          </p:cNvSpPr>
          <p:nvPr>
            <p:ph type="dt" sz="half" idx="10"/>
          </p:nvPr>
        </p:nvSpPr>
        <p:spPr/>
        <p:txBody>
          <a:bodyPr/>
          <a:lstStyle>
            <a:lvl1pPr>
              <a:defRPr/>
            </a:lvl1pPr>
          </a:lstStyle>
          <a:p>
            <a:endParaRPr lang="en-US"/>
          </a:p>
        </p:txBody>
      </p:sp>
      <p:sp>
        <p:nvSpPr>
          <p:cNvPr id="8" name="Tijdelijke aanduiding voor voettekst 7"/>
          <p:cNvSpPr>
            <a:spLocks noGrp="1"/>
          </p:cNvSpPr>
          <p:nvPr>
            <p:ph type="ftr" sz="quarter" idx="11"/>
          </p:nvPr>
        </p:nvSpPr>
        <p:spPr/>
        <p:txBody>
          <a:bodyPr/>
          <a:lstStyle>
            <a:lvl1pPr>
              <a:defRPr/>
            </a:lvl1pPr>
          </a:lstStyle>
          <a:p>
            <a:r>
              <a:rPr lang="nl-BE" smtClean="0"/>
              <a:t>Isabelle Dobbelaere - Stafmedewerker algemeen beleid</a:t>
            </a:r>
            <a:endParaRPr lang="en-US"/>
          </a:p>
        </p:txBody>
      </p:sp>
      <p:sp>
        <p:nvSpPr>
          <p:cNvPr id="9" name="Tijdelijke aanduiding voor dianummer 8"/>
          <p:cNvSpPr>
            <a:spLocks noGrp="1"/>
          </p:cNvSpPr>
          <p:nvPr>
            <p:ph type="sldNum" sz="quarter" idx="12"/>
          </p:nvPr>
        </p:nvSpPr>
        <p:spPr/>
        <p:txBody>
          <a:bodyPr/>
          <a:lstStyle>
            <a:lvl1pPr>
              <a:defRPr/>
            </a:lvl1pPr>
          </a:lstStyle>
          <a:p>
            <a:fld id="{A152C814-D1A8-49D3-8595-D0F0C13CCB29}" type="slidenum">
              <a:rPr lang="en-US"/>
              <a:pPr/>
              <a:t>‹nr.›</a:t>
            </a:fld>
            <a:endParaRPr lang="en-US"/>
          </a:p>
        </p:txBody>
      </p:sp>
    </p:spTree>
    <p:extLst>
      <p:ext uri="{BB962C8B-B14F-4D97-AF65-F5344CB8AC3E}">
        <p14:creationId xmlns:p14="http://schemas.microsoft.com/office/powerpoint/2010/main" val="2992555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datum 2"/>
          <p:cNvSpPr>
            <a:spLocks noGrp="1"/>
          </p:cNvSpPr>
          <p:nvPr>
            <p:ph type="dt" sz="half" idx="10"/>
          </p:nvPr>
        </p:nvSpPr>
        <p:spPr/>
        <p:txBody>
          <a:bodyPr/>
          <a:lstStyle>
            <a:lvl1pPr>
              <a:defRPr/>
            </a:lvl1pPr>
          </a:lstStyle>
          <a:p>
            <a:endParaRPr lang="en-US"/>
          </a:p>
        </p:txBody>
      </p:sp>
      <p:sp>
        <p:nvSpPr>
          <p:cNvPr id="4" name="Tijdelijke aanduiding voor voettekst 3"/>
          <p:cNvSpPr>
            <a:spLocks noGrp="1"/>
          </p:cNvSpPr>
          <p:nvPr>
            <p:ph type="ftr" sz="quarter" idx="11"/>
          </p:nvPr>
        </p:nvSpPr>
        <p:spPr/>
        <p:txBody>
          <a:bodyPr/>
          <a:lstStyle>
            <a:lvl1pPr>
              <a:defRPr/>
            </a:lvl1pPr>
          </a:lstStyle>
          <a:p>
            <a:r>
              <a:rPr lang="nl-BE" smtClean="0"/>
              <a:t>Isabelle Dobbelaere - Stafmedewerker algemeen beleid</a:t>
            </a:r>
            <a:endParaRPr lang="en-US"/>
          </a:p>
        </p:txBody>
      </p:sp>
      <p:sp>
        <p:nvSpPr>
          <p:cNvPr id="5" name="Tijdelijke aanduiding voor dianummer 4"/>
          <p:cNvSpPr>
            <a:spLocks noGrp="1"/>
          </p:cNvSpPr>
          <p:nvPr>
            <p:ph type="sldNum" sz="quarter" idx="12"/>
          </p:nvPr>
        </p:nvSpPr>
        <p:spPr/>
        <p:txBody>
          <a:bodyPr/>
          <a:lstStyle>
            <a:lvl1pPr>
              <a:defRPr/>
            </a:lvl1pPr>
          </a:lstStyle>
          <a:p>
            <a:fld id="{6A929CF9-380A-402B-A642-9A991B04396F}" type="slidenum">
              <a:rPr lang="en-US"/>
              <a:pPr/>
              <a:t>‹nr.›</a:t>
            </a:fld>
            <a:endParaRPr lang="en-US"/>
          </a:p>
        </p:txBody>
      </p:sp>
    </p:spTree>
    <p:extLst>
      <p:ext uri="{BB962C8B-B14F-4D97-AF65-F5344CB8AC3E}">
        <p14:creationId xmlns:p14="http://schemas.microsoft.com/office/powerpoint/2010/main" val="1476920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lvl1pPr>
              <a:defRPr/>
            </a:lvl1pPr>
          </a:lstStyle>
          <a:p>
            <a:endParaRPr lang="en-US"/>
          </a:p>
        </p:txBody>
      </p:sp>
      <p:sp>
        <p:nvSpPr>
          <p:cNvPr id="3" name="Tijdelijke aanduiding voor voettekst 2"/>
          <p:cNvSpPr>
            <a:spLocks noGrp="1"/>
          </p:cNvSpPr>
          <p:nvPr>
            <p:ph type="ftr" sz="quarter" idx="11"/>
          </p:nvPr>
        </p:nvSpPr>
        <p:spPr/>
        <p:txBody>
          <a:bodyPr/>
          <a:lstStyle>
            <a:lvl1pPr>
              <a:defRPr/>
            </a:lvl1pPr>
          </a:lstStyle>
          <a:p>
            <a:r>
              <a:rPr lang="nl-BE" smtClean="0"/>
              <a:t>Isabelle Dobbelaere - Stafmedewerker algemeen beleid</a:t>
            </a:r>
            <a:endParaRPr lang="en-US"/>
          </a:p>
        </p:txBody>
      </p:sp>
      <p:sp>
        <p:nvSpPr>
          <p:cNvPr id="4" name="Tijdelijke aanduiding voor dianummer 3"/>
          <p:cNvSpPr>
            <a:spLocks noGrp="1"/>
          </p:cNvSpPr>
          <p:nvPr>
            <p:ph type="sldNum" sz="quarter" idx="12"/>
          </p:nvPr>
        </p:nvSpPr>
        <p:spPr/>
        <p:txBody>
          <a:bodyPr/>
          <a:lstStyle>
            <a:lvl1pPr>
              <a:defRPr/>
            </a:lvl1pPr>
          </a:lstStyle>
          <a:p>
            <a:fld id="{07098345-B3A3-4593-821A-210A3F01BE75}" type="slidenum">
              <a:rPr lang="en-US"/>
              <a:pPr/>
              <a:t>‹nr.›</a:t>
            </a:fld>
            <a:endParaRPr lang="en-US"/>
          </a:p>
        </p:txBody>
      </p:sp>
    </p:spTree>
    <p:extLst>
      <p:ext uri="{BB962C8B-B14F-4D97-AF65-F5344CB8AC3E}">
        <p14:creationId xmlns:p14="http://schemas.microsoft.com/office/powerpoint/2010/main" val="3691932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BE"/>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lvl1pPr>
              <a:defRPr/>
            </a:lvl1pPr>
          </a:lstStyle>
          <a:p>
            <a:endParaRPr lang="en-US"/>
          </a:p>
        </p:txBody>
      </p:sp>
      <p:sp>
        <p:nvSpPr>
          <p:cNvPr id="6" name="Tijdelijke aanduiding voor voettekst 5"/>
          <p:cNvSpPr>
            <a:spLocks noGrp="1"/>
          </p:cNvSpPr>
          <p:nvPr>
            <p:ph type="ftr" sz="quarter" idx="11"/>
          </p:nvPr>
        </p:nvSpPr>
        <p:spPr/>
        <p:txBody>
          <a:bodyPr/>
          <a:lstStyle>
            <a:lvl1pPr>
              <a:defRPr/>
            </a:lvl1pPr>
          </a:lstStyle>
          <a:p>
            <a:r>
              <a:rPr lang="nl-BE" smtClean="0"/>
              <a:t>Isabelle Dobbelaere - Stafmedewerker algemeen beleid</a:t>
            </a:r>
            <a:endParaRPr lang="en-US"/>
          </a:p>
        </p:txBody>
      </p:sp>
      <p:sp>
        <p:nvSpPr>
          <p:cNvPr id="7" name="Tijdelijke aanduiding voor dianummer 6"/>
          <p:cNvSpPr>
            <a:spLocks noGrp="1"/>
          </p:cNvSpPr>
          <p:nvPr>
            <p:ph type="sldNum" sz="quarter" idx="12"/>
          </p:nvPr>
        </p:nvSpPr>
        <p:spPr/>
        <p:txBody>
          <a:bodyPr/>
          <a:lstStyle>
            <a:lvl1pPr>
              <a:defRPr/>
            </a:lvl1pPr>
          </a:lstStyle>
          <a:p>
            <a:fld id="{980266F9-3495-4569-BBDF-1177D382D31B}" type="slidenum">
              <a:rPr lang="en-US"/>
              <a:pPr/>
              <a:t>‹nr.›</a:t>
            </a:fld>
            <a:endParaRPr lang="en-US"/>
          </a:p>
        </p:txBody>
      </p:sp>
    </p:spTree>
    <p:extLst>
      <p:ext uri="{BB962C8B-B14F-4D97-AF65-F5344CB8AC3E}">
        <p14:creationId xmlns:p14="http://schemas.microsoft.com/office/powerpoint/2010/main" val="3954610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BE"/>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nl-BE"/>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lvl1pPr>
              <a:defRPr/>
            </a:lvl1pPr>
          </a:lstStyle>
          <a:p>
            <a:endParaRPr lang="en-US"/>
          </a:p>
        </p:txBody>
      </p:sp>
      <p:sp>
        <p:nvSpPr>
          <p:cNvPr id="6" name="Tijdelijke aanduiding voor voettekst 5"/>
          <p:cNvSpPr>
            <a:spLocks noGrp="1"/>
          </p:cNvSpPr>
          <p:nvPr>
            <p:ph type="ftr" sz="quarter" idx="11"/>
          </p:nvPr>
        </p:nvSpPr>
        <p:spPr/>
        <p:txBody>
          <a:bodyPr/>
          <a:lstStyle>
            <a:lvl1pPr>
              <a:defRPr/>
            </a:lvl1pPr>
          </a:lstStyle>
          <a:p>
            <a:r>
              <a:rPr lang="nl-BE" smtClean="0"/>
              <a:t>Isabelle Dobbelaere - Stafmedewerker algemeen beleid</a:t>
            </a:r>
            <a:endParaRPr lang="en-US"/>
          </a:p>
        </p:txBody>
      </p:sp>
      <p:sp>
        <p:nvSpPr>
          <p:cNvPr id="7" name="Tijdelijke aanduiding voor dianummer 6"/>
          <p:cNvSpPr>
            <a:spLocks noGrp="1"/>
          </p:cNvSpPr>
          <p:nvPr>
            <p:ph type="sldNum" sz="quarter" idx="12"/>
          </p:nvPr>
        </p:nvSpPr>
        <p:spPr/>
        <p:txBody>
          <a:bodyPr/>
          <a:lstStyle>
            <a:lvl1pPr>
              <a:defRPr/>
            </a:lvl1pPr>
          </a:lstStyle>
          <a:p>
            <a:fld id="{036179B2-4ADF-416A-BC70-E64481E07A7C}" type="slidenum">
              <a:rPr lang="en-US"/>
              <a:pPr/>
              <a:t>‹nr.›</a:t>
            </a:fld>
            <a:endParaRPr lang="en-US"/>
          </a:p>
        </p:txBody>
      </p:sp>
    </p:spTree>
    <p:extLst>
      <p:ext uri="{BB962C8B-B14F-4D97-AF65-F5344CB8AC3E}">
        <p14:creationId xmlns:p14="http://schemas.microsoft.com/office/powerpoint/2010/main" val="4042751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4213" y="-17463"/>
            <a:ext cx="7772400" cy="1143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Klik om het opmaakprofiel te bewerken</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Klik om de opmaakprofielen van de modeltekst te bewerken</a:t>
            </a:r>
          </a:p>
          <a:p>
            <a:pPr lvl="1"/>
            <a:r>
              <a:rPr lang="en-US" smtClean="0"/>
              <a:t>Tweede niveau</a:t>
            </a:r>
          </a:p>
          <a:p>
            <a:pPr lvl="2"/>
            <a:r>
              <a:rPr lang="en-US" smtClean="0"/>
              <a:t>Derde niveau</a:t>
            </a:r>
          </a:p>
          <a:p>
            <a:pPr lvl="3"/>
            <a:r>
              <a:rPr lang="en-US" smtClean="0"/>
              <a:t>Vierde niveau</a:t>
            </a:r>
          </a:p>
          <a:p>
            <a:pPr lvl="4"/>
            <a:r>
              <a:rPr lang="en-US" smtClean="0"/>
              <a:t>Vijfde niveau</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chemeClr val="bg2"/>
                </a:solidFill>
                <a:latin typeface="+mn-lt"/>
              </a:defRPr>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r>
              <a:rPr lang="nl-BE" smtClean="0"/>
              <a:t>Isabelle Dobbelaere - Stafmedewerker algemeen beleid</a:t>
            </a:r>
            <a:endParaRPr lang="en-US"/>
          </a:p>
        </p:txBody>
      </p:sp>
      <p:sp>
        <p:nvSpPr>
          <p:cNvPr id="1030" name="Rectangle 6"/>
          <p:cNvSpPr>
            <a:spLocks noGrp="1" noChangeArrowheads="1"/>
          </p:cNvSpPr>
          <p:nvPr>
            <p:ph type="sldNum" sz="quarter" idx="4"/>
          </p:nvPr>
        </p:nvSpPr>
        <p:spPr bwMode="auto">
          <a:xfrm>
            <a:off x="6400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545DABB7-B27B-498C-A987-28ED78000E17}" type="slidenum">
              <a:rPr lang="en-US"/>
              <a:pPr/>
              <a:t>‹nr.›</a:t>
            </a:fld>
            <a:endParaRPr lang="en-US"/>
          </a:p>
        </p:txBody>
      </p:sp>
      <p:pic>
        <p:nvPicPr>
          <p:cNvPr id="1032" name="Picture 8" descr="lijn"/>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355725" y="981075"/>
            <a:ext cx="7788275"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9" descr="lijn"/>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6130925"/>
            <a:ext cx="7788275"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 name="Picture 10"/>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924800" y="6151563"/>
            <a:ext cx="990600" cy="401637"/>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rtl="0" eaLnBrk="1" fontAlgn="base" hangingPunct="1">
        <a:spcBef>
          <a:spcPct val="0"/>
        </a:spcBef>
        <a:spcAft>
          <a:spcPct val="0"/>
        </a:spcAft>
        <a:defRPr sz="3600" b="1">
          <a:solidFill>
            <a:srgbClr val="D90000"/>
          </a:solidFill>
          <a:latin typeface="+mj-lt"/>
          <a:ea typeface="+mj-ea"/>
          <a:cs typeface="+mj-cs"/>
        </a:defRPr>
      </a:lvl1pPr>
      <a:lvl2pPr algn="l" rtl="0" eaLnBrk="1" fontAlgn="base" hangingPunct="1">
        <a:spcBef>
          <a:spcPct val="0"/>
        </a:spcBef>
        <a:spcAft>
          <a:spcPct val="0"/>
        </a:spcAft>
        <a:defRPr sz="3600" b="1">
          <a:solidFill>
            <a:srgbClr val="D90000"/>
          </a:solidFill>
          <a:latin typeface="Verdana" charset="0"/>
        </a:defRPr>
      </a:lvl2pPr>
      <a:lvl3pPr algn="l" rtl="0" eaLnBrk="1" fontAlgn="base" hangingPunct="1">
        <a:spcBef>
          <a:spcPct val="0"/>
        </a:spcBef>
        <a:spcAft>
          <a:spcPct val="0"/>
        </a:spcAft>
        <a:defRPr sz="3600" b="1">
          <a:solidFill>
            <a:srgbClr val="D90000"/>
          </a:solidFill>
          <a:latin typeface="Verdana" charset="0"/>
        </a:defRPr>
      </a:lvl3pPr>
      <a:lvl4pPr algn="l" rtl="0" eaLnBrk="1" fontAlgn="base" hangingPunct="1">
        <a:spcBef>
          <a:spcPct val="0"/>
        </a:spcBef>
        <a:spcAft>
          <a:spcPct val="0"/>
        </a:spcAft>
        <a:defRPr sz="3600" b="1">
          <a:solidFill>
            <a:srgbClr val="D90000"/>
          </a:solidFill>
          <a:latin typeface="Verdana" charset="0"/>
        </a:defRPr>
      </a:lvl4pPr>
      <a:lvl5pPr algn="l" rtl="0" eaLnBrk="1" fontAlgn="base" hangingPunct="1">
        <a:spcBef>
          <a:spcPct val="0"/>
        </a:spcBef>
        <a:spcAft>
          <a:spcPct val="0"/>
        </a:spcAft>
        <a:defRPr sz="3600" b="1">
          <a:solidFill>
            <a:srgbClr val="D90000"/>
          </a:solidFill>
          <a:latin typeface="Verdana" charset="0"/>
        </a:defRPr>
      </a:lvl5pPr>
      <a:lvl6pPr marL="457200" algn="l" rtl="0" eaLnBrk="1" fontAlgn="base" hangingPunct="1">
        <a:spcBef>
          <a:spcPct val="0"/>
        </a:spcBef>
        <a:spcAft>
          <a:spcPct val="0"/>
        </a:spcAft>
        <a:defRPr sz="3600" b="1">
          <a:solidFill>
            <a:srgbClr val="D90000"/>
          </a:solidFill>
          <a:latin typeface="Verdana" charset="0"/>
        </a:defRPr>
      </a:lvl6pPr>
      <a:lvl7pPr marL="914400" algn="l" rtl="0" eaLnBrk="1" fontAlgn="base" hangingPunct="1">
        <a:spcBef>
          <a:spcPct val="0"/>
        </a:spcBef>
        <a:spcAft>
          <a:spcPct val="0"/>
        </a:spcAft>
        <a:defRPr sz="3600" b="1">
          <a:solidFill>
            <a:srgbClr val="D90000"/>
          </a:solidFill>
          <a:latin typeface="Verdana" charset="0"/>
        </a:defRPr>
      </a:lvl7pPr>
      <a:lvl8pPr marL="1371600" algn="l" rtl="0" eaLnBrk="1" fontAlgn="base" hangingPunct="1">
        <a:spcBef>
          <a:spcPct val="0"/>
        </a:spcBef>
        <a:spcAft>
          <a:spcPct val="0"/>
        </a:spcAft>
        <a:defRPr sz="3600" b="1">
          <a:solidFill>
            <a:srgbClr val="D90000"/>
          </a:solidFill>
          <a:latin typeface="Verdana" charset="0"/>
        </a:defRPr>
      </a:lvl8pPr>
      <a:lvl9pPr marL="1828800" algn="l" rtl="0" eaLnBrk="1" fontAlgn="base" hangingPunct="1">
        <a:spcBef>
          <a:spcPct val="0"/>
        </a:spcBef>
        <a:spcAft>
          <a:spcPct val="0"/>
        </a:spcAft>
        <a:defRPr sz="3600" b="1">
          <a:solidFill>
            <a:srgbClr val="D90000"/>
          </a:solidFill>
          <a:latin typeface="Verdana" charset="0"/>
        </a:defRPr>
      </a:lvl9pPr>
    </p:titleStyle>
    <p:bodyStyle>
      <a:lvl1pPr marL="342900" indent="-342900" algn="l" rtl="0" eaLnBrk="1" fontAlgn="base" hangingPunct="1">
        <a:spcBef>
          <a:spcPct val="20000"/>
        </a:spcBef>
        <a:spcAft>
          <a:spcPct val="0"/>
        </a:spcAft>
        <a:buClr>
          <a:srgbClr val="D90000"/>
        </a:buClr>
        <a:buChar char="o"/>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rgbClr val="D90000"/>
        </a:buClr>
        <a:buFont typeface="Times"/>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rgbClr val="D90000"/>
        </a:buClr>
        <a:buFont typeface="Wingdings" charset="2"/>
        <a:buChar char="§"/>
        <a:defRPr sz="2000">
          <a:solidFill>
            <a:schemeClr val="tx1"/>
          </a:solidFill>
          <a:latin typeface="+mn-lt"/>
        </a:defRPr>
      </a:lvl5pPr>
      <a:lvl6pPr marL="2514600" indent="-228600" algn="l" rtl="0" eaLnBrk="1" fontAlgn="base" hangingPunct="1">
        <a:spcBef>
          <a:spcPct val="20000"/>
        </a:spcBef>
        <a:spcAft>
          <a:spcPct val="0"/>
        </a:spcAft>
        <a:buClr>
          <a:srgbClr val="D90000"/>
        </a:buClr>
        <a:buFont typeface="Wingdings" charset="2"/>
        <a:buChar char="§"/>
        <a:defRPr sz="2000">
          <a:solidFill>
            <a:schemeClr val="tx1"/>
          </a:solidFill>
          <a:latin typeface="+mn-lt"/>
        </a:defRPr>
      </a:lvl6pPr>
      <a:lvl7pPr marL="2971800" indent="-228600" algn="l" rtl="0" eaLnBrk="1" fontAlgn="base" hangingPunct="1">
        <a:spcBef>
          <a:spcPct val="20000"/>
        </a:spcBef>
        <a:spcAft>
          <a:spcPct val="0"/>
        </a:spcAft>
        <a:buClr>
          <a:srgbClr val="D90000"/>
        </a:buClr>
        <a:buFont typeface="Wingdings" charset="2"/>
        <a:buChar char="§"/>
        <a:defRPr sz="2000">
          <a:solidFill>
            <a:schemeClr val="tx1"/>
          </a:solidFill>
          <a:latin typeface="+mn-lt"/>
        </a:defRPr>
      </a:lvl7pPr>
      <a:lvl8pPr marL="3429000" indent="-228600" algn="l" rtl="0" eaLnBrk="1" fontAlgn="base" hangingPunct="1">
        <a:spcBef>
          <a:spcPct val="20000"/>
        </a:spcBef>
        <a:spcAft>
          <a:spcPct val="0"/>
        </a:spcAft>
        <a:buClr>
          <a:srgbClr val="D90000"/>
        </a:buClr>
        <a:buFont typeface="Wingdings" charset="2"/>
        <a:buChar char="§"/>
        <a:defRPr sz="2000">
          <a:solidFill>
            <a:schemeClr val="tx1"/>
          </a:solidFill>
          <a:latin typeface="+mn-lt"/>
        </a:defRPr>
      </a:lvl8pPr>
      <a:lvl9pPr marL="3886200" indent="-228600" algn="l" rtl="0" eaLnBrk="1" fontAlgn="base" hangingPunct="1">
        <a:spcBef>
          <a:spcPct val="20000"/>
        </a:spcBef>
        <a:spcAft>
          <a:spcPct val="0"/>
        </a:spcAft>
        <a:buClr>
          <a:srgbClr val="D90000"/>
        </a:buClr>
        <a:buFont typeface="Wingdings" charset="2"/>
        <a:buChar char="§"/>
        <a:defRPr sz="2000">
          <a:solidFill>
            <a:schemeClr val="tx1"/>
          </a:solidFill>
          <a:latin typeface="+mn-lt"/>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google.be/url?sa=i&amp;rct=j&amp;q=&amp;esrc=s&amp;frm=1&amp;source=images&amp;cd=&amp;cad=rja&amp;docid=_9inrM5slVgCQM&amp;tbnid=xxM_dHRAtiQ7AM:&amp;ved=0CAUQjRw&amp;url=http://zuchtfontein.skynetblogs.be/archive/2006/03/27/de-andere-zucht.html&amp;ei=OBBHUea-FdGt0AHxkYG4CA&amp;psig=AFQjCNF0AXwdbj2p6amwvauv3wP3iDF5Hw&amp;ust=1363698070184292"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60" name="Group 12"/>
          <p:cNvGrpSpPr>
            <a:grpSpLocks/>
          </p:cNvGrpSpPr>
          <p:nvPr/>
        </p:nvGrpSpPr>
        <p:grpSpPr bwMode="auto">
          <a:xfrm>
            <a:off x="883371" y="1824962"/>
            <a:ext cx="6837363" cy="2730500"/>
            <a:chOff x="917" y="1550"/>
            <a:chExt cx="3691" cy="1474"/>
          </a:xfrm>
        </p:grpSpPr>
        <p:sp>
          <p:nvSpPr>
            <p:cNvPr id="2058" name="Oval 10"/>
            <p:cNvSpPr>
              <a:spLocks noChangeArrowheads="1"/>
            </p:cNvSpPr>
            <p:nvPr/>
          </p:nvSpPr>
          <p:spPr bwMode="auto">
            <a:xfrm>
              <a:off x="917" y="1550"/>
              <a:ext cx="3518" cy="1474"/>
            </a:xfrm>
            <a:prstGeom prst="ellipse">
              <a:avLst/>
            </a:prstGeom>
            <a:solidFill>
              <a:schemeClr val="bg2"/>
            </a:solidFill>
            <a:ln w="9525">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BE"/>
            </a:p>
          </p:txBody>
        </p:sp>
        <p:sp>
          <p:nvSpPr>
            <p:cNvPr id="2059" name="Oval 11"/>
            <p:cNvSpPr>
              <a:spLocks noChangeArrowheads="1"/>
            </p:cNvSpPr>
            <p:nvPr/>
          </p:nvSpPr>
          <p:spPr bwMode="auto">
            <a:xfrm rot="21300000">
              <a:off x="1260" y="1550"/>
              <a:ext cx="3348" cy="1361"/>
            </a:xfrm>
            <a:prstGeom prst="ellipse">
              <a:avLst/>
            </a:prstGeom>
            <a:solidFill>
              <a:schemeClr val="bg1"/>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BE"/>
            </a:p>
          </p:txBody>
        </p:sp>
      </p:grpSp>
      <p:sp>
        <p:nvSpPr>
          <p:cNvPr id="2068" name="Rectangle 20"/>
          <p:cNvSpPr>
            <a:spLocks noGrp="1" noChangeArrowheads="1"/>
          </p:cNvSpPr>
          <p:nvPr>
            <p:ph type="ctrTitle"/>
          </p:nvPr>
        </p:nvSpPr>
        <p:spPr>
          <a:xfrm>
            <a:off x="883371" y="2455199"/>
            <a:ext cx="7772400" cy="1470025"/>
          </a:xfrm>
        </p:spPr>
        <p:txBody>
          <a:bodyPr/>
          <a:lstStyle/>
          <a:p>
            <a:pPr algn="ctr"/>
            <a:r>
              <a:rPr lang="nl-NL" dirty="0" smtClean="0"/>
              <a:t>Belangrijke en noodzakelijke maatregelen</a:t>
            </a:r>
            <a:endParaRPr lang="nl-NL" dirty="0"/>
          </a:p>
        </p:txBody>
      </p:sp>
      <p:sp>
        <p:nvSpPr>
          <p:cNvPr id="2069" name="Rectangle 21"/>
          <p:cNvSpPr>
            <a:spLocks noGrp="1" noChangeArrowheads="1"/>
          </p:cNvSpPr>
          <p:nvPr>
            <p:ph type="subTitle" idx="1"/>
          </p:nvPr>
        </p:nvSpPr>
        <p:spPr>
          <a:xfrm>
            <a:off x="1331640" y="4725144"/>
            <a:ext cx="6400800" cy="1752600"/>
          </a:xfrm>
        </p:spPr>
        <p:txBody>
          <a:bodyPr/>
          <a:lstStyle/>
          <a:p>
            <a:r>
              <a:rPr lang="nl-NL" dirty="0" smtClean="0"/>
              <a:t>Stand van zaken </a:t>
            </a:r>
            <a:br>
              <a:rPr lang="nl-NL" dirty="0" smtClean="0"/>
            </a:br>
            <a:r>
              <a:rPr lang="nl-NL" dirty="0" smtClean="0"/>
              <a:t>oktober 2013</a:t>
            </a:r>
            <a:endParaRPr lang="nl-NL" dirty="0"/>
          </a:p>
        </p:txBody>
      </p:sp>
      <p:sp>
        <p:nvSpPr>
          <p:cNvPr id="2" name="Tijdelijke aanduiding voor voettekst 1"/>
          <p:cNvSpPr>
            <a:spLocks noGrp="1"/>
          </p:cNvSpPr>
          <p:nvPr>
            <p:ph type="ftr" sz="quarter" idx="11"/>
          </p:nvPr>
        </p:nvSpPr>
        <p:spPr/>
        <p:txBody>
          <a:bodyPr/>
          <a:lstStyle/>
          <a:p>
            <a:r>
              <a:rPr lang="nl-BE" sz="1200" dirty="0" smtClean="0">
                <a:latin typeface="+mj-lt"/>
              </a:rPr>
              <a:t>Isabelle Dobbelaere - Stafmedewerker algemeen beleid</a:t>
            </a:r>
            <a:endParaRPr lang="en-US" sz="1200" dirty="0">
              <a:latin typeface="+mj-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Type 3, 4, 6, 7</a:t>
            </a:r>
            <a:endParaRPr lang="nl-BE" dirty="0"/>
          </a:p>
        </p:txBody>
      </p:sp>
      <p:sp>
        <p:nvSpPr>
          <p:cNvPr id="3" name="Tijdelijke aanduiding voor inhoud 2"/>
          <p:cNvSpPr>
            <a:spLocks noGrp="1"/>
          </p:cNvSpPr>
          <p:nvPr>
            <p:ph idx="1"/>
          </p:nvPr>
        </p:nvSpPr>
        <p:spPr>
          <a:xfrm>
            <a:off x="683568" y="1268760"/>
            <a:ext cx="7772400" cy="4330824"/>
          </a:xfrm>
        </p:spPr>
        <p:txBody>
          <a:bodyPr/>
          <a:lstStyle/>
          <a:p>
            <a:pPr>
              <a:buFont typeface="Wingdings" pitchFamily="2" charset="2"/>
              <a:buChar char="§"/>
            </a:pPr>
            <a:r>
              <a:rPr lang="nl-BE" sz="2600" dirty="0" smtClean="0"/>
              <a:t>Strikte definities uit DAM worden behouden.</a:t>
            </a:r>
          </a:p>
          <a:p>
            <a:pPr>
              <a:buFont typeface="Wingdings" pitchFamily="2" charset="2"/>
              <a:buChar char="§"/>
            </a:pPr>
            <a:r>
              <a:rPr lang="nl-BE" sz="2600" dirty="0" smtClean="0">
                <a:solidFill>
                  <a:srgbClr val="00B050"/>
                </a:solidFill>
              </a:rPr>
              <a:t>Type 7: STOS!</a:t>
            </a:r>
          </a:p>
          <a:p>
            <a:pPr>
              <a:buFont typeface="Wingdings" pitchFamily="2" charset="2"/>
              <a:buChar char="§"/>
            </a:pPr>
            <a:r>
              <a:rPr lang="nl-BE" sz="2600" dirty="0" smtClean="0"/>
              <a:t>Rechtstreeks instroom mogelijk mits:</a:t>
            </a:r>
          </a:p>
          <a:p>
            <a:pPr lvl="1">
              <a:buFont typeface="Arial" pitchFamily="34" charset="0"/>
              <a:buChar char="•"/>
            </a:pPr>
            <a:r>
              <a:rPr lang="nl-BE" sz="2600" dirty="0" smtClean="0"/>
              <a:t>Inschrijvingsverslag buitengewoon onderwijs</a:t>
            </a:r>
          </a:p>
          <a:p>
            <a:pPr lvl="1">
              <a:buFont typeface="Arial" pitchFamily="34" charset="0"/>
              <a:buChar char="•"/>
            </a:pPr>
            <a:r>
              <a:rPr lang="nl-BE" sz="2600" dirty="0" smtClean="0"/>
              <a:t>motivering dat aanpassingen in het gewoon onderwijs disproportioneel </a:t>
            </a:r>
            <a:r>
              <a:rPr lang="nl-BE" sz="2600" dirty="0" smtClean="0">
                <a:solidFill>
                  <a:srgbClr val="FF0000"/>
                </a:solidFill>
              </a:rPr>
              <a:t>ZULLEN</a:t>
            </a:r>
            <a:r>
              <a:rPr lang="nl-BE" sz="2600" dirty="0" smtClean="0"/>
              <a:t> zijn.</a:t>
            </a:r>
          </a:p>
          <a:p>
            <a:pPr lvl="1">
              <a:buFont typeface="Arial" pitchFamily="34" charset="0"/>
              <a:buChar char="•"/>
            </a:pPr>
            <a:endParaRPr lang="nl-BE" dirty="0"/>
          </a:p>
        </p:txBody>
      </p:sp>
      <p:sp>
        <p:nvSpPr>
          <p:cNvPr id="4" name="Tijdelijke aanduiding voor voettekst 3"/>
          <p:cNvSpPr>
            <a:spLocks noGrp="1"/>
          </p:cNvSpPr>
          <p:nvPr>
            <p:ph type="ftr" sz="quarter" idx="11"/>
          </p:nvPr>
        </p:nvSpPr>
        <p:spPr/>
        <p:txBody>
          <a:bodyPr/>
          <a:lstStyle/>
          <a:p>
            <a:r>
              <a:rPr lang="nl-BE" smtClean="0"/>
              <a:t>Isabelle Dobbelaere - Stafmedewerker algemeen beleid</a:t>
            </a:r>
            <a:endParaRPr lang="en-US"/>
          </a:p>
        </p:txBody>
      </p:sp>
    </p:spTree>
    <p:extLst>
      <p:ext uri="{BB962C8B-B14F-4D97-AF65-F5344CB8AC3E}">
        <p14:creationId xmlns:p14="http://schemas.microsoft.com/office/powerpoint/2010/main" val="18840661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Type 9</a:t>
            </a:r>
            <a:endParaRPr lang="nl-BE" dirty="0"/>
          </a:p>
        </p:txBody>
      </p:sp>
      <p:sp>
        <p:nvSpPr>
          <p:cNvPr id="3" name="Tijdelijke aanduiding voor inhoud 2"/>
          <p:cNvSpPr>
            <a:spLocks noGrp="1"/>
          </p:cNvSpPr>
          <p:nvPr>
            <p:ph idx="1"/>
          </p:nvPr>
        </p:nvSpPr>
        <p:spPr>
          <a:xfrm>
            <a:off x="683568" y="1340768"/>
            <a:ext cx="7772400" cy="4392488"/>
          </a:xfrm>
        </p:spPr>
        <p:txBody>
          <a:bodyPr/>
          <a:lstStyle/>
          <a:p>
            <a:pPr>
              <a:buFont typeface="Wingdings" pitchFamily="2" charset="2"/>
              <a:buChar char="§"/>
            </a:pPr>
            <a:r>
              <a:rPr lang="nl-BE" dirty="0" smtClean="0"/>
              <a:t>Voor leerlingen met ASS </a:t>
            </a:r>
            <a:br>
              <a:rPr lang="nl-BE" dirty="0" smtClean="0"/>
            </a:br>
            <a:r>
              <a:rPr lang="nl-BE" dirty="0" smtClean="0"/>
              <a:t>en normale begaafdheid.</a:t>
            </a:r>
          </a:p>
          <a:p>
            <a:pPr>
              <a:buFont typeface="Wingdings" pitchFamily="2" charset="2"/>
              <a:buChar char="§"/>
            </a:pPr>
            <a:r>
              <a:rPr lang="nl-BE" dirty="0" smtClean="0"/>
              <a:t>Normaal begaafd ≠ type 2</a:t>
            </a:r>
          </a:p>
          <a:p>
            <a:pPr>
              <a:buFont typeface="Wingdings" pitchFamily="2" charset="2"/>
              <a:buChar char="§"/>
            </a:pPr>
            <a:r>
              <a:rPr lang="nl-BE" dirty="0" smtClean="0"/>
              <a:t>Dus: IQ hoger dan 60.</a:t>
            </a:r>
          </a:p>
          <a:p>
            <a:pPr>
              <a:buFont typeface="Wingdings" pitchFamily="2" charset="2"/>
              <a:buChar char="§"/>
            </a:pPr>
            <a:r>
              <a:rPr lang="nl-BE" dirty="0" smtClean="0"/>
              <a:t>Met omkadering type 3.</a:t>
            </a:r>
          </a:p>
        </p:txBody>
      </p:sp>
      <p:sp>
        <p:nvSpPr>
          <p:cNvPr id="4" name="Tijdelijke aanduiding voor voettekst 3"/>
          <p:cNvSpPr>
            <a:spLocks noGrp="1"/>
          </p:cNvSpPr>
          <p:nvPr>
            <p:ph type="ftr" sz="quarter" idx="11"/>
          </p:nvPr>
        </p:nvSpPr>
        <p:spPr/>
        <p:txBody>
          <a:bodyPr/>
          <a:lstStyle/>
          <a:p>
            <a:r>
              <a:rPr lang="nl-BE" smtClean="0"/>
              <a:t>Isabelle Dobbelaere - Stafmedewerker algemeen beleid</a:t>
            </a:r>
            <a:endParaRPr lang="en-US"/>
          </a:p>
        </p:txBody>
      </p:sp>
    </p:spTree>
    <p:extLst>
      <p:ext uri="{BB962C8B-B14F-4D97-AF65-F5344CB8AC3E}">
        <p14:creationId xmlns:p14="http://schemas.microsoft.com/office/powerpoint/2010/main" val="25984110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GON</a:t>
            </a:r>
            <a:endParaRPr lang="nl-BE" dirty="0"/>
          </a:p>
        </p:txBody>
      </p:sp>
      <p:sp>
        <p:nvSpPr>
          <p:cNvPr id="3" name="Tijdelijke aanduiding voor inhoud 2"/>
          <p:cNvSpPr>
            <a:spLocks noGrp="1"/>
          </p:cNvSpPr>
          <p:nvPr>
            <p:ph idx="1"/>
          </p:nvPr>
        </p:nvSpPr>
        <p:spPr>
          <a:xfrm>
            <a:off x="683568" y="1268760"/>
            <a:ext cx="8208912" cy="4608512"/>
          </a:xfrm>
        </p:spPr>
        <p:txBody>
          <a:bodyPr/>
          <a:lstStyle/>
          <a:p>
            <a:pPr>
              <a:buFont typeface="Wingdings" pitchFamily="2" charset="2"/>
              <a:buChar char="§"/>
            </a:pPr>
            <a:r>
              <a:rPr lang="nl-BE" dirty="0" smtClean="0"/>
              <a:t>twee soorten GON mogelijk:</a:t>
            </a:r>
          </a:p>
          <a:p>
            <a:pPr lvl="1">
              <a:buFont typeface="Arial" pitchFamily="34" charset="0"/>
              <a:buChar char="•"/>
            </a:pPr>
            <a:r>
              <a:rPr lang="nl-BE" dirty="0" smtClean="0"/>
              <a:t>Terugkeer-GON bij instroom </a:t>
            </a:r>
            <a:br>
              <a:rPr lang="nl-BE" dirty="0" smtClean="0"/>
            </a:br>
            <a:r>
              <a:rPr lang="nl-BE" dirty="0" smtClean="0"/>
              <a:t>in het gewoon onderwijs uit het basisaanbod (na 9 maanden </a:t>
            </a:r>
            <a:r>
              <a:rPr lang="nl-BE" dirty="0" err="1" smtClean="0"/>
              <a:t>BuO</a:t>
            </a:r>
            <a:r>
              <a:rPr lang="nl-BE" dirty="0"/>
              <a:t>)</a:t>
            </a:r>
            <a:r>
              <a:rPr lang="nl-BE" dirty="0" smtClean="0"/>
              <a:t>.</a:t>
            </a:r>
          </a:p>
          <a:p>
            <a:pPr lvl="1">
              <a:buFont typeface="Arial" pitchFamily="34" charset="0"/>
              <a:buChar char="•"/>
            </a:pPr>
            <a:r>
              <a:rPr lang="nl-BE" dirty="0" err="1" smtClean="0"/>
              <a:t>Doelgroepspecifieke</a:t>
            </a:r>
            <a:r>
              <a:rPr lang="nl-BE" dirty="0" smtClean="0"/>
              <a:t> GON voor type 2, 3, 4, 6, 7 en 9</a:t>
            </a:r>
          </a:p>
          <a:p>
            <a:pPr lvl="1">
              <a:buFont typeface="Arial" pitchFamily="34" charset="0"/>
              <a:buChar char="•"/>
            </a:pPr>
            <a:r>
              <a:rPr lang="nl-BE" dirty="0" smtClean="0"/>
              <a:t>Op basis van </a:t>
            </a:r>
            <a:r>
              <a:rPr lang="nl-BE" i="1" dirty="0" smtClean="0"/>
              <a:t>gemotiveerd verslag</a:t>
            </a:r>
            <a:r>
              <a:rPr lang="nl-BE" dirty="0"/>
              <a:t> </a:t>
            </a:r>
            <a:r>
              <a:rPr lang="nl-BE" dirty="0" smtClean="0"/>
              <a:t/>
            </a:r>
            <a:br>
              <a:rPr lang="nl-BE" dirty="0" smtClean="0"/>
            </a:br>
            <a:r>
              <a:rPr lang="nl-BE" dirty="0" smtClean="0"/>
              <a:t>en integratieplan.</a:t>
            </a:r>
          </a:p>
          <a:p>
            <a:pPr lvl="1">
              <a:buFont typeface="Arial" pitchFamily="34" charset="0"/>
              <a:buChar char="•"/>
            </a:pPr>
            <a:r>
              <a:rPr lang="nl-BE" dirty="0" smtClean="0"/>
              <a:t>Op basis van </a:t>
            </a:r>
            <a:r>
              <a:rPr lang="nl-BE" i="1" dirty="0" smtClean="0"/>
              <a:t>inschrijvingsverslag </a:t>
            </a:r>
            <a:r>
              <a:rPr lang="nl-BE" i="1" dirty="0" err="1" smtClean="0"/>
              <a:t>BuO</a:t>
            </a:r>
            <a:r>
              <a:rPr lang="nl-BE" i="1" dirty="0"/>
              <a:t>.</a:t>
            </a:r>
          </a:p>
        </p:txBody>
      </p:sp>
      <p:sp>
        <p:nvSpPr>
          <p:cNvPr id="4" name="Tijdelijke aanduiding voor voettekst 3"/>
          <p:cNvSpPr>
            <a:spLocks noGrp="1"/>
          </p:cNvSpPr>
          <p:nvPr>
            <p:ph type="ftr" sz="quarter" idx="11"/>
          </p:nvPr>
        </p:nvSpPr>
        <p:spPr/>
        <p:txBody>
          <a:bodyPr/>
          <a:lstStyle/>
          <a:p>
            <a:r>
              <a:rPr lang="nl-BE" smtClean="0"/>
              <a:t>Isabelle Dobbelaere - Stafmedewerker algemeen beleid</a:t>
            </a:r>
            <a:endParaRPr lang="en-US"/>
          </a:p>
        </p:txBody>
      </p:sp>
    </p:spTree>
    <p:extLst>
      <p:ext uri="{BB962C8B-B14F-4D97-AF65-F5344CB8AC3E}">
        <p14:creationId xmlns:p14="http://schemas.microsoft.com/office/powerpoint/2010/main" val="270420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err="1" smtClean="0"/>
              <a:t>BuSO</a:t>
            </a:r>
            <a:r>
              <a:rPr lang="nl-BE" dirty="0" smtClean="0"/>
              <a:t> - basisaanbod</a:t>
            </a:r>
            <a:endParaRPr lang="nl-BE" dirty="0"/>
          </a:p>
        </p:txBody>
      </p:sp>
      <p:sp>
        <p:nvSpPr>
          <p:cNvPr id="3" name="Tijdelijke aanduiding voor inhoud 2"/>
          <p:cNvSpPr>
            <a:spLocks noGrp="1"/>
          </p:cNvSpPr>
          <p:nvPr>
            <p:ph idx="1"/>
          </p:nvPr>
        </p:nvSpPr>
        <p:spPr>
          <a:xfrm>
            <a:off x="683568" y="1268760"/>
            <a:ext cx="7772400" cy="4114800"/>
          </a:xfrm>
        </p:spPr>
        <p:txBody>
          <a:bodyPr/>
          <a:lstStyle/>
          <a:p>
            <a:pPr>
              <a:buFont typeface="Wingdings" pitchFamily="2" charset="2"/>
              <a:buChar char="§"/>
            </a:pPr>
            <a:r>
              <a:rPr lang="nl-BE" dirty="0" smtClean="0"/>
              <a:t>Basisaanbod = OV3 type 1</a:t>
            </a:r>
          </a:p>
          <a:p>
            <a:pPr>
              <a:buFont typeface="Wingdings" pitchFamily="2" charset="2"/>
              <a:buChar char="§"/>
            </a:pPr>
            <a:r>
              <a:rPr lang="nl-BE" dirty="0" smtClean="0"/>
              <a:t>Inschrijving in basisaanbod </a:t>
            </a:r>
            <a:r>
              <a:rPr lang="nl-BE" dirty="0" err="1" smtClean="0"/>
              <a:t>BuSO</a:t>
            </a:r>
            <a:r>
              <a:rPr lang="nl-BE" dirty="0" smtClean="0"/>
              <a:t> </a:t>
            </a:r>
            <a:r>
              <a:rPr lang="nl-NL" dirty="0" smtClean="0"/>
              <a:t>na </a:t>
            </a:r>
            <a:r>
              <a:rPr lang="nl-NL" smtClean="0"/>
              <a:t>de opleidingsfase </a:t>
            </a:r>
            <a:r>
              <a:rPr lang="nl-NL" dirty="0" smtClean="0"/>
              <a:t>geëvalueerd. </a:t>
            </a:r>
            <a:endParaRPr lang="nl-BE" dirty="0" smtClean="0"/>
          </a:p>
          <a:p>
            <a:endParaRPr lang="nl-BE" dirty="0"/>
          </a:p>
        </p:txBody>
      </p:sp>
      <p:sp>
        <p:nvSpPr>
          <p:cNvPr id="4" name="Tijdelijke aanduiding voor voettekst 3"/>
          <p:cNvSpPr>
            <a:spLocks noGrp="1"/>
          </p:cNvSpPr>
          <p:nvPr>
            <p:ph type="ftr" sz="quarter" idx="11"/>
          </p:nvPr>
        </p:nvSpPr>
        <p:spPr/>
        <p:txBody>
          <a:bodyPr/>
          <a:lstStyle/>
          <a:p>
            <a:r>
              <a:rPr lang="nl-BE" smtClean="0"/>
              <a:t>Isabelle Dobbelaere - Stafmedewerker algemeen beleid</a:t>
            </a:r>
            <a:endParaRPr lang="en-US"/>
          </a:p>
        </p:txBody>
      </p:sp>
    </p:spTree>
    <p:extLst>
      <p:ext uri="{BB962C8B-B14F-4D97-AF65-F5344CB8AC3E}">
        <p14:creationId xmlns:p14="http://schemas.microsoft.com/office/powerpoint/2010/main" val="38156758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Gewoon onderwijs</a:t>
            </a:r>
            <a:endParaRPr lang="nl-BE" dirty="0"/>
          </a:p>
        </p:txBody>
      </p:sp>
      <p:sp>
        <p:nvSpPr>
          <p:cNvPr id="3" name="Tijdelijke aanduiding voor inhoud 2"/>
          <p:cNvSpPr>
            <a:spLocks noGrp="1"/>
          </p:cNvSpPr>
          <p:nvPr>
            <p:ph idx="1"/>
          </p:nvPr>
        </p:nvSpPr>
        <p:spPr>
          <a:xfrm>
            <a:off x="683568" y="1268760"/>
            <a:ext cx="7772400" cy="4114800"/>
          </a:xfrm>
        </p:spPr>
        <p:txBody>
          <a:bodyPr/>
          <a:lstStyle/>
          <a:p>
            <a:pPr>
              <a:buFont typeface="Wingdings" pitchFamily="2" charset="2"/>
              <a:buChar char="§"/>
            </a:pPr>
            <a:r>
              <a:rPr lang="nl-BE" dirty="0" smtClean="0"/>
              <a:t>Grote bewijslast bij doorverwijzing naar basisaanbod.</a:t>
            </a:r>
          </a:p>
          <a:p>
            <a:pPr>
              <a:buFont typeface="Wingdings" pitchFamily="2" charset="2"/>
              <a:buChar char="§"/>
            </a:pPr>
            <a:r>
              <a:rPr lang="nl-BE" dirty="0" smtClean="0"/>
              <a:t>In geval van inschrijvingsverslag </a:t>
            </a:r>
            <a:r>
              <a:rPr lang="nl-BE" dirty="0" err="1" smtClean="0"/>
              <a:t>BuO</a:t>
            </a:r>
            <a:r>
              <a:rPr lang="nl-BE" dirty="0" smtClean="0"/>
              <a:t>: inschrijving onder ontbindende voorwaarden (aantonen disproportionaliteit).</a:t>
            </a:r>
          </a:p>
          <a:p>
            <a:pPr>
              <a:buFont typeface="Wingdings" pitchFamily="2" charset="2"/>
              <a:buChar char="§"/>
            </a:pPr>
            <a:r>
              <a:rPr lang="nl-BE" dirty="0" smtClean="0"/>
              <a:t>Individueel curriculum in het gewoon onderwijs is niet a priori disproportioneel.</a:t>
            </a:r>
            <a:endParaRPr lang="nl-BE" dirty="0"/>
          </a:p>
        </p:txBody>
      </p:sp>
      <p:sp>
        <p:nvSpPr>
          <p:cNvPr id="4" name="Tijdelijke aanduiding voor voettekst 3"/>
          <p:cNvSpPr>
            <a:spLocks noGrp="1"/>
          </p:cNvSpPr>
          <p:nvPr>
            <p:ph type="ftr" sz="quarter" idx="11"/>
          </p:nvPr>
        </p:nvSpPr>
        <p:spPr/>
        <p:txBody>
          <a:bodyPr/>
          <a:lstStyle/>
          <a:p>
            <a:r>
              <a:rPr lang="nl-BE" smtClean="0"/>
              <a:t>Isabelle Dobbelaere - Stafmedewerker algemeen beleid</a:t>
            </a:r>
            <a:endParaRPr lang="en-US"/>
          </a:p>
        </p:txBody>
      </p:sp>
    </p:spTree>
    <p:extLst>
      <p:ext uri="{BB962C8B-B14F-4D97-AF65-F5344CB8AC3E}">
        <p14:creationId xmlns:p14="http://schemas.microsoft.com/office/powerpoint/2010/main" val="12341811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3568" y="2947"/>
            <a:ext cx="7772400" cy="1143001"/>
          </a:xfrm>
        </p:spPr>
        <p:txBody>
          <a:bodyPr/>
          <a:lstStyle/>
          <a:p>
            <a:r>
              <a:rPr lang="nl-BE" dirty="0" smtClean="0"/>
              <a:t>CABO</a:t>
            </a:r>
            <a:endParaRPr lang="nl-BE" dirty="0"/>
          </a:p>
        </p:txBody>
      </p:sp>
      <p:sp>
        <p:nvSpPr>
          <p:cNvPr id="3" name="Tijdelijke aanduiding voor inhoud 2"/>
          <p:cNvSpPr>
            <a:spLocks noGrp="1"/>
          </p:cNvSpPr>
          <p:nvPr>
            <p:ph idx="1"/>
          </p:nvPr>
        </p:nvSpPr>
        <p:spPr>
          <a:xfrm>
            <a:off x="683568" y="1268760"/>
            <a:ext cx="7772400" cy="4114800"/>
          </a:xfrm>
        </p:spPr>
        <p:txBody>
          <a:bodyPr/>
          <a:lstStyle/>
          <a:p>
            <a:pPr>
              <a:buFont typeface="Wingdings" pitchFamily="2" charset="2"/>
              <a:buChar char="§"/>
            </a:pPr>
            <a:r>
              <a:rPr lang="nl-BE" dirty="0" smtClean="0"/>
              <a:t>CABO wordt opgeheven.</a:t>
            </a:r>
          </a:p>
          <a:p>
            <a:pPr>
              <a:buFont typeface="Wingdings" pitchFamily="2" charset="2"/>
              <a:buChar char="§"/>
            </a:pPr>
            <a:r>
              <a:rPr lang="nl-BE" dirty="0" smtClean="0"/>
              <a:t>Verlenging secundair onderwijs tot 21 jaar </a:t>
            </a:r>
            <a:r>
              <a:rPr lang="nl-BE" dirty="0" smtClean="0">
                <a:solidFill>
                  <a:srgbClr val="FF0000"/>
                </a:solidFill>
                <a:sym typeface="Symbol"/>
              </a:rPr>
              <a:t></a:t>
            </a:r>
            <a:r>
              <a:rPr lang="nl-BE" dirty="0" smtClean="0">
                <a:sym typeface="Symbol"/>
              </a:rPr>
              <a:t> </a:t>
            </a:r>
            <a:r>
              <a:rPr lang="nl-BE" dirty="0" smtClean="0">
                <a:solidFill>
                  <a:srgbClr val="FF0000"/>
                </a:solidFill>
                <a:sym typeface="Symbol"/>
              </a:rPr>
              <a:t>klassenraad.</a:t>
            </a:r>
          </a:p>
          <a:p>
            <a:pPr>
              <a:buFont typeface="Wingdings" pitchFamily="2" charset="2"/>
              <a:buChar char="§"/>
            </a:pPr>
            <a:r>
              <a:rPr lang="nl-BE" dirty="0" smtClean="0">
                <a:sym typeface="Symbol"/>
              </a:rPr>
              <a:t>Vrijstellen van de leerplicht </a:t>
            </a:r>
            <a:r>
              <a:rPr lang="nl-BE" dirty="0" smtClean="0">
                <a:solidFill>
                  <a:srgbClr val="FF0000"/>
                </a:solidFill>
                <a:sym typeface="Symbol"/>
              </a:rPr>
              <a:t></a:t>
            </a:r>
            <a:r>
              <a:rPr lang="nl-BE" dirty="0" smtClean="0">
                <a:sym typeface="Symbol"/>
              </a:rPr>
              <a:t> </a:t>
            </a:r>
            <a:r>
              <a:rPr lang="nl-BE" dirty="0" smtClean="0">
                <a:solidFill>
                  <a:srgbClr val="FF0000"/>
                </a:solidFill>
                <a:sym typeface="Symbol"/>
              </a:rPr>
              <a:t>inspectie.</a:t>
            </a:r>
          </a:p>
          <a:p>
            <a:pPr>
              <a:buFont typeface="Wingdings" pitchFamily="2" charset="2"/>
              <a:buChar char="§"/>
            </a:pPr>
            <a:r>
              <a:rPr lang="nl-BE" dirty="0" smtClean="0">
                <a:sym typeface="Symbol"/>
              </a:rPr>
              <a:t>Bepalen van het recht op POAH </a:t>
            </a:r>
            <a:r>
              <a:rPr lang="nl-BE" dirty="0" smtClean="0">
                <a:solidFill>
                  <a:srgbClr val="FF0000"/>
                </a:solidFill>
                <a:sym typeface="Symbol"/>
              </a:rPr>
              <a:t> inspectie.</a:t>
            </a:r>
            <a:endParaRPr lang="nl-BE" dirty="0" smtClean="0">
              <a:solidFill>
                <a:srgbClr val="FF0000"/>
              </a:solidFill>
            </a:endParaRPr>
          </a:p>
          <a:p>
            <a:endParaRPr lang="nl-BE" dirty="0"/>
          </a:p>
        </p:txBody>
      </p:sp>
      <p:sp>
        <p:nvSpPr>
          <p:cNvPr id="4" name="Tijdelijke aanduiding voor voettekst 3"/>
          <p:cNvSpPr>
            <a:spLocks noGrp="1"/>
          </p:cNvSpPr>
          <p:nvPr>
            <p:ph type="ftr" sz="quarter" idx="11"/>
          </p:nvPr>
        </p:nvSpPr>
        <p:spPr/>
        <p:txBody>
          <a:bodyPr/>
          <a:lstStyle/>
          <a:p>
            <a:r>
              <a:rPr lang="nl-BE" smtClean="0"/>
              <a:t>Isabelle Dobbelaere - Stafmedewerker algemeen beleid</a:t>
            </a:r>
            <a:endParaRPr lang="en-US"/>
          </a:p>
        </p:txBody>
      </p:sp>
    </p:spTree>
    <p:extLst>
      <p:ext uri="{BB962C8B-B14F-4D97-AF65-F5344CB8AC3E}">
        <p14:creationId xmlns:p14="http://schemas.microsoft.com/office/powerpoint/2010/main" val="25540528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IB - ASS</a:t>
            </a:r>
            <a:endParaRPr lang="nl-BE" dirty="0"/>
          </a:p>
        </p:txBody>
      </p:sp>
      <p:sp>
        <p:nvSpPr>
          <p:cNvPr id="3" name="Tijdelijke aanduiding voor inhoud 2"/>
          <p:cNvSpPr>
            <a:spLocks noGrp="1"/>
          </p:cNvSpPr>
          <p:nvPr>
            <p:ph idx="1"/>
          </p:nvPr>
        </p:nvSpPr>
        <p:spPr>
          <a:xfrm>
            <a:off x="611560" y="1268760"/>
            <a:ext cx="7772400" cy="4330824"/>
          </a:xfrm>
        </p:spPr>
        <p:txBody>
          <a:bodyPr/>
          <a:lstStyle/>
          <a:p>
            <a:pPr>
              <a:buFont typeface="Wingdings" pitchFamily="2" charset="2"/>
              <a:buChar char="§"/>
            </a:pPr>
            <a:r>
              <a:rPr lang="nl-BE" dirty="0" smtClean="0"/>
              <a:t>Middelen voor IB-ASS en voor projecten ‘buitengewone onderwijsontwikkeling’ zullen anders worden aangewend.</a:t>
            </a:r>
          </a:p>
          <a:p>
            <a:pPr>
              <a:buFont typeface="Wingdings" pitchFamily="2" charset="2"/>
              <a:buChar char="§"/>
            </a:pPr>
            <a:r>
              <a:rPr lang="nl-BE" dirty="0" smtClean="0"/>
              <a:t>Competentie- en kwaliteitsontwikkeling die in het kader van BNM wordt verwacht.</a:t>
            </a:r>
          </a:p>
          <a:p>
            <a:pPr>
              <a:buFont typeface="Wingdings" pitchFamily="2" charset="2"/>
              <a:buChar char="§"/>
            </a:pPr>
            <a:r>
              <a:rPr lang="nl-BE" dirty="0" smtClean="0"/>
              <a:t>Vanaf 2013-2014, voor drie schooljaren.</a:t>
            </a:r>
          </a:p>
        </p:txBody>
      </p:sp>
      <p:sp>
        <p:nvSpPr>
          <p:cNvPr id="4" name="Tijdelijke aanduiding voor voettekst 3"/>
          <p:cNvSpPr>
            <a:spLocks noGrp="1"/>
          </p:cNvSpPr>
          <p:nvPr>
            <p:ph type="ftr" sz="quarter" idx="11"/>
          </p:nvPr>
        </p:nvSpPr>
        <p:spPr/>
        <p:txBody>
          <a:bodyPr/>
          <a:lstStyle/>
          <a:p>
            <a:r>
              <a:rPr lang="nl-BE" smtClean="0"/>
              <a:t>Isabelle Dobbelaere - Stafmedewerker algemeen beleid</a:t>
            </a:r>
            <a:endParaRPr lang="en-US"/>
          </a:p>
        </p:txBody>
      </p:sp>
    </p:spTree>
    <p:extLst>
      <p:ext uri="{BB962C8B-B14F-4D97-AF65-F5344CB8AC3E}">
        <p14:creationId xmlns:p14="http://schemas.microsoft.com/office/powerpoint/2010/main" val="11118607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IB - ASS</a:t>
            </a:r>
            <a:endParaRPr lang="nl-BE" dirty="0"/>
          </a:p>
        </p:txBody>
      </p:sp>
      <p:sp>
        <p:nvSpPr>
          <p:cNvPr id="3" name="Tijdelijke aanduiding voor inhoud 2"/>
          <p:cNvSpPr>
            <a:spLocks noGrp="1"/>
          </p:cNvSpPr>
          <p:nvPr>
            <p:ph idx="1"/>
          </p:nvPr>
        </p:nvSpPr>
        <p:spPr>
          <a:xfrm>
            <a:off x="467544" y="1268760"/>
            <a:ext cx="8424936" cy="4330824"/>
          </a:xfrm>
        </p:spPr>
        <p:txBody>
          <a:bodyPr/>
          <a:lstStyle/>
          <a:p>
            <a:pPr>
              <a:buFont typeface="Wingdings" pitchFamily="2" charset="2"/>
              <a:buChar char="§"/>
            </a:pPr>
            <a:r>
              <a:rPr lang="nl-BE" dirty="0" smtClean="0"/>
              <a:t>Dit heeft </a:t>
            </a:r>
            <a:r>
              <a:rPr lang="nl-BE" dirty="0" smtClean="0">
                <a:solidFill>
                  <a:srgbClr val="FF0000"/>
                </a:solidFill>
              </a:rPr>
              <a:t>onder andere</a:t>
            </a:r>
            <a:r>
              <a:rPr lang="nl-BE" dirty="0" smtClean="0"/>
              <a:t> betrekking op:</a:t>
            </a:r>
          </a:p>
          <a:p>
            <a:pPr lvl="1">
              <a:buFont typeface="Wingdings" pitchFamily="2" charset="2"/>
              <a:buChar char="§"/>
            </a:pPr>
            <a:r>
              <a:rPr lang="nl-BE" dirty="0" smtClean="0"/>
              <a:t>De uitbouw van een globaal professionaliseringsnetwerk</a:t>
            </a:r>
          </a:p>
          <a:p>
            <a:pPr lvl="1">
              <a:buFont typeface="Wingdings" pitchFamily="2" charset="2"/>
              <a:buChar char="§"/>
            </a:pPr>
            <a:r>
              <a:rPr lang="nl-BE" dirty="0" smtClean="0"/>
              <a:t>De uitbouw van een tweedelijnsinclusienetwerk</a:t>
            </a:r>
          </a:p>
          <a:p>
            <a:pPr lvl="1">
              <a:buFont typeface="Wingdings" pitchFamily="2" charset="2"/>
              <a:buChar char="§"/>
            </a:pPr>
            <a:r>
              <a:rPr lang="nl-BE" dirty="0" smtClean="0"/>
              <a:t>De begeleiding van het transitieproces van programmatie van het aanbod type 9</a:t>
            </a:r>
          </a:p>
          <a:p>
            <a:pPr lvl="1">
              <a:buFont typeface="Wingdings" pitchFamily="2" charset="2"/>
              <a:buChar char="§"/>
            </a:pPr>
            <a:r>
              <a:rPr lang="nl-BE" dirty="0" smtClean="0"/>
              <a:t>De versterking van kwaliteitstoezicht door de onderwijsinspectie</a:t>
            </a:r>
            <a:endParaRPr lang="nl-BE" dirty="0"/>
          </a:p>
        </p:txBody>
      </p:sp>
      <p:sp>
        <p:nvSpPr>
          <p:cNvPr id="4" name="Tijdelijke aanduiding voor voettekst 3"/>
          <p:cNvSpPr>
            <a:spLocks noGrp="1"/>
          </p:cNvSpPr>
          <p:nvPr>
            <p:ph type="ftr" sz="quarter" idx="11"/>
          </p:nvPr>
        </p:nvSpPr>
        <p:spPr/>
        <p:txBody>
          <a:bodyPr/>
          <a:lstStyle/>
          <a:p>
            <a:r>
              <a:rPr lang="nl-BE" smtClean="0"/>
              <a:t>Isabelle Dobbelaere - Stafmedewerker algemeen beleid</a:t>
            </a:r>
            <a:endParaRPr lang="en-US"/>
          </a:p>
        </p:txBody>
      </p:sp>
    </p:spTree>
    <p:extLst>
      <p:ext uri="{BB962C8B-B14F-4D97-AF65-F5344CB8AC3E}">
        <p14:creationId xmlns:p14="http://schemas.microsoft.com/office/powerpoint/2010/main" val="1800155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CLB</a:t>
            </a:r>
            <a:endParaRPr lang="nl-BE" dirty="0"/>
          </a:p>
        </p:txBody>
      </p:sp>
      <p:sp>
        <p:nvSpPr>
          <p:cNvPr id="3" name="Tijdelijke aanduiding voor inhoud 2"/>
          <p:cNvSpPr>
            <a:spLocks noGrp="1"/>
          </p:cNvSpPr>
          <p:nvPr>
            <p:ph idx="1"/>
          </p:nvPr>
        </p:nvSpPr>
        <p:spPr>
          <a:xfrm>
            <a:off x="683568" y="1268760"/>
            <a:ext cx="7772400" cy="4683224"/>
          </a:xfrm>
        </p:spPr>
        <p:txBody>
          <a:bodyPr/>
          <a:lstStyle/>
          <a:p>
            <a:r>
              <a:rPr lang="nl-BE" dirty="0" smtClean="0"/>
              <a:t>Uitbreiding van bevoegdheden:</a:t>
            </a:r>
          </a:p>
          <a:p>
            <a:pPr lvl="1"/>
            <a:r>
              <a:rPr lang="nl-BE" dirty="0" smtClean="0"/>
              <a:t>Bij doorverwijzing naar </a:t>
            </a:r>
            <a:r>
              <a:rPr lang="nl-BE" dirty="0" err="1" smtClean="0"/>
              <a:t>BuO</a:t>
            </a:r>
            <a:r>
              <a:rPr lang="nl-BE" dirty="0" smtClean="0"/>
              <a:t>, dient CLB te beoordelen of de school voor gewoon onderwijs al het mogelijke heeft gedaan (controle door inspectie?)</a:t>
            </a:r>
          </a:p>
          <a:p>
            <a:pPr lvl="1"/>
            <a:r>
              <a:rPr lang="nl-BE" dirty="0" smtClean="0"/>
              <a:t>CLB wordt enige instantie die inschrijvingsverslag kan opstellen (‘gemachtigde instanties’ bv. COS, referentiecentra autisme…)</a:t>
            </a:r>
          </a:p>
          <a:p>
            <a:pPr marL="400050" lvl="1" indent="0">
              <a:buNone/>
            </a:pPr>
            <a:endParaRPr lang="nl-BE" dirty="0"/>
          </a:p>
        </p:txBody>
      </p:sp>
      <p:sp>
        <p:nvSpPr>
          <p:cNvPr id="4" name="Tijdelijke aanduiding voor voettekst 3"/>
          <p:cNvSpPr>
            <a:spLocks noGrp="1"/>
          </p:cNvSpPr>
          <p:nvPr>
            <p:ph type="ftr" sz="quarter" idx="11"/>
          </p:nvPr>
        </p:nvSpPr>
        <p:spPr/>
        <p:txBody>
          <a:bodyPr/>
          <a:lstStyle/>
          <a:p>
            <a:r>
              <a:rPr lang="nl-BE" smtClean="0"/>
              <a:t>Isabelle Dobbelaere - Stafmedewerker algemeen beleid</a:t>
            </a:r>
            <a:endParaRPr lang="en-US"/>
          </a:p>
        </p:txBody>
      </p:sp>
    </p:spTree>
    <p:extLst>
      <p:ext uri="{BB962C8B-B14F-4D97-AF65-F5344CB8AC3E}">
        <p14:creationId xmlns:p14="http://schemas.microsoft.com/office/powerpoint/2010/main" val="35143231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Programmatie</a:t>
            </a:r>
            <a:endParaRPr lang="nl-BE" dirty="0"/>
          </a:p>
        </p:txBody>
      </p:sp>
      <p:sp>
        <p:nvSpPr>
          <p:cNvPr id="3" name="Tijdelijke aanduiding voor inhoud 2"/>
          <p:cNvSpPr>
            <a:spLocks noGrp="1"/>
          </p:cNvSpPr>
          <p:nvPr>
            <p:ph idx="1"/>
          </p:nvPr>
        </p:nvSpPr>
        <p:spPr>
          <a:xfrm>
            <a:off x="467544" y="1556792"/>
            <a:ext cx="8424936" cy="4114800"/>
          </a:xfrm>
        </p:spPr>
        <p:txBody>
          <a:bodyPr/>
          <a:lstStyle/>
          <a:p>
            <a:pPr>
              <a:buFont typeface="Wingdings" pitchFamily="2" charset="2"/>
              <a:buChar char="§"/>
            </a:pPr>
            <a:r>
              <a:rPr lang="nl-BE" dirty="0" smtClean="0"/>
              <a:t>Programmatie van type 9 en andere types verbonden aan kwaliteitscriteria (behoefteonderzoek, omgevingsanalyse)</a:t>
            </a:r>
          </a:p>
          <a:p>
            <a:pPr>
              <a:buFont typeface="Wingdings" pitchFamily="2" charset="2"/>
              <a:buChar char="§"/>
            </a:pPr>
            <a:r>
              <a:rPr lang="nl-BE" dirty="0" smtClean="0"/>
              <a:t>Adviesprocedure bij de VLOR, administratie en de onderwijsinspectie</a:t>
            </a:r>
          </a:p>
          <a:p>
            <a:pPr>
              <a:buFont typeface="Wingdings" pitchFamily="2" charset="2"/>
              <a:buChar char="§"/>
            </a:pPr>
            <a:r>
              <a:rPr lang="nl-BE" dirty="0" smtClean="0"/>
              <a:t>Beslissing door Vlaamse Regering</a:t>
            </a:r>
          </a:p>
          <a:p>
            <a:pPr>
              <a:buFont typeface="Wingdings" pitchFamily="2" charset="2"/>
              <a:buChar char="§"/>
            </a:pPr>
            <a:endParaRPr lang="nl-BE" dirty="0"/>
          </a:p>
        </p:txBody>
      </p:sp>
      <p:sp>
        <p:nvSpPr>
          <p:cNvPr id="4" name="Tijdelijke aanduiding voor voettekst 3"/>
          <p:cNvSpPr>
            <a:spLocks noGrp="1"/>
          </p:cNvSpPr>
          <p:nvPr>
            <p:ph type="ftr" sz="quarter" idx="11"/>
          </p:nvPr>
        </p:nvSpPr>
        <p:spPr/>
        <p:txBody>
          <a:bodyPr/>
          <a:lstStyle/>
          <a:p>
            <a:r>
              <a:rPr lang="nl-BE" smtClean="0"/>
              <a:t>Isabelle Dobbelaere - Stafmedewerker algemeen beleid</a:t>
            </a:r>
            <a:endParaRPr lang="en-US"/>
          </a:p>
        </p:txBody>
      </p:sp>
    </p:spTree>
    <p:extLst>
      <p:ext uri="{BB962C8B-B14F-4D97-AF65-F5344CB8AC3E}">
        <p14:creationId xmlns:p14="http://schemas.microsoft.com/office/powerpoint/2010/main" val="12986685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Van DAM naar BNM</a:t>
            </a:r>
            <a:endParaRPr lang="nl-BE" dirty="0"/>
          </a:p>
        </p:txBody>
      </p:sp>
      <p:sp>
        <p:nvSpPr>
          <p:cNvPr id="3" name="Tijdelijke aanduiding voor inhoud 2"/>
          <p:cNvSpPr>
            <a:spLocks noGrp="1"/>
          </p:cNvSpPr>
          <p:nvPr>
            <p:ph idx="1"/>
          </p:nvPr>
        </p:nvSpPr>
        <p:spPr>
          <a:xfrm>
            <a:off x="683568" y="1484784"/>
            <a:ext cx="7772400" cy="4114800"/>
          </a:xfrm>
        </p:spPr>
        <p:txBody>
          <a:bodyPr/>
          <a:lstStyle/>
          <a:p>
            <a:pPr>
              <a:buFont typeface="Wingdings" pitchFamily="2" charset="2"/>
              <a:buChar char="§"/>
            </a:pPr>
            <a:r>
              <a:rPr lang="nl-BE" dirty="0" smtClean="0"/>
              <a:t>Wat voorafging…</a:t>
            </a:r>
          </a:p>
          <a:p>
            <a:pPr>
              <a:buFont typeface="Wingdings" pitchFamily="2" charset="2"/>
              <a:buChar char="§"/>
            </a:pPr>
            <a:r>
              <a:rPr lang="nl-BE" dirty="0" smtClean="0"/>
              <a:t>BNM – wat, hoe, wanneer?</a:t>
            </a:r>
            <a:endParaRPr lang="nl-BE" dirty="0"/>
          </a:p>
          <a:p>
            <a:pPr>
              <a:buFont typeface="Wingdings" pitchFamily="2" charset="2"/>
              <a:buChar char="§"/>
            </a:pPr>
            <a:r>
              <a:rPr lang="nl-BE" dirty="0" smtClean="0"/>
              <a:t>Standpunt VVKBuO</a:t>
            </a:r>
          </a:p>
          <a:p>
            <a:pPr>
              <a:buFont typeface="Wingdings" pitchFamily="2" charset="2"/>
              <a:buChar char="§"/>
            </a:pPr>
            <a:r>
              <a:rPr lang="nl-BE" dirty="0" smtClean="0"/>
              <a:t>En het VSKO?</a:t>
            </a:r>
          </a:p>
          <a:p>
            <a:pPr>
              <a:buFont typeface="Wingdings" pitchFamily="2" charset="2"/>
              <a:buChar char="§"/>
            </a:pPr>
            <a:r>
              <a:rPr lang="nl-BE" dirty="0" smtClean="0"/>
              <a:t>Politieke context</a:t>
            </a:r>
          </a:p>
        </p:txBody>
      </p:sp>
      <p:pic>
        <p:nvPicPr>
          <p:cNvPr id="17410" name="Picture 2" descr="https://encrypted-tbn3.gstatic.com/images?q=tbn:ANd9GcTiiGui9JNnffNKmxgmQPV6xEO7JZ0DDnm97VnYCxa79B9LJnk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6056" y="3573016"/>
            <a:ext cx="3556669" cy="2410197"/>
          </a:xfrm>
          <a:prstGeom prst="rect">
            <a:avLst/>
          </a:prstGeom>
          <a:noFill/>
          <a:extLst>
            <a:ext uri="{909E8E84-426E-40DD-AFC4-6F175D3DCCD1}">
              <a14:hiddenFill xmlns:a14="http://schemas.microsoft.com/office/drawing/2010/main">
                <a:solidFill>
                  <a:srgbClr val="FFFFFF"/>
                </a:solidFill>
              </a14:hiddenFill>
            </a:ext>
          </a:extLst>
        </p:spPr>
      </p:pic>
      <p:sp>
        <p:nvSpPr>
          <p:cNvPr id="4" name="Tijdelijke aanduiding voor voettekst 3"/>
          <p:cNvSpPr>
            <a:spLocks noGrp="1"/>
          </p:cNvSpPr>
          <p:nvPr>
            <p:ph type="ftr" sz="quarter" idx="11"/>
          </p:nvPr>
        </p:nvSpPr>
        <p:spPr/>
        <p:txBody>
          <a:bodyPr/>
          <a:lstStyle/>
          <a:p>
            <a:r>
              <a:rPr lang="nl-BE" dirty="0" smtClean="0"/>
              <a:t>Isabelle Dobbelaere - Stafmedewerker algemeen beleid</a:t>
            </a:r>
            <a:endParaRPr lang="en-US" dirty="0"/>
          </a:p>
        </p:txBody>
      </p:sp>
    </p:spTree>
    <p:extLst>
      <p:ext uri="{BB962C8B-B14F-4D97-AF65-F5344CB8AC3E}">
        <p14:creationId xmlns:p14="http://schemas.microsoft.com/office/powerpoint/2010/main" val="21699675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Middelen?</a:t>
            </a:r>
            <a:endParaRPr lang="nl-BE" dirty="0"/>
          </a:p>
        </p:txBody>
      </p:sp>
      <p:sp>
        <p:nvSpPr>
          <p:cNvPr id="3" name="Tijdelijke aanduiding voor inhoud 2"/>
          <p:cNvSpPr>
            <a:spLocks noGrp="1"/>
          </p:cNvSpPr>
          <p:nvPr>
            <p:ph idx="1"/>
          </p:nvPr>
        </p:nvSpPr>
        <p:spPr>
          <a:xfrm>
            <a:off x="683568" y="1340768"/>
            <a:ext cx="7772400" cy="4402832"/>
          </a:xfrm>
        </p:spPr>
        <p:txBody>
          <a:bodyPr/>
          <a:lstStyle/>
          <a:p>
            <a:pPr>
              <a:buFont typeface="Wingdings" pitchFamily="2" charset="2"/>
              <a:buChar char="§"/>
            </a:pPr>
            <a:r>
              <a:rPr lang="nl-BE" sz="1800" i="1" dirty="0" smtClean="0"/>
              <a:t>“Bij een relatieve daling van het leerlingenaantal ingeschreven in het buitengewoon onderwijs, worden de vrijgekomen middelen, via enveloppefinanciering, ingezet voor de ondersteuning van leerlingen met specifieke onderwijsbehoeften. De invulling van de middelen gebeurt door personeelsleden verbonden aan scholen voor buitengewoon onderwijs.”</a:t>
            </a:r>
          </a:p>
          <a:p>
            <a:pPr>
              <a:buFont typeface="Wingdings" pitchFamily="2" charset="2"/>
              <a:buChar char="§"/>
            </a:pPr>
            <a:endParaRPr lang="nl-BE" sz="1800" i="1" dirty="0" smtClean="0"/>
          </a:p>
          <a:p>
            <a:pPr>
              <a:buFont typeface="Wingdings" pitchFamily="2" charset="2"/>
              <a:buChar char="§"/>
            </a:pPr>
            <a:r>
              <a:rPr lang="nl-BE" sz="1800" i="1" dirty="0" smtClean="0"/>
              <a:t>“De regering bepaalt de procedure voor de berekening van de enveloppe en de wijze waarop deze middelen kunnen worden ingezet voor uitbreiding van zorg in de scholen voor gewoon onderwijs of voor versterking van onderwijs op maat in scholen voor buitengewoon onderwijs en voor welke leerlingen deze middelen kunnen worden aangewend.” </a:t>
            </a:r>
          </a:p>
          <a:p>
            <a:pPr>
              <a:buFont typeface="Wingdings" pitchFamily="2" charset="2"/>
              <a:buChar char="§"/>
            </a:pPr>
            <a:endParaRPr lang="nl-BE" sz="1200" dirty="0" smtClean="0"/>
          </a:p>
          <a:p>
            <a:pPr>
              <a:buFont typeface="Wingdings" pitchFamily="2" charset="2"/>
              <a:buChar char="§"/>
            </a:pPr>
            <a:r>
              <a:rPr lang="nl-BE" sz="2400" dirty="0" smtClean="0"/>
              <a:t>OBPWO GON (memorie van toelichting)</a:t>
            </a:r>
          </a:p>
          <a:p>
            <a:endParaRPr lang="nl-BE" sz="1400" dirty="0" smtClean="0"/>
          </a:p>
          <a:p>
            <a:endParaRPr lang="nl-BE" sz="1400" dirty="0"/>
          </a:p>
        </p:txBody>
      </p:sp>
      <p:sp>
        <p:nvSpPr>
          <p:cNvPr id="4" name="Tijdelijke aanduiding voor voettekst 3"/>
          <p:cNvSpPr>
            <a:spLocks noGrp="1"/>
          </p:cNvSpPr>
          <p:nvPr>
            <p:ph type="ftr" sz="quarter" idx="11"/>
          </p:nvPr>
        </p:nvSpPr>
        <p:spPr/>
        <p:txBody>
          <a:bodyPr/>
          <a:lstStyle/>
          <a:p>
            <a:r>
              <a:rPr lang="nl-BE" smtClean="0"/>
              <a:t>Isabelle Dobbelaere - Stafmedewerker algemeen beleid</a:t>
            </a:r>
            <a:endParaRPr lang="en-US"/>
          </a:p>
        </p:txBody>
      </p:sp>
    </p:spTree>
    <p:extLst>
      <p:ext uri="{BB962C8B-B14F-4D97-AF65-F5344CB8AC3E}">
        <p14:creationId xmlns:p14="http://schemas.microsoft.com/office/powerpoint/2010/main" val="38200261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Wanneer?</a:t>
            </a:r>
            <a:endParaRPr lang="nl-BE" dirty="0"/>
          </a:p>
        </p:txBody>
      </p:sp>
      <p:sp>
        <p:nvSpPr>
          <p:cNvPr id="3" name="Tijdelijke aanduiding voor inhoud 2"/>
          <p:cNvSpPr>
            <a:spLocks noGrp="1"/>
          </p:cNvSpPr>
          <p:nvPr>
            <p:ph idx="1"/>
          </p:nvPr>
        </p:nvSpPr>
        <p:spPr>
          <a:xfrm>
            <a:off x="611560" y="1412776"/>
            <a:ext cx="7772400" cy="4114800"/>
          </a:xfrm>
        </p:spPr>
        <p:txBody>
          <a:bodyPr/>
          <a:lstStyle/>
          <a:p>
            <a:pPr>
              <a:buFont typeface="Wingdings" pitchFamily="2" charset="2"/>
              <a:buChar char="§"/>
            </a:pPr>
            <a:r>
              <a:rPr lang="nl-BE" dirty="0" smtClean="0"/>
              <a:t>Inwerkingtreding voorzien </a:t>
            </a:r>
            <a:br>
              <a:rPr lang="nl-BE" dirty="0" smtClean="0"/>
            </a:br>
            <a:r>
              <a:rPr lang="nl-BE" dirty="0" smtClean="0"/>
              <a:t>voor 1 september 2014</a:t>
            </a:r>
            <a:endParaRPr lang="nl-BE" dirty="0"/>
          </a:p>
        </p:txBody>
      </p:sp>
      <p:sp>
        <p:nvSpPr>
          <p:cNvPr id="4" name="Tijdelijke aanduiding voor voettekst 3"/>
          <p:cNvSpPr>
            <a:spLocks noGrp="1"/>
          </p:cNvSpPr>
          <p:nvPr>
            <p:ph type="ftr" sz="quarter" idx="11"/>
          </p:nvPr>
        </p:nvSpPr>
        <p:spPr/>
        <p:txBody>
          <a:bodyPr/>
          <a:lstStyle/>
          <a:p>
            <a:r>
              <a:rPr lang="nl-BE" smtClean="0"/>
              <a:t>Isabelle Dobbelaere - Stafmedewerker algemeen beleid</a:t>
            </a:r>
            <a:endParaRPr lang="en-US"/>
          </a:p>
        </p:txBody>
      </p:sp>
    </p:spTree>
    <p:extLst>
      <p:ext uri="{BB962C8B-B14F-4D97-AF65-F5344CB8AC3E}">
        <p14:creationId xmlns:p14="http://schemas.microsoft.com/office/powerpoint/2010/main" val="29905129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Standpunt VVKBuO</a:t>
            </a:r>
            <a:endParaRPr lang="nl-BE" dirty="0"/>
          </a:p>
        </p:txBody>
      </p:sp>
      <p:sp>
        <p:nvSpPr>
          <p:cNvPr id="3" name="Tijdelijke aanduiding voor inhoud 2"/>
          <p:cNvSpPr>
            <a:spLocks noGrp="1"/>
          </p:cNvSpPr>
          <p:nvPr>
            <p:ph idx="1"/>
          </p:nvPr>
        </p:nvSpPr>
        <p:spPr>
          <a:xfrm>
            <a:off x="683568" y="1196752"/>
            <a:ext cx="7772400" cy="4824536"/>
          </a:xfrm>
        </p:spPr>
        <p:txBody>
          <a:bodyPr/>
          <a:lstStyle/>
          <a:p>
            <a:pPr>
              <a:buFont typeface="Wingdings" pitchFamily="2" charset="2"/>
              <a:buChar char="§"/>
            </a:pPr>
            <a:r>
              <a:rPr lang="nl-BE" dirty="0" smtClean="0"/>
              <a:t>Algemeen:</a:t>
            </a:r>
          </a:p>
          <a:p>
            <a:pPr marL="857250" lvl="1" indent="-457200">
              <a:buFont typeface="Arial" pitchFamily="34" charset="0"/>
              <a:buChar char="•"/>
            </a:pPr>
            <a:r>
              <a:rPr lang="nl-BE" dirty="0" smtClean="0"/>
              <a:t>Akkoord met decretale verankering STICORDI</a:t>
            </a:r>
          </a:p>
          <a:p>
            <a:pPr marL="857250" lvl="1" indent="-457200">
              <a:buFont typeface="Arial" pitchFamily="34" charset="0"/>
              <a:buChar char="•"/>
            </a:pPr>
            <a:r>
              <a:rPr lang="nl-BE" dirty="0" smtClean="0"/>
              <a:t>Geen decretale verankering van het zorgcontinuüm (terminologie)</a:t>
            </a:r>
          </a:p>
          <a:p>
            <a:pPr marL="857250" lvl="1" indent="-457200">
              <a:buFont typeface="Arial" pitchFamily="34" charset="0"/>
              <a:buChar char="•"/>
            </a:pPr>
            <a:r>
              <a:rPr lang="nl-BE" dirty="0" smtClean="0"/>
              <a:t>Geen decretale verankering van HGW en HGD</a:t>
            </a:r>
          </a:p>
          <a:p>
            <a:pPr marL="400050" lvl="1" indent="0">
              <a:buNone/>
            </a:pPr>
            <a:endParaRPr lang="nl-BE" dirty="0"/>
          </a:p>
        </p:txBody>
      </p:sp>
      <p:sp>
        <p:nvSpPr>
          <p:cNvPr id="4" name="Tijdelijke aanduiding voor voettekst 3"/>
          <p:cNvSpPr>
            <a:spLocks noGrp="1"/>
          </p:cNvSpPr>
          <p:nvPr>
            <p:ph type="ftr" sz="quarter" idx="11"/>
          </p:nvPr>
        </p:nvSpPr>
        <p:spPr/>
        <p:txBody>
          <a:bodyPr/>
          <a:lstStyle/>
          <a:p>
            <a:r>
              <a:rPr lang="nl-BE" smtClean="0"/>
              <a:t>Isabelle Dobbelaere - Stafmedewerker algemeen beleid</a:t>
            </a:r>
            <a:endParaRPr lang="en-US"/>
          </a:p>
        </p:txBody>
      </p:sp>
    </p:spTree>
    <p:extLst>
      <p:ext uri="{BB962C8B-B14F-4D97-AF65-F5344CB8AC3E}">
        <p14:creationId xmlns:p14="http://schemas.microsoft.com/office/powerpoint/2010/main" val="34375124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Standpunt VVKBuO</a:t>
            </a:r>
            <a:endParaRPr lang="nl-BE" dirty="0"/>
          </a:p>
        </p:txBody>
      </p:sp>
      <p:sp>
        <p:nvSpPr>
          <p:cNvPr id="3" name="Tijdelijke aanduiding voor inhoud 2"/>
          <p:cNvSpPr>
            <a:spLocks noGrp="1"/>
          </p:cNvSpPr>
          <p:nvPr>
            <p:ph idx="1"/>
          </p:nvPr>
        </p:nvSpPr>
        <p:spPr>
          <a:xfrm>
            <a:off x="683568" y="1196752"/>
            <a:ext cx="7772400" cy="4824536"/>
          </a:xfrm>
        </p:spPr>
        <p:txBody>
          <a:bodyPr/>
          <a:lstStyle/>
          <a:p>
            <a:pPr>
              <a:buFont typeface="Wingdings" pitchFamily="2" charset="2"/>
              <a:buChar char="§"/>
            </a:pPr>
            <a:r>
              <a:rPr lang="nl-BE" dirty="0" smtClean="0"/>
              <a:t>Basisaanbod:</a:t>
            </a:r>
          </a:p>
          <a:p>
            <a:pPr marL="857250" lvl="1" indent="-457200">
              <a:buFont typeface="Arial" pitchFamily="34" charset="0"/>
              <a:buChar char="•"/>
            </a:pPr>
            <a:r>
              <a:rPr lang="nl-BE" sz="2400" dirty="0" smtClean="0"/>
              <a:t>Type 1 en type 8 zijn zeer verschillende doelgroepen. </a:t>
            </a:r>
            <a:br>
              <a:rPr lang="nl-BE" sz="2400" dirty="0" smtClean="0"/>
            </a:br>
            <a:r>
              <a:rPr lang="nl-BE" sz="2400" dirty="0" smtClean="0"/>
              <a:t>Alternatief: type 1 uit het basisaanbod halen </a:t>
            </a:r>
            <a:r>
              <a:rPr lang="nl-BE" sz="2400" dirty="0"/>
              <a:t>(</a:t>
            </a:r>
            <a:r>
              <a:rPr lang="nl-BE" sz="2400" dirty="0">
                <a:solidFill>
                  <a:srgbClr val="FF0000"/>
                </a:solidFill>
              </a:rPr>
              <a:t>opletten voor strikte </a:t>
            </a:r>
            <a:r>
              <a:rPr lang="nl-BE" sz="2400" dirty="0" smtClean="0">
                <a:solidFill>
                  <a:srgbClr val="FF0000"/>
                </a:solidFill>
              </a:rPr>
              <a:t>definitie types</a:t>
            </a:r>
            <a:r>
              <a:rPr lang="nl-BE" sz="2400" dirty="0" smtClean="0"/>
              <a:t>).</a:t>
            </a:r>
          </a:p>
          <a:p>
            <a:pPr marL="857250" lvl="1" indent="-457200">
              <a:buFont typeface="Arial" pitchFamily="34" charset="0"/>
              <a:buChar char="•"/>
            </a:pPr>
            <a:r>
              <a:rPr lang="nl-BE" sz="2400" dirty="0" smtClean="0"/>
              <a:t>Het basisaanbod moet rechtstreeks toegankelijk zijn (</a:t>
            </a:r>
            <a:r>
              <a:rPr lang="nl-BE" sz="2400" dirty="0" err="1" smtClean="0"/>
              <a:t>cfr</a:t>
            </a:r>
            <a:r>
              <a:rPr lang="nl-BE" sz="2400" dirty="0" smtClean="0"/>
              <a:t>. speelleerklassen, brugklassen</a:t>
            </a:r>
          </a:p>
          <a:p>
            <a:pPr marL="857250" lvl="1" indent="-457200">
              <a:buFont typeface="Arial" pitchFamily="34" charset="0"/>
              <a:buChar char="•"/>
            </a:pPr>
            <a:r>
              <a:rPr lang="nl-BE" sz="2400" dirty="0" smtClean="0"/>
              <a:t>Te grote bewijslast bij scholen </a:t>
            </a:r>
            <a:r>
              <a:rPr lang="nl-BE" sz="2400" dirty="0" err="1" smtClean="0"/>
              <a:t>BuBaO</a:t>
            </a:r>
            <a:r>
              <a:rPr lang="nl-BE" sz="2400" dirty="0" smtClean="0"/>
              <a:t> indien verlenging noodzakelijk is.</a:t>
            </a:r>
          </a:p>
          <a:p>
            <a:pPr marL="400050" lvl="1" indent="0">
              <a:buNone/>
            </a:pPr>
            <a:endParaRPr lang="nl-BE" dirty="0"/>
          </a:p>
        </p:txBody>
      </p:sp>
      <p:sp>
        <p:nvSpPr>
          <p:cNvPr id="4" name="Tijdelijke aanduiding voor voettekst 3"/>
          <p:cNvSpPr>
            <a:spLocks noGrp="1"/>
          </p:cNvSpPr>
          <p:nvPr>
            <p:ph type="ftr" sz="quarter" idx="11"/>
          </p:nvPr>
        </p:nvSpPr>
        <p:spPr/>
        <p:txBody>
          <a:bodyPr/>
          <a:lstStyle/>
          <a:p>
            <a:r>
              <a:rPr lang="nl-BE" smtClean="0"/>
              <a:t>Isabelle Dobbelaere - Stafmedewerker algemeen beleid</a:t>
            </a:r>
            <a:endParaRPr lang="en-US"/>
          </a:p>
        </p:txBody>
      </p:sp>
    </p:spTree>
    <p:extLst>
      <p:ext uri="{BB962C8B-B14F-4D97-AF65-F5344CB8AC3E}">
        <p14:creationId xmlns:p14="http://schemas.microsoft.com/office/powerpoint/2010/main" val="16111374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Standpunt VVKBuO</a:t>
            </a:r>
            <a:endParaRPr lang="nl-BE" dirty="0"/>
          </a:p>
        </p:txBody>
      </p:sp>
      <p:sp>
        <p:nvSpPr>
          <p:cNvPr id="3" name="Tijdelijke aanduiding voor inhoud 2"/>
          <p:cNvSpPr>
            <a:spLocks noGrp="1"/>
          </p:cNvSpPr>
          <p:nvPr>
            <p:ph idx="1"/>
          </p:nvPr>
        </p:nvSpPr>
        <p:spPr>
          <a:xfrm>
            <a:off x="683568" y="1196752"/>
            <a:ext cx="7772400" cy="4824536"/>
          </a:xfrm>
        </p:spPr>
        <p:txBody>
          <a:bodyPr/>
          <a:lstStyle/>
          <a:p>
            <a:pPr>
              <a:buFont typeface="Wingdings" pitchFamily="2" charset="2"/>
              <a:buChar char="§"/>
            </a:pPr>
            <a:r>
              <a:rPr lang="nl-BE" dirty="0" smtClean="0"/>
              <a:t>Type 2:</a:t>
            </a:r>
          </a:p>
          <a:p>
            <a:pPr lvl="1">
              <a:buFont typeface="Arial" pitchFamily="34" charset="0"/>
              <a:buChar char="•"/>
            </a:pPr>
            <a:r>
              <a:rPr lang="nl-BE" dirty="0" smtClean="0"/>
              <a:t>IQ 60 tot ernstige meervoudige beperking: zeer ruime doelgroep</a:t>
            </a:r>
          </a:p>
          <a:p>
            <a:pPr lvl="1">
              <a:buFont typeface="Arial" pitchFamily="34" charset="0"/>
              <a:buChar char="•"/>
            </a:pPr>
            <a:r>
              <a:rPr lang="nl-BE" dirty="0" smtClean="0"/>
              <a:t>VVKBuO pleit voor differentiatie op basis van zorgvraag (</a:t>
            </a:r>
            <a:r>
              <a:rPr lang="nl-BE" dirty="0" err="1" smtClean="0"/>
              <a:t>cfr</a:t>
            </a:r>
            <a:r>
              <a:rPr lang="nl-BE" dirty="0" smtClean="0"/>
              <a:t>. zorgniveaus </a:t>
            </a:r>
            <a:r>
              <a:rPr lang="nl-BE" dirty="0" err="1" smtClean="0"/>
              <a:t>Leerzorg</a:t>
            </a:r>
            <a:r>
              <a:rPr lang="nl-BE" dirty="0" smtClean="0"/>
              <a:t>)</a:t>
            </a:r>
          </a:p>
          <a:p>
            <a:pPr lvl="1">
              <a:buFont typeface="Arial" pitchFamily="34" charset="0"/>
              <a:buChar char="•"/>
            </a:pPr>
            <a:r>
              <a:rPr lang="nl-BE" dirty="0" smtClean="0"/>
              <a:t>BNM biedt geen oplossing voor leerlingen met een ernstig meervoudige beperking (deltagroep).</a:t>
            </a:r>
            <a:endParaRPr lang="nl-BE" dirty="0"/>
          </a:p>
        </p:txBody>
      </p:sp>
      <p:sp>
        <p:nvSpPr>
          <p:cNvPr id="4" name="Tijdelijke aanduiding voor voettekst 3"/>
          <p:cNvSpPr>
            <a:spLocks noGrp="1"/>
          </p:cNvSpPr>
          <p:nvPr>
            <p:ph type="ftr" sz="quarter" idx="11"/>
          </p:nvPr>
        </p:nvSpPr>
        <p:spPr/>
        <p:txBody>
          <a:bodyPr/>
          <a:lstStyle/>
          <a:p>
            <a:r>
              <a:rPr lang="nl-BE" smtClean="0"/>
              <a:t>Isabelle Dobbelaere - Stafmedewerker algemeen beleid</a:t>
            </a:r>
            <a:endParaRPr lang="en-US"/>
          </a:p>
        </p:txBody>
      </p:sp>
    </p:spTree>
    <p:extLst>
      <p:ext uri="{BB962C8B-B14F-4D97-AF65-F5344CB8AC3E}">
        <p14:creationId xmlns:p14="http://schemas.microsoft.com/office/powerpoint/2010/main" val="14960148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Standpunt VVKBuO</a:t>
            </a:r>
            <a:endParaRPr lang="nl-BE" dirty="0"/>
          </a:p>
        </p:txBody>
      </p:sp>
      <p:sp>
        <p:nvSpPr>
          <p:cNvPr id="3" name="Tijdelijke aanduiding voor inhoud 2"/>
          <p:cNvSpPr>
            <a:spLocks noGrp="1"/>
          </p:cNvSpPr>
          <p:nvPr>
            <p:ph idx="1"/>
          </p:nvPr>
        </p:nvSpPr>
        <p:spPr>
          <a:xfrm>
            <a:off x="395536" y="1124744"/>
            <a:ext cx="8424936" cy="4824536"/>
          </a:xfrm>
        </p:spPr>
        <p:txBody>
          <a:bodyPr/>
          <a:lstStyle/>
          <a:p>
            <a:pPr>
              <a:buFont typeface="Wingdings" pitchFamily="2" charset="2"/>
              <a:buChar char="§"/>
            </a:pPr>
            <a:r>
              <a:rPr lang="nl-BE" dirty="0" smtClean="0"/>
              <a:t>Type 3, 4, 6, 7:</a:t>
            </a:r>
          </a:p>
          <a:p>
            <a:pPr lvl="1">
              <a:buFont typeface="Arial" pitchFamily="34" charset="0"/>
              <a:buChar char="•"/>
            </a:pPr>
            <a:r>
              <a:rPr lang="nl-BE" dirty="0" smtClean="0"/>
              <a:t>Definitie voor type 3 is te strikt.</a:t>
            </a:r>
            <a:br>
              <a:rPr lang="nl-BE" dirty="0" smtClean="0"/>
            </a:br>
            <a:r>
              <a:rPr lang="nl-BE" dirty="0" smtClean="0"/>
              <a:t>Alternatief: toevoegen formulering zoals bij type 4, 6, 7</a:t>
            </a:r>
          </a:p>
          <a:p>
            <a:pPr marL="457200" lvl="1" indent="0">
              <a:buNone/>
            </a:pPr>
            <a:endParaRPr lang="nl-BE" sz="1200" dirty="0" smtClean="0"/>
          </a:p>
          <a:p>
            <a:pPr marL="457200" lvl="1" indent="0">
              <a:buNone/>
            </a:pPr>
            <a:r>
              <a:rPr lang="nl-BE" sz="2000" i="1" dirty="0" smtClean="0"/>
              <a:t>“een door psychiatrische diagnostiek geobjectiveerde problematiek met weerslag op het emotioneel en gedragsmatig functioneren die niet terug te brengen is tot de criteria a tot d maar met een duidelijke impact op het schools functioneren”</a:t>
            </a:r>
          </a:p>
          <a:p>
            <a:pPr marL="457200" lvl="1" indent="0">
              <a:buNone/>
            </a:pPr>
            <a:endParaRPr lang="nl-BE" sz="400" i="1" dirty="0" smtClean="0"/>
          </a:p>
          <a:p>
            <a:pPr lvl="1">
              <a:buFont typeface="Arial" pitchFamily="34" charset="0"/>
              <a:buChar char="•"/>
            </a:pPr>
            <a:r>
              <a:rPr lang="nl-BE" dirty="0" smtClean="0"/>
              <a:t>Heel medische invalshoek. De zorgvraag dient centraal te staan (</a:t>
            </a:r>
            <a:r>
              <a:rPr lang="nl-BE" dirty="0" err="1" smtClean="0"/>
              <a:t>cfr</a:t>
            </a:r>
            <a:r>
              <a:rPr lang="nl-BE" dirty="0" smtClean="0"/>
              <a:t>. </a:t>
            </a:r>
            <a:r>
              <a:rPr lang="nl-BE" dirty="0" err="1" smtClean="0"/>
              <a:t>Leerzorg</a:t>
            </a:r>
            <a:r>
              <a:rPr lang="nl-BE" dirty="0" smtClean="0"/>
              <a:t>)</a:t>
            </a:r>
          </a:p>
        </p:txBody>
      </p:sp>
      <p:sp>
        <p:nvSpPr>
          <p:cNvPr id="4" name="Tijdelijke aanduiding voor voettekst 3"/>
          <p:cNvSpPr>
            <a:spLocks noGrp="1"/>
          </p:cNvSpPr>
          <p:nvPr>
            <p:ph type="ftr" sz="quarter" idx="11"/>
          </p:nvPr>
        </p:nvSpPr>
        <p:spPr/>
        <p:txBody>
          <a:bodyPr/>
          <a:lstStyle/>
          <a:p>
            <a:r>
              <a:rPr lang="nl-BE" smtClean="0"/>
              <a:t>Isabelle Dobbelaere - Stafmedewerker algemeen beleid</a:t>
            </a:r>
            <a:endParaRPr lang="en-US"/>
          </a:p>
        </p:txBody>
      </p:sp>
    </p:spTree>
    <p:extLst>
      <p:ext uri="{BB962C8B-B14F-4D97-AF65-F5344CB8AC3E}">
        <p14:creationId xmlns:p14="http://schemas.microsoft.com/office/powerpoint/2010/main" val="275726249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Standpunt VVKBuO</a:t>
            </a:r>
            <a:endParaRPr lang="nl-BE" dirty="0"/>
          </a:p>
        </p:txBody>
      </p:sp>
      <p:sp>
        <p:nvSpPr>
          <p:cNvPr id="3" name="Tijdelijke aanduiding voor inhoud 2"/>
          <p:cNvSpPr>
            <a:spLocks noGrp="1"/>
          </p:cNvSpPr>
          <p:nvPr>
            <p:ph idx="1"/>
          </p:nvPr>
        </p:nvSpPr>
        <p:spPr>
          <a:xfrm>
            <a:off x="683568" y="1196752"/>
            <a:ext cx="7772400" cy="4824536"/>
          </a:xfrm>
        </p:spPr>
        <p:txBody>
          <a:bodyPr/>
          <a:lstStyle/>
          <a:p>
            <a:pPr>
              <a:buFont typeface="Wingdings" pitchFamily="2" charset="2"/>
              <a:buChar char="§"/>
            </a:pPr>
            <a:r>
              <a:rPr lang="nl-BE" dirty="0" smtClean="0"/>
              <a:t>Type 9:</a:t>
            </a:r>
          </a:p>
          <a:p>
            <a:pPr lvl="1">
              <a:buFont typeface="Wingdings" pitchFamily="2" charset="2"/>
              <a:buChar char="§"/>
            </a:pPr>
            <a:r>
              <a:rPr lang="nl-BE" dirty="0" smtClean="0"/>
              <a:t>VVKBuO pleit voor een ‘rugzakfinanciering’ voor alle leerlingen met ASS, gebaseerd op de zorgvraag (</a:t>
            </a:r>
            <a:r>
              <a:rPr lang="nl-BE" dirty="0" err="1" smtClean="0"/>
              <a:t>cfr</a:t>
            </a:r>
            <a:r>
              <a:rPr lang="nl-BE" dirty="0" smtClean="0"/>
              <a:t>. doelgroep H in </a:t>
            </a:r>
            <a:r>
              <a:rPr lang="nl-BE" dirty="0" err="1" smtClean="0"/>
              <a:t>Leerzorg</a:t>
            </a:r>
            <a:r>
              <a:rPr lang="nl-BE" dirty="0" smtClean="0"/>
              <a:t> met differentiatie in leerzorgniveau)</a:t>
            </a:r>
          </a:p>
          <a:p>
            <a:pPr lvl="1">
              <a:buFont typeface="Wingdings" pitchFamily="2" charset="2"/>
              <a:buChar char="§"/>
            </a:pPr>
            <a:r>
              <a:rPr lang="nl-BE" dirty="0" smtClean="0"/>
              <a:t>Omkadering type 3 volstaat niet!</a:t>
            </a:r>
          </a:p>
        </p:txBody>
      </p:sp>
      <p:sp>
        <p:nvSpPr>
          <p:cNvPr id="4" name="Tijdelijke aanduiding voor voettekst 3"/>
          <p:cNvSpPr>
            <a:spLocks noGrp="1"/>
          </p:cNvSpPr>
          <p:nvPr>
            <p:ph type="ftr" sz="quarter" idx="11"/>
          </p:nvPr>
        </p:nvSpPr>
        <p:spPr/>
        <p:txBody>
          <a:bodyPr/>
          <a:lstStyle/>
          <a:p>
            <a:r>
              <a:rPr lang="nl-BE" smtClean="0"/>
              <a:t>Isabelle Dobbelaere - Stafmedewerker algemeen beleid</a:t>
            </a:r>
            <a:endParaRPr lang="en-US"/>
          </a:p>
        </p:txBody>
      </p:sp>
    </p:spTree>
    <p:extLst>
      <p:ext uri="{BB962C8B-B14F-4D97-AF65-F5344CB8AC3E}">
        <p14:creationId xmlns:p14="http://schemas.microsoft.com/office/powerpoint/2010/main" val="42637541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Standpunt VVKBuO</a:t>
            </a:r>
            <a:endParaRPr lang="nl-BE" dirty="0"/>
          </a:p>
        </p:txBody>
      </p:sp>
      <p:sp>
        <p:nvSpPr>
          <p:cNvPr id="3" name="Tijdelijke aanduiding voor inhoud 2"/>
          <p:cNvSpPr>
            <a:spLocks noGrp="1"/>
          </p:cNvSpPr>
          <p:nvPr>
            <p:ph idx="1"/>
          </p:nvPr>
        </p:nvSpPr>
        <p:spPr>
          <a:xfrm>
            <a:off x="683568" y="1340768"/>
            <a:ext cx="7772400" cy="4320480"/>
          </a:xfrm>
        </p:spPr>
        <p:txBody>
          <a:bodyPr/>
          <a:lstStyle/>
          <a:p>
            <a:pPr>
              <a:buFont typeface="Wingdings" pitchFamily="2" charset="2"/>
              <a:buChar char="§"/>
            </a:pPr>
            <a:r>
              <a:rPr lang="nl-BE" dirty="0" err="1" smtClean="0"/>
              <a:t>BuSO</a:t>
            </a:r>
            <a:r>
              <a:rPr lang="nl-BE" dirty="0" smtClean="0"/>
              <a:t> – basisaanbod:</a:t>
            </a:r>
          </a:p>
          <a:p>
            <a:pPr lvl="1">
              <a:buFont typeface="Arial" pitchFamily="34" charset="0"/>
              <a:buChar char="•"/>
            </a:pPr>
            <a:r>
              <a:rPr lang="nl-BE" dirty="0" smtClean="0"/>
              <a:t>Geen basisaanbod </a:t>
            </a:r>
            <a:r>
              <a:rPr lang="nl-BE" dirty="0" err="1" smtClean="0"/>
              <a:t>BuSO</a:t>
            </a:r>
            <a:r>
              <a:rPr lang="nl-BE" dirty="0" smtClean="0"/>
              <a:t> </a:t>
            </a:r>
          </a:p>
          <a:p>
            <a:pPr lvl="1">
              <a:buFont typeface="Arial" pitchFamily="34" charset="0"/>
              <a:buChar char="•"/>
            </a:pPr>
            <a:r>
              <a:rPr lang="nl-BE" dirty="0" smtClean="0"/>
              <a:t>Wat met finaliteit OV3?</a:t>
            </a:r>
          </a:p>
          <a:p>
            <a:pPr lvl="1">
              <a:buFont typeface="Arial" pitchFamily="34" charset="0"/>
              <a:buChar char="•"/>
            </a:pPr>
            <a:r>
              <a:rPr lang="nl-BE" dirty="0"/>
              <a:t>O</a:t>
            </a:r>
            <a:r>
              <a:rPr lang="nl-BE" dirty="0" smtClean="0"/>
              <a:t>nderbroken leertraject kan onmogelijk leiden tot tewerkstelling op reguliere arbeidsmarkt?</a:t>
            </a:r>
          </a:p>
          <a:p>
            <a:pPr lvl="1">
              <a:buFont typeface="Arial" pitchFamily="34" charset="0"/>
              <a:buChar char="•"/>
            </a:pPr>
            <a:r>
              <a:rPr lang="nl-BE" dirty="0" smtClean="0"/>
              <a:t>Eventueel een koppeling met OV4 mogelijk?</a:t>
            </a:r>
          </a:p>
          <a:p>
            <a:pPr lvl="1">
              <a:buFont typeface="Arial" pitchFamily="34" charset="0"/>
              <a:buChar char="•"/>
            </a:pPr>
            <a:r>
              <a:rPr lang="nl-BE" dirty="0" smtClean="0"/>
              <a:t>Overgang basisaanbod </a:t>
            </a:r>
            <a:r>
              <a:rPr lang="nl-BE" dirty="0" err="1" smtClean="0"/>
              <a:t>BuBaO</a:t>
            </a:r>
            <a:r>
              <a:rPr lang="nl-BE" dirty="0" smtClean="0"/>
              <a:t> naar basisaanbod </a:t>
            </a:r>
            <a:r>
              <a:rPr lang="nl-BE" dirty="0" err="1" smtClean="0"/>
              <a:t>BuSO</a:t>
            </a:r>
            <a:r>
              <a:rPr lang="nl-BE" dirty="0" smtClean="0"/>
              <a:t>?</a:t>
            </a:r>
            <a:endParaRPr lang="nl-BE" dirty="0"/>
          </a:p>
        </p:txBody>
      </p:sp>
      <p:sp>
        <p:nvSpPr>
          <p:cNvPr id="4" name="Tijdelijke aanduiding voor voettekst 3"/>
          <p:cNvSpPr>
            <a:spLocks noGrp="1"/>
          </p:cNvSpPr>
          <p:nvPr>
            <p:ph type="ftr" sz="quarter" idx="11"/>
          </p:nvPr>
        </p:nvSpPr>
        <p:spPr/>
        <p:txBody>
          <a:bodyPr/>
          <a:lstStyle/>
          <a:p>
            <a:r>
              <a:rPr lang="nl-BE" smtClean="0"/>
              <a:t>Isabelle Dobbelaere - Stafmedewerker algemeen beleid</a:t>
            </a:r>
            <a:endParaRPr lang="en-US"/>
          </a:p>
        </p:txBody>
      </p:sp>
    </p:spTree>
    <p:extLst>
      <p:ext uri="{BB962C8B-B14F-4D97-AF65-F5344CB8AC3E}">
        <p14:creationId xmlns:p14="http://schemas.microsoft.com/office/powerpoint/2010/main" val="429015131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Standpunt VVKBuO</a:t>
            </a:r>
            <a:endParaRPr lang="nl-BE" dirty="0"/>
          </a:p>
        </p:txBody>
      </p:sp>
      <p:sp>
        <p:nvSpPr>
          <p:cNvPr id="3" name="Tijdelijke aanduiding voor inhoud 2"/>
          <p:cNvSpPr>
            <a:spLocks noGrp="1"/>
          </p:cNvSpPr>
          <p:nvPr>
            <p:ph idx="1"/>
          </p:nvPr>
        </p:nvSpPr>
        <p:spPr>
          <a:xfrm>
            <a:off x="683568" y="1556792"/>
            <a:ext cx="8136904" cy="4320480"/>
          </a:xfrm>
        </p:spPr>
        <p:txBody>
          <a:bodyPr/>
          <a:lstStyle/>
          <a:p>
            <a:pPr>
              <a:buFont typeface="Wingdings" pitchFamily="2" charset="2"/>
              <a:buChar char="§"/>
            </a:pPr>
            <a:r>
              <a:rPr lang="nl-BE" dirty="0" smtClean="0"/>
              <a:t>CABO:</a:t>
            </a:r>
          </a:p>
          <a:p>
            <a:pPr marL="457200" lvl="1" indent="0">
              <a:buNone/>
            </a:pPr>
            <a:r>
              <a:rPr lang="nl-BE" dirty="0" smtClean="0"/>
              <a:t>dient te worden behouden. </a:t>
            </a:r>
          </a:p>
          <a:p>
            <a:pPr lvl="1">
              <a:buFont typeface="Wingdings" pitchFamily="2" charset="2"/>
              <a:buChar char="§"/>
            </a:pPr>
            <a:endParaRPr lang="nl-BE" dirty="0" smtClean="0"/>
          </a:p>
          <a:p>
            <a:pPr>
              <a:buFont typeface="Wingdings" pitchFamily="2" charset="2"/>
              <a:buChar char="§"/>
            </a:pPr>
            <a:r>
              <a:rPr lang="nl-BE" dirty="0" smtClean="0"/>
              <a:t>CLB:</a:t>
            </a:r>
          </a:p>
          <a:p>
            <a:pPr marL="457200" lvl="1" indent="0">
              <a:buNone/>
            </a:pPr>
            <a:r>
              <a:rPr lang="nl-BE" dirty="0" smtClean="0"/>
              <a:t>CLB krijgt heel wat extra bevoegdheden. </a:t>
            </a:r>
            <a:endParaRPr lang="nl-BE" dirty="0"/>
          </a:p>
        </p:txBody>
      </p:sp>
      <p:sp>
        <p:nvSpPr>
          <p:cNvPr id="4" name="Tijdelijke aanduiding voor voettekst 3"/>
          <p:cNvSpPr>
            <a:spLocks noGrp="1"/>
          </p:cNvSpPr>
          <p:nvPr>
            <p:ph type="ftr" sz="quarter" idx="11"/>
          </p:nvPr>
        </p:nvSpPr>
        <p:spPr/>
        <p:txBody>
          <a:bodyPr/>
          <a:lstStyle/>
          <a:p>
            <a:r>
              <a:rPr lang="nl-BE" smtClean="0"/>
              <a:t>Isabelle Dobbelaere - Stafmedewerker algemeen beleid</a:t>
            </a:r>
            <a:endParaRPr lang="en-US"/>
          </a:p>
        </p:txBody>
      </p:sp>
    </p:spTree>
    <p:extLst>
      <p:ext uri="{BB962C8B-B14F-4D97-AF65-F5344CB8AC3E}">
        <p14:creationId xmlns:p14="http://schemas.microsoft.com/office/powerpoint/2010/main" val="318106005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En het VSKO?</a:t>
            </a:r>
            <a:endParaRPr lang="nl-BE" dirty="0"/>
          </a:p>
        </p:txBody>
      </p:sp>
      <p:sp>
        <p:nvSpPr>
          <p:cNvPr id="3" name="Tijdelijke aanduiding voor inhoud 2"/>
          <p:cNvSpPr>
            <a:spLocks noGrp="1"/>
          </p:cNvSpPr>
          <p:nvPr>
            <p:ph idx="1"/>
          </p:nvPr>
        </p:nvSpPr>
        <p:spPr>
          <a:xfrm>
            <a:off x="323528" y="1268760"/>
            <a:ext cx="8424936" cy="4402832"/>
          </a:xfrm>
        </p:spPr>
        <p:txBody>
          <a:bodyPr/>
          <a:lstStyle/>
          <a:p>
            <a:pPr>
              <a:buFont typeface="Wingdings" pitchFamily="2" charset="2"/>
              <a:buChar char="§"/>
            </a:pPr>
            <a:r>
              <a:rPr lang="nl-BE" dirty="0" smtClean="0"/>
              <a:t>Op lange termijn: </a:t>
            </a:r>
            <a:r>
              <a:rPr lang="nl-BE" dirty="0" err="1" smtClean="0"/>
              <a:t>Leerzorg</a:t>
            </a:r>
            <a:r>
              <a:rPr lang="nl-BE" dirty="0" smtClean="0"/>
              <a:t> </a:t>
            </a:r>
            <a:br>
              <a:rPr lang="nl-BE" dirty="0" smtClean="0"/>
            </a:br>
            <a:r>
              <a:rPr lang="nl-BE" dirty="0" smtClean="0"/>
              <a:t>met de daaraan gekoppelde middelen.</a:t>
            </a:r>
          </a:p>
          <a:p>
            <a:pPr>
              <a:buFont typeface="Wingdings" pitchFamily="2" charset="2"/>
              <a:buChar char="§"/>
            </a:pPr>
            <a:r>
              <a:rPr lang="nl-BE" dirty="0" smtClean="0"/>
              <a:t>Op korte termijn: bereidheid om mee te gaan in de onderhandelingen.</a:t>
            </a:r>
          </a:p>
          <a:p>
            <a:pPr>
              <a:buFont typeface="Wingdings" pitchFamily="2" charset="2"/>
              <a:buChar char="§"/>
            </a:pPr>
            <a:r>
              <a:rPr lang="nl-BE" dirty="0" err="1" smtClean="0"/>
              <a:t>Verbondsoverstijgende</a:t>
            </a:r>
            <a:r>
              <a:rPr lang="nl-BE" dirty="0" smtClean="0"/>
              <a:t> standpuntbepaling via de VSKO-werkgroep zorg.</a:t>
            </a:r>
          </a:p>
        </p:txBody>
      </p:sp>
      <p:sp>
        <p:nvSpPr>
          <p:cNvPr id="4" name="Tijdelijke aanduiding voor voettekst 3"/>
          <p:cNvSpPr>
            <a:spLocks noGrp="1"/>
          </p:cNvSpPr>
          <p:nvPr>
            <p:ph type="ftr" sz="quarter" idx="11"/>
          </p:nvPr>
        </p:nvSpPr>
        <p:spPr/>
        <p:txBody>
          <a:bodyPr/>
          <a:lstStyle/>
          <a:p>
            <a:r>
              <a:rPr lang="nl-BE" smtClean="0"/>
              <a:t>Isabelle Dobbelaere - Stafmedewerker algemeen beleid</a:t>
            </a:r>
            <a:endParaRPr lang="en-US"/>
          </a:p>
        </p:txBody>
      </p:sp>
    </p:spTree>
    <p:extLst>
      <p:ext uri="{BB962C8B-B14F-4D97-AF65-F5344CB8AC3E}">
        <p14:creationId xmlns:p14="http://schemas.microsoft.com/office/powerpoint/2010/main" val="5186586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3" name="Rectangle 7"/>
          <p:cNvSpPr>
            <a:spLocks noChangeArrowheads="1"/>
          </p:cNvSpPr>
          <p:nvPr/>
        </p:nvSpPr>
        <p:spPr bwMode="auto">
          <a:xfrm>
            <a:off x="3429000" y="68580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nl-NL"/>
          </a:p>
        </p:txBody>
      </p:sp>
      <p:sp>
        <p:nvSpPr>
          <p:cNvPr id="4105" name="Rectangle 9"/>
          <p:cNvSpPr>
            <a:spLocks noGrp="1" noChangeArrowheads="1"/>
          </p:cNvSpPr>
          <p:nvPr>
            <p:ph type="body" idx="1"/>
          </p:nvPr>
        </p:nvSpPr>
        <p:spPr>
          <a:xfrm>
            <a:off x="683568" y="1268760"/>
            <a:ext cx="7776864" cy="4464496"/>
          </a:xfrm>
        </p:spPr>
        <p:txBody>
          <a:bodyPr/>
          <a:lstStyle/>
          <a:p>
            <a:pPr>
              <a:buFont typeface="Wingdings" pitchFamily="2" charset="2"/>
              <a:buChar char="§"/>
            </a:pPr>
            <a:r>
              <a:rPr lang="nl-NL" dirty="0" smtClean="0"/>
              <a:t>September 2011: </a:t>
            </a:r>
            <a:r>
              <a:rPr lang="nl-NL" dirty="0" err="1" smtClean="0"/>
              <a:t>Leerzorg</a:t>
            </a:r>
            <a:r>
              <a:rPr lang="nl-NL" dirty="0" smtClean="0"/>
              <a:t> ‘on </a:t>
            </a:r>
            <a:r>
              <a:rPr lang="nl-NL" dirty="0" err="1" smtClean="0"/>
              <a:t>hold</a:t>
            </a:r>
            <a:r>
              <a:rPr lang="nl-NL" dirty="0" smtClean="0"/>
              <a:t>’ wegens onvoldoende draagvlak.</a:t>
            </a:r>
          </a:p>
          <a:p>
            <a:pPr>
              <a:buFont typeface="Wingdings" pitchFamily="2" charset="2"/>
              <a:buChar char="§"/>
            </a:pPr>
            <a:r>
              <a:rPr lang="nl-NL" dirty="0" smtClean="0"/>
              <a:t>Februari 2012: Voorontwerp DAM-decreet.</a:t>
            </a:r>
          </a:p>
          <a:p>
            <a:pPr>
              <a:buFont typeface="Wingdings" pitchFamily="2" charset="2"/>
              <a:buChar char="§"/>
            </a:pPr>
            <a:r>
              <a:rPr lang="nl-NL" dirty="0" smtClean="0"/>
              <a:t>Maart – oktober 2012: bevraging VVKBuO i.v.m</a:t>
            </a:r>
            <a:r>
              <a:rPr lang="nl-NL" dirty="0"/>
              <a:t>.</a:t>
            </a:r>
            <a:r>
              <a:rPr lang="nl-NL" dirty="0" smtClean="0"/>
              <a:t> gevolgen strikte definiëring types.</a:t>
            </a:r>
          </a:p>
          <a:p>
            <a:endParaRPr lang="nl-NL" dirty="0"/>
          </a:p>
        </p:txBody>
      </p:sp>
      <p:sp>
        <p:nvSpPr>
          <p:cNvPr id="4106" name="Rectangle 10"/>
          <p:cNvSpPr>
            <a:spLocks noGrp="1" noChangeArrowheads="1"/>
          </p:cNvSpPr>
          <p:nvPr>
            <p:ph type="title"/>
          </p:nvPr>
        </p:nvSpPr>
        <p:spPr/>
        <p:txBody>
          <a:bodyPr/>
          <a:lstStyle/>
          <a:p>
            <a:r>
              <a:rPr lang="nl-NL" dirty="0" smtClean="0"/>
              <a:t>Wat voorafging…</a:t>
            </a:r>
            <a:endParaRPr lang="nl-NL" dirty="0"/>
          </a:p>
        </p:txBody>
      </p:sp>
      <p:sp>
        <p:nvSpPr>
          <p:cNvPr id="2" name="Tijdelijke aanduiding voor voettekst 1"/>
          <p:cNvSpPr>
            <a:spLocks noGrp="1"/>
          </p:cNvSpPr>
          <p:nvPr>
            <p:ph type="ftr" sz="quarter" idx="11"/>
          </p:nvPr>
        </p:nvSpPr>
        <p:spPr/>
        <p:txBody>
          <a:bodyPr/>
          <a:lstStyle/>
          <a:p>
            <a:r>
              <a:rPr lang="nl-BE" smtClean="0"/>
              <a:t>Isabelle Dobbelaere - Stafmedewerker algemeen beleid</a:t>
            </a:r>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Politiek?</a:t>
            </a:r>
            <a:endParaRPr lang="nl-BE" dirty="0"/>
          </a:p>
        </p:txBody>
      </p:sp>
      <p:sp>
        <p:nvSpPr>
          <p:cNvPr id="3" name="Tijdelijke aanduiding voor inhoud 2"/>
          <p:cNvSpPr>
            <a:spLocks noGrp="1"/>
          </p:cNvSpPr>
          <p:nvPr>
            <p:ph idx="1"/>
          </p:nvPr>
        </p:nvSpPr>
        <p:spPr>
          <a:xfrm>
            <a:off x="683568" y="1412776"/>
            <a:ext cx="7772400" cy="3096344"/>
          </a:xfrm>
        </p:spPr>
        <p:txBody>
          <a:bodyPr/>
          <a:lstStyle/>
          <a:p>
            <a:pPr>
              <a:buFont typeface="Wingdings" pitchFamily="2" charset="2"/>
              <a:buChar char="§"/>
            </a:pPr>
            <a:r>
              <a:rPr lang="nl-BE" dirty="0" smtClean="0"/>
              <a:t>Overeenkomst binnen Vlaamse Regering: Pascal Smet moet voor het einde van de legislatuur ‘scoren’</a:t>
            </a:r>
          </a:p>
          <a:p>
            <a:pPr>
              <a:buFont typeface="Wingdings" pitchFamily="2" charset="2"/>
              <a:buChar char="§"/>
            </a:pPr>
            <a:r>
              <a:rPr lang="nl-BE" dirty="0" smtClean="0"/>
              <a:t>Nu of nooit voor het buitengewoon onderwijs?</a:t>
            </a:r>
          </a:p>
          <a:p>
            <a:pPr marL="0" indent="0">
              <a:buNone/>
            </a:pPr>
            <a:endParaRPr lang="nl-BE" dirty="0" smtClean="0"/>
          </a:p>
          <a:p>
            <a:endParaRPr lang="nl-BE" dirty="0"/>
          </a:p>
        </p:txBody>
      </p:sp>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8104" y="4221088"/>
            <a:ext cx="3325738" cy="23755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ijdelijke aanduiding voor voettekst 3"/>
          <p:cNvSpPr>
            <a:spLocks noGrp="1"/>
          </p:cNvSpPr>
          <p:nvPr>
            <p:ph type="ftr" sz="quarter" idx="11"/>
          </p:nvPr>
        </p:nvSpPr>
        <p:spPr/>
        <p:txBody>
          <a:bodyPr/>
          <a:lstStyle/>
          <a:p>
            <a:r>
              <a:rPr lang="nl-BE" smtClean="0"/>
              <a:t>Isabelle Dobbelaere - Stafmedewerker algemeen beleid</a:t>
            </a:r>
            <a:endParaRPr lang="en-US"/>
          </a:p>
        </p:txBody>
      </p:sp>
    </p:spTree>
    <p:extLst>
      <p:ext uri="{BB962C8B-B14F-4D97-AF65-F5344CB8AC3E}">
        <p14:creationId xmlns:p14="http://schemas.microsoft.com/office/powerpoint/2010/main" val="2378251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3" name="Rectangle 7"/>
          <p:cNvSpPr>
            <a:spLocks noChangeArrowheads="1"/>
          </p:cNvSpPr>
          <p:nvPr/>
        </p:nvSpPr>
        <p:spPr bwMode="auto">
          <a:xfrm>
            <a:off x="3429000" y="68580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nl-NL"/>
          </a:p>
        </p:txBody>
      </p:sp>
      <p:sp>
        <p:nvSpPr>
          <p:cNvPr id="4105" name="Rectangle 9"/>
          <p:cNvSpPr>
            <a:spLocks noGrp="1" noChangeArrowheads="1"/>
          </p:cNvSpPr>
          <p:nvPr>
            <p:ph type="body" idx="1"/>
          </p:nvPr>
        </p:nvSpPr>
        <p:spPr>
          <a:xfrm>
            <a:off x="683568" y="1143000"/>
            <a:ext cx="7776864" cy="4824536"/>
          </a:xfrm>
        </p:spPr>
        <p:txBody>
          <a:bodyPr/>
          <a:lstStyle/>
          <a:p>
            <a:pPr>
              <a:buFont typeface="Wingdings" pitchFamily="2" charset="2"/>
              <a:buChar char="§"/>
            </a:pPr>
            <a:r>
              <a:rPr lang="nl-NL" sz="2800" dirty="0" smtClean="0"/>
              <a:t>9 juli 2013: afronden formele onderhandelingen.</a:t>
            </a:r>
          </a:p>
          <a:p>
            <a:pPr>
              <a:buFont typeface="Wingdings" pitchFamily="2" charset="2"/>
              <a:buChar char="§"/>
            </a:pPr>
            <a:r>
              <a:rPr lang="nl-NL" sz="2800" dirty="0" smtClean="0"/>
              <a:t>6 september 2013: indienen van protocol akkoord/niet akkoord</a:t>
            </a:r>
          </a:p>
          <a:p>
            <a:pPr>
              <a:buFont typeface="Wingdings" pitchFamily="2" charset="2"/>
              <a:buChar char="§"/>
            </a:pPr>
            <a:r>
              <a:rPr lang="nl-NL" sz="2800" dirty="0" smtClean="0"/>
              <a:t>Vakbonden, andere koepels?</a:t>
            </a:r>
          </a:p>
          <a:p>
            <a:pPr>
              <a:buFont typeface="Wingdings" pitchFamily="2" charset="2"/>
              <a:buChar char="§"/>
            </a:pPr>
            <a:r>
              <a:rPr lang="nl-NL" sz="2800" dirty="0" smtClean="0"/>
              <a:t>20 september: tweede principiële goedkeuring Vlaamse regering,</a:t>
            </a:r>
          </a:p>
          <a:p>
            <a:pPr>
              <a:buFont typeface="Wingdings" pitchFamily="2" charset="2"/>
              <a:buChar char="§"/>
            </a:pPr>
            <a:r>
              <a:rPr lang="nl-NL" sz="2800" dirty="0" smtClean="0"/>
              <a:t>Raad van State:?</a:t>
            </a:r>
          </a:p>
          <a:p>
            <a:pPr marL="0" indent="0">
              <a:buNone/>
            </a:pPr>
            <a:endParaRPr lang="nl-NL" sz="2800" dirty="0" smtClean="0"/>
          </a:p>
          <a:p>
            <a:pPr>
              <a:buFont typeface="Wingdings" pitchFamily="2" charset="2"/>
              <a:buChar char="§"/>
            </a:pPr>
            <a:endParaRPr lang="nl-NL" sz="2800" dirty="0"/>
          </a:p>
        </p:txBody>
      </p:sp>
      <p:sp>
        <p:nvSpPr>
          <p:cNvPr id="4106" name="Rectangle 10"/>
          <p:cNvSpPr>
            <a:spLocks noGrp="1" noChangeArrowheads="1"/>
          </p:cNvSpPr>
          <p:nvPr>
            <p:ph type="title"/>
          </p:nvPr>
        </p:nvSpPr>
        <p:spPr/>
        <p:txBody>
          <a:bodyPr/>
          <a:lstStyle/>
          <a:p>
            <a:r>
              <a:rPr lang="nl-NL" dirty="0" smtClean="0"/>
              <a:t>En nu?</a:t>
            </a:r>
            <a:endParaRPr lang="nl-NL" dirty="0"/>
          </a:p>
        </p:txBody>
      </p:sp>
      <p:sp>
        <p:nvSpPr>
          <p:cNvPr id="2" name="Tijdelijke aanduiding voor voettekst 1"/>
          <p:cNvSpPr>
            <a:spLocks noGrp="1"/>
          </p:cNvSpPr>
          <p:nvPr>
            <p:ph type="ftr" sz="quarter" idx="11"/>
          </p:nvPr>
        </p:nvSpPr>
        <p:spPr/>
        <p:txBody>
          <a:bodyPr/>
          <a:lstStyle/>
          <a:p>
            <a:r>
              <a:rPr lang="nl-BE" smtClean="0"/>
              <a:t>Isabelle Dobbelaere - Stafmedewerker algemeen beleid</a:t>
            </a:r>
            <a:endParaRPr lang="en-US"/>
          </a:p>
        </p:txBody>
      </p:sp>
    </p:spTree>
    <p:extLst>
      <p:ext uri="{BB962C8B-B14F-4D97-AF65-F5344CB8AC3E}">
        <p14:creationId xmlns:p14="http://schemas.microsoft.com/office/powerpoint/2010/main" val="351894640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BE" dirty="0"/>
          </a:p>
        </p:txBody>
      </p:sp>
      <p:sp>
        <p:nvSpPr>
          <p:cNvPr id="3" name="Tijdelijke aanduiding voor inhoud 2"/>
          <p:cNvSpPr>
            <a:spLocks noGrp="1"/>
          </p:cNvSpPr>
          <p:nvPr>
            <p:ph idx="1"/>
          </p:nvPr>
        </p:nvSpPr>
        <p:spPr>
          <a:xfrm>
            <a:off x="395536" y="1700808"/>
            <a:ext cx="5616624" cy="4186808"/>
          </a:xfrm>
        </p:spPr>
        <p:txBody>
          <a:bodyPr/>
          <a:lstStyle/>
          <a:p>
            <a:pPr marL="0" indent="0">
              <a:buNone/>
            </a:pPr>
            <a:r>
              <a:rPr lang="nl-BE" sz="3600" dirty="0" smtClean="0"/>
              <a:t>BNM… ?</a:t>
            </a:r>
          </a:p>
          <a:p>
            <a:pPr marL="0" indent="0">
              <a:buNone/>
            </a:pPr>
            <a:endParaRPr lang="nl-BE" sz="3600" dirty="0" smtClean="0"/>
          </a:p>
          <a:p>
            <a:pPr marL="0" indent="0">
              <a:buNone/>
            </a:pPr>
            <a:r>
              <a:rPr lang="nl-BE" sz="3600" dirty="0" smtClean="0"/>
              <a:t>een kans </a:t>
            </a:r>
            <a:br>
              <a:rPr lang="nl-BE" sz="3600" dirty="0" smtClean="0"/>
            </a:br>
            <a:r>
              <a:rPr lang="nl-BE" sz="3600" dirty="0" smtClean="0"/>
              <a:t>of een bedreiging?</a:t>
            </a:r>
            <a:endParaRPr lang="nl-BE" sz="3600" dirty="0"/>
          </a:p>
        </p:txBody>
      </p:sp>
      <p:pic>
        <p:nvPicPr>
          <p:cNvPr id="10242" name="Picture 2" descr="http://static.skynetblogs.be/media/30555/dyn002_original_350_357_pjpeg_18710_3d0f456cc5c9271e3b178bd2fb104425.2.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32040" y="1700808"/>
            <a:ext cx="3858713" cy="3935888"/>
          </a:xfrm>
          <a:prstGeom prst="rect">
            <a:avLst/>
          </a:prstGeom>
          <a:noFill/>
          <a:extLst>
            <a:ext uri="{909E8E84-426E-40DD-AFC4-6F175D3DCCD1}">
              <a14:hiddenFill xmlns:a14="http://schemas.microsoft.com/office/drawing/2010/main">
                <a:solidFill>
                  <a:srgbClr val="FFFFFF"/>
                </a:solidFill>
              </a14:hiddenFill>
            </a:ext>
          </a:extLst>
        </p:spPr>
      </p:pic>
      <p:sp>
        <p:nvSpPr>
          <p:cNvPr id="4" name="Tijdelijke aanduiding voor voettekst 3"/>
          <p:cNvSpPr>
            <a:spLocks noGrp="1"/>
          </p:cNvSpPr>
          <p:nvPr>
            <p:ph type="ftr" sz="quarter" idx="11"/>
          </p:nvPr>
        </p:nvSpPr>
        <p:spPr/>
        <p:txBody>
          <a:bodyPr/>
          <a:lstStyle/>
          <a:p>
            <a:r>
              <a:rPr lang="nl-BE" smtClean="0"/>
              <a:t>Isabelle Dobbelaere - Stafmedewerker algemeen beleid</a:t>
            </a:r>
            <a:endParaRPr lang="en-US"/>
          </a:p>
        </p:txBody>
      </p:sp>
    </p:spTree>
    <p:extLst>
      <p:ext uri="{BB962C8B-B14F-4D97-AF65-F5344CB8AC3E}">
        <p14:creationId xmlns:p14="http://schemas.microsoft.com/office/powerpoint/2010/main" val="29245078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3" name="Rectangle 7"/>
          <p:cNvSpPr>
            <a:spLocks noChangeArrowheads="1"/>
          </p:cNvSpPr>
          <p:nvPr/>
        </p:nvSpPr>
        <p:spPr bwMode="auto">
          <a:xfrm>
            <a:off x="3429000" y="68580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nl-NL"/>
          </a:p>
        </p:txBody>
      </p:sp>
      <p:sp>
        <p:nvSpPr>
          <p:cNvPr id="4105" name="Rectangle 9"/>
          <p:cNvSpPr>
            <a:spLocks noGrp="1" noChangeArrowheads="1"/>
          </p:cNvSpPr>
          <p:nvPr>
            <p:ph type="body" idx="1"/>
          </p:nvPr>
        </p:nvSpPr>
        <p:spPr>
          <a:xfrm>
            <a:off x="683568" y="1143000"/>
            <a:ext cx="7776864" cy="4824536"/>
          </a:xfrm>
        </p:spPr>
        <p:txBody>
          <a:bodyPr/>
          <a:lstStyle/>
          <a:p>
            <a:pPr>
              <a:buFont typeface="Wingdings" pitchFamily="2" charset="2"/>
              <a:buChar char="§"/>
            </a:pPr>
            <a:r>
              <a:rPr lang="nl-NL" sz="2800" dirty="0" smtClean="0"/>
              <a:t>December 2012: informeel overleg kabinet – eerste mondelinge toelichting bij het concept ‘basisaanbod’.</a:t>
            </a:r>
          </a:p>
          <a:p>
            <a:pPr>
              <a:buFont typeface="Wingdings" pitchFamily="2" charset="2"/>
              <a:buChar char="§"/>
            </a:pPr>
            <a:r>
              <a:rPr lang="nl-NL" sz="2800" dirty="0" smtClean="0"/>
              <a:t>Februari 2013: formeel overleg – toelichting schema.</a:t>
            </a:r>
          </a:p>
          <a:p>
            <a:pPr>
              <a:buFont typeface="Wingdings" pitchFamily="2" charset="2"/>
              <a:buChar char="§"/>
            </a:pPr>
            <a:r>
              <a:rPr lang="nl-NL" sz="2800" dirty="0" smtClean="0"/>
              <a:t>Maart 2013: DAM wordt BNM</a:t>
            </a:r>
          </a:p>
          <a:p>
            <a:pPr marL="571500" lvl="1" indent="-171450">
              <a:buFont typeface="Wingdings" pitchFamily="2" charset="2"/>
              <a:buChar char="§"/>
            </a:pPr>
            <a:endParaRPr lang="nl-NL" sz="800" dirty="0" smtClean="0"/>
          </a:p>
          <a:p>
            <a:pPr marL="400050" lvl="1" indent="0" algn="ctr">
              <a:buNone/>
            </a:pPr>
            <a:r>
              <a:rPr lang="nl-NL" sz="2400" dirty="0" smtClean="0"/>
              <a:t>“</a:t>
            </a:r>
            <a:r>
              <a:rPr lang="nl-NL" sz="2400" i="1" dirty="0" smtClean="0"/>
              <a:t>Belangrijke en noodzakelijke maatregelen”</a:t>
            </a:r>
          </a:p>
          <a:p>
            <a:pPr>
              <a:buFont typeface="Wingdings" pitchFamily="2" charset="2"/>
              <a:buChar char="§"/>
            </a:pPr>
            <a:r>
              <a:rPr lang="nl-NL" sz="2800" dirty="0"/>
              <a:t>21 maart 2013: start formele onderhandelingen</a:t>
            </a:r>
          </a:p>
        </p:txBody>
      </p:sp>
      <p:sp>
        <p:nvSpPr>
          <p:cNvPr id="4106" name="Rectangle 10"/>
          <p:cNvSpPr>
            <a:spLocks noGrp="1" noChangeArrowheads="1"/>
          </p:cNvSpPr>
          <p:nvPr>
            <p:ph type="title"/>
          </p:nvPr>
        </p:nvSpPr>
        <p:spPr/>
        <p:txBody>
          <a:bodyPr/>
          <a:lstStyle/>
          <a:p>
            <a:r>
              <a:rPr lang="nl-NL" dirty="0" smtClean="0"/>
              <a:t>Wat voorafging…</a:t>
            </a:r>
            <a:endParaRPr lang="nl-NL" dirty="0"/>
          </a:p>
        </p:txBody>
      </p:sp>
      <p:sp>
        <p:nvSpPr>
          <p:cNvPr id="3" name="Tijdelijke aanduiding voor voettekst 2"/>
          <p:cNvSpPr>
            <a:spLocks noGrp="1"/>
          </p:cNvSpPr>
          <p:nvPr>
            <p:ph type="ftr" sz="quarter" idx="11"/>
          </p:nvPr>
        </p:nvSpPr>
        <p:spPr/>
        <p:txBody>
          <a:bodyPr/>
          <a:lstStyle/>
          <a:p>
            <a:r>
              <a:rPr lang="nl-BE" smtClean="0"/>
              <a:t>Isabelle Dobbelaere - Stafmedewerker algemeen beleid</a:t>
            </a:r>
            <a:endParaRPr lang="en-US"/>
          </a:p>
        </p:txBody>
      </p:sp>
    </p:spTree>
    <p:extLst>
      <p:ext uri="{BB962C8B-B14F-4D97-AF65-F5344CB8AC3E}">
        <p14:creationId xmlns:p14="http://schemas.microsoft.com/office/powerpoint/2010/main" val="4754156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Algemeen</a:t>
            </a:r>
            <a:endParaRPr lang="nl-BE" dirty="0"/>
          </a:p>
        </p:txBody>
      </p:sp>
      <p:sp>
        <p:nvSpPr>
          <p:cNvPr id="3" name="Tijdelijke aanduiding voor inhoud 2"/>
          <p:cNvSpPr>
            <a:spLocks noGrp="1"/>
          </p:cNvSpPr>
          <p:nvPr>
            <p:ph idx="1"/>
          </p:nvPr>
        </p:nvSpPr>
        <p:spPr>
          <a:xfrm>
            <a:off x="611560" y="1052736"/>
            <a:ext cx="7772400" cy="4114800"/>
          </a:xfrm>
        </p:spPr>
        <p:txBody>
          <a:bodyPr/>
          <a:lstStyle/>
          <a:p>
            <a:pPr>
              <a:buFont typeface="Wingdings" pitchFamily="2" charset="2"/>
              <a:buChar char="§"/>
            </a:pPr>
            <a:r>
              <a:rPr lang="nl-BE" sz="2800" dirty="0"/>
              <a:t>Decretale verankering van </a:t>
            </a:r>
            <a:r>
              <a:rPr lang="nl-BE" sz="2800" dirty="0" smtClean="0"/>
              <a:t>STICORDI-maatregelen</a:t>
            </a:r>
            <a:endParaRPr lang="nl-BE" sz="2800" dirty="0"/>
          </a:p>
          <a:p>
            <a:pPr>
              <a:buFont typeface="Wingdings" pitchFamily="2" charset="2"/>
              <a:buChar char="§"/>
            </a:pPr>
            <a:r>
              <a:rPr lang="nl-BE" sz="2800" dirty="0"/>
              <a:t>Decretale verankering van een </a:t>
            </a:r>
            <a:r>
              <a:rPr lang="nl-BE" sz="2800" dirty="0" smtClean="0"/>
              <a:t>zorgcontinuüm (enkel in gewoon onderwijs): </a:t>
            </a:r>
            <a:endParaRPr lang="nl-BE" sz="2800" dirty="0"/>
          </a:p>
          <a:p>
            <a:pPr lvl="1">
              <a:buFont typeface="Arial" pitchFamily="34" charset="0"/>
              <a:buChar char="•"/>
            </a:pPr>
            <a:r>
              <a:rPr lang="nl-BE" sz="2400" dirty="0" smtClean="0"/>
              <a:t>Brede basiszorg</a:t>
            </a:r>
            <a:endParaRPr lang="nl-BE" sz="2400" dirty="0"/>
          </a:p>
          <a:p>
            <a:pPr lvl="1">
              <a:buFont typeface="Arial" pitchFamily="34" charset="0"/>
              <a:buChar char="•"/>
            </a:pPr>
            <a:r>
              <a:rPr lang="nl-BE" sz="2400" dirty="0" smtClean="0"/>
              <a:t>Verhoogde zorg (</a:t>
            </a:r>
            <a:r>
              <a:rPr lang="nl-BE" sz="2400" dirty="0" err="1" smtClean="0"/>
              <a:t>sticordi</a:t>
            </a:r>
            <a:r>
              <a:rPr lang="nl-BE" sz="2400" dirty="0" smtClean="0"/>
              <a:t>)</a:t>
            </a:r>
            <a:endParaRPr lang="nl-BE" sz="2400" dirty="0"/>
          </a:p>
          <a:p>
            <a:pPr lvl="1">
              <a:buFont typeface="Arial" pitchFamily="34" charset="0"/>
              <a:buChar char="•"/>
            </a:pPr>
            <a:r>
              <a:rPr lang="nl-BE" sz="2400" dirty="0"/>
              <a:t>Uitbreiding van </a:t>
            </a:r>
            <a:r>
              <a:rPr lang="nl-BE" sz="2400" dirty="0" smtClean="0"/>
              <a:t>zorg (CLB – HGD – HGW)</a:t>
            </a:r>
          </a:p>
          <a:p>
            <a:pPr>
              <a:buFont typeface="Wingdings" pitchFamily="2" charset="2"/>
              <a:buChar char="§"/>
            </a:pPr>
            <a:r>
              <a:rPr lang="nl-BE" sz="2800" dirty="0" smtClean="0"/>
              <a:t>Decretale </a:t>
            </a:r>
            <a:r>
              <a:rPr lang="nl-BE" sz="2800" dirty="0"/>
              <a:t>verankering van HGW en HGD</a:t>
            </a:r>
          </a:p>
        </p:txBody>
      </p:sp>
      <p:sp>
        <p:nvSpPr>
          <p:cNvPr id="4" name="Tijdelijke aanduiding voor voettekst 3"/>
          <p:cNvSpPr>
            <a:spLocks noGrp="1"/>
          </p:cNvSpPr>
          <p:nvPr>
            <p:ph type="ftr" sz="quarter" idx="11"/>
          </p:nvPr>
        </p:nvSpPr>
        <p:spPr/>
        <p:txBody>
          <a:bodyPr/>
          <a:lstStyle/>
          <a:p>
            <a:r>
              <a:rPr lang="nl-BE" smtClean="0"/>
              <a:t>Isabelle Dobbelaere - Stafmedewerker algemeen beleid</a:t>
            </a:r>
            <a:endParaRPr lang="en-US"/>
          </a:p>
        </p:txBody>
      </p:sp>
    </p:spTree>
    <p:extLst>
      <p:ext uri="{BB962C8B-B14F-4D97-AF65-F5344CB8AC3E}">
        <p14:creationId xmlns:p14="http://schemas.microsoft.com/office/powerpoint/2010/main" val="20340434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3" name="Rectangle 7"/>
          <p:cNvSpPr>
            <a:spLocks noChangeArrowheads="1"/>
          </p:cNvSpPr>
          <p:nvPr/>
        </p:nvSpPr>
        <p:spPr bwMode="auto">
          <a:xfrm>
            <a:off x="3429000" y="68580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nl-NL"/>
          </a:p>
        </p:txBody>
      </p:sp>
      <p:sp>
        <p:nvSpPr>
          <p:cNvPr id="4105" name="Rectangle 9"/>
          <p:cNvSpPr>
            <a:spLocks noGrp="1" noChangeArrowheads="1"/>
          </p:cNvSpPr>
          <p:nvPr>
            <p:ph type="body" idx="1"/>
          </p:nvPr>
        </p:nvSpPr>
        <p:spPr>
          <a:xfrm>
            <a:off x="683568" y="1143000"/>
            <a:ext cx="7776864" cy="4464496"/>
          </a:xfrm>
        </p:spPr>
        <p:txBody>
          <a:bodyPr/>
          <a:lstStyle/>
          <a:p>
            <a:pPr>
              <a:buFont typeface="Wingdings" pitchFamily="2" charset="2"/>
              <a:buChar char="§"/>
            </a:pPr>
            <a:r>
              <a:rPr lang="nl-NL" sz="2800" dirty="0" smtClean="0"/>
              <a:t>Type 1 en type 8 worden geleidelijk afgebouwd (nieuwe inschrijving, overgang naar </a:t>
            </a:r>
            <a:r>
              <a:rPr lang="nl-NL" sz="2800" dirty="0" err="1" smtClean="0"/>
              <a:t>BuSO</a:t>
            </a:r>
            <a:r>
              <a:rPr lang="nl-NL" sz="2800" dirty="0" smtClean="0"/>
              <a:t>) en worden omgevormd tot </a:t>
            </a:r>
            <a:br>
              <a:rPr lang="nl-NL" sz="2800" dirty="0" smtClean="0"/>
            </a:br>
            <a:r>
              <a:rPr lang="nl-NL" sz="2800" dirty="0" smtClean="0"/>
              <a:t>‘type basisaanbod’</a:t>
            </a:r>
          </a:p>
          <a:p>
            <a:pPr>
              <a:buFont typeface="Wingdings" pitchFamily="2" charset="2"/>
              <a:buChar char="§"/>
            </a:pPr>
            <a:r>
              <a:rPr lang="nl-NL" sz="2800" dirty="0" smtClean="0">
                <a:solidFill>
                  <a:srgbClr val="00B050"/>
                </a:solidFill>
              </a:rPr>
              <a:t>Rechtstreeks toegankelijk (bewijslast?</a:t>
            </a:r>
            <a:r>
              <a:rPr lang="nl-BE" sz="2800" dirty="0">
                <a:solidFill>
                  <a:srgbClr val="00B050"/>
                </a:solidFill>
              </a:rPr>
              <a:t> motivering dat aanpassingen in het gewoon onderwijs disproportioneel </a:t>
            </a:r>
            <a:r>
              <a:rPr lang="nl-BE" sz="2800" dirty="0">
                <a:solidFill>
                  <a:srgbClr val="FF0000"/>
                </a:solidFill>
              </a:rPr>
              <a:t>ZULLEN</a:t>
            </a:r>
            <a:r>
              <a:rPr lang="nl-BE" sz="2800" dirty="0">
                <a:solidFill>
                  <a:srgbClr val="00B050"/>
                </a:solidFill>
              </a:rPr>
              <a:t> </a:t>
            </a:r>
            <a:r>
              <a:rPr lang="nl-BE" sz="2800" dirty="0" smtClean="0">
                <a:solidFill>
                  <a:srgbClr val="00B050"/>
                </a:solidFill>
              </a:rPr>
              <a:t>zijn</a:t>
            </a:r>
            <a:r>
              <a:rPr lang="nl-NL" sz="2800" dirty="0" smtClean="0">
                <a:solidFill>
                  <a:srgbClr val="00B050"/>
                </a:solidFill>
              </a:rPr>
              <a:t>)</a:t>
            </a:r>
          </a:p>
          <a:p>
            <a:pPr>
              <a:buFont typeface="Wingdings" pitchFamily="2" charset="2"/>
              <a:buChar char="§"/>
            </a:pPr>
            <a:r>
              <a:rPr lang="nl-NL" sz="2800" dirty="0" smtClean="0"/>
              <a:t>Inschrijving na twee schooljaren geëvalueerd (CLB).</a:t>
            </a:r>
            <a:endParaRPr lang="nl-NL" sz="1600" dirty="0" smtClean="0">
              <a:solidFill>
                <a:srgbClr val="FF0000"/>
              </a:solidFill>
            </a:endParaRPr>
          </a:p>
        </p:txBody>
      </p:sp>
      <p:sp>
        <p:nvSpPr>
          <p:cNvPr id="4106" name="Rectangle 10"/>
          <p:cNvSpPr>
            <a:spLocks noGrp="1" noChangeArrowheads="1"/>
          </p:cNvSpPr>
          <p:nvPr>
            <p:ph type="title"/>
          </p:nvPr>
        </p:nvSpPr>
        <p:spPr/>
        <p:txBody>
          <a:bodyPr/>
          <a:lstStyle/>
          <a:p>
            <a:r>
              <a:rPr lang="nl-NL" dirty="0" smtClean="0"/>
              <a:t>Type basisaanbod</a:t>
            </a:r>
            <a:endParaRPr lang="nl-NL" dirty="0"/>
          </a:p>
        </p:txBody>
      </p:sp>
      <p:sp>
        <p:nvSpPr>
          <p:cNvPr id="2" name="Tijdelijke aanduiding voor voettekst 1"/>
          <p:cNvSpPr>
            <a:spLocks noGrp="1"/>
          </p:cNvSpPr>
          <p:nvPr>
            <p:ph type="ftr" sz="quarter" idx="11"/>
          </p:nvPr>
        </p:nvSpPr>
        <p:spPr/>
        <p:txBody>
          <a:bodyPr/>
          <a:lstStyle/>
          <a:p>
            <a:r>
              <a:rPr lang="nl-BE" smtClean="0"/>
              <a:t>Isabelle Dobbelaere - Stafmedewerker algemeen beleid</a:t>
            </a:r>
            <a:endParaRPr lang="en-US"/>
          </a:p>
        </p:txBody>
      </p:sp>
    </p:spTree>
    <p:extLst>
      <p:ext uri="{BB962C8B-B14F-4D97-AF65-F5344CB8AC3E}">
        <p14:creationId xmlns:p14="http://schemas.microsoft.com/office/powerpoint/2010/main" val="34684954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3" name="Rectangle 7"/>
          <p:cNvSpPr>
            <a:spLocks noChangeArrowheads="1"/>
          </p:cNvSpPr>
          <p:nvPr/>
        </p:nvSpPr>
        <p:spPr bwMode="auto">
          <a:xfrm>
            <a:off x="3429000" y="68580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nl-NL"/>
          </a:p>
        </p:txBody>
      </p:sp>
      <p:sp>
        <p:nvSpPr>
          <p:cNvPr id="4105" name="Rectangle 9"/>
          <p:cNvSpPr>
            <a:spLocks noGrp="1" noChangeArrowheads="1"/>
          </p:cNvSpPr>
          <p:nvPr>
            <p:ph type="body" idx="1"/>
          </p:nvPr>
        </p:nvSpPr>
        <p:spPr>
          <a:xfrm>
            <a:off x="683568" y="1268760"/>
            <a:ext cx="7776864" cy="4464496"/>
          </a:xfrm>
        </p:spPr>
        <p:txBody>
          <a:bodyPr/>
          <a:lstStyle/>
          <a:p>
            <a:pPr marL="457200" lvl="1" indent="-457200">
              <a:buClr>
                <a:srgbClr val="D90000"/>
              </a:buClr>
              <a:buFont typeface="Wingdings" pitchFamily="2" charset="2"/>
              <a:buChar char="§"/>
            </a:pPr>
            <a:r>
              <a:rPr lang="nl-BE" sz="3200" dirty="0" smtClean="0">
                <a:ea typeface="+mn-ea"/>
                <a:cs typeface="+mn-cs"/>
              </a:rPr>
              <a:t>Indien mogelijk terug instroom </a:t>
            </a:r>
            <a:br>
              <a:rPr lang="nl-BE" sz="3200" dirty="0" smtClean="0">
                <a:ea typeface="+mn-ea"/>
                <a:cs typeface="+mn-cs"/>
              </a:rPr>
            </a:br>
            <a:r>
              <a:rPr lang="nl-BE" sz="3200" dirty="0" smtClean="0">
                <a:ea typeface="+mn-ea"/>
                <a:cs typeface="+mn-cs"/>
              </a:rPr>
              <a:t>in het gewoon onderwijs.</a:t>
            </a:r>
          </a:p>
          <a:p>
            <a:pPr marL="457200" lvl="1" indent="-457200">
              <a:buClr>
                <a:srgbClr val="D90000"/>
              </a:buClr>
              <a:buFont typeface="Wingdings" pitchFamily="2" charset="2"/>
              <a:buChar char="§"/>
            </a:pPr>
            <a:r>
              <a:rPr lang="nl-NL" sz="3200" dirty="0" smtClean="0">
                <a:ea typeface="+mn-ea"/>
                <a:cs typeface="+mn-cs"/>
              </a:rPr>
              <a:t>Of verlenging (</a:t>
            </a:r>
            <a:r>
              <a:rPr lang="nl-NL" sz="3200" dirty="0">
                <a:ea typeface="+mn-ea"/>
                <a:cs typeface="+mn-cs"/>
              </a:rPr>
              <a:t>bewijslast?) </a:t>
            </a:r>
          </a:p>
          <a:p>
            <a:pPr>
              <a:buFont typeface="Wingdings" pitchFamily="2" charset="2"/>
              <a:buChar char="§"/>
            </a:pPr>
            <a:r>
              <a:rPr lang="nl-NL" dirty="0" smtClean="0"/>
              <a:t>Enge definities op basis van IQ worden verlaten voor type 1 </a:t>
            </a:r>
            <a:br>
              <a:rPr lang="nl-NL" dirty="0" smtClean="0"/>
            </a:br>
            <a:r>
              <a:rPr lang="nl-NL" dirty="0" smtClean="0"/>
              <a:t>en type 8.</a:t>
            </a:r>
          </a:p>
          <a:p>
            <a:pPr>
              <a:buFont typeface="Wingdings" pitchFamily="2" charset="2"/>
              <a:buChar char="§"/>
            </a:pPr>
            <a:r>
              <a:rPr lang="nl-NL" dirty="0"/>
              <a:t>Doelgroep type basisaanbod &gt; doelgroep type 1 en type </a:t>
            </a:r>
            <a:r>
              <a:rPr lang="nl-NL" dirty="0" smtClean="0"/>
              <a:t>8.</a:t>
            </a:r>
          </a:p>
          <a:p>
            <a:pPr marL="0" indent="0">
              <a:buNone/>
            </a:pPr>
            <a:endParaRPr lang="nl-NL" dirty="0" smtClean="0"/>
          </a:p>
          <a:p>
            <a:endParaRPr lang="nl-NL" dirty="0"/>
          </a:p>
        </p:txBody>
      </p:sp>
      <p:sp>
        <p:nvSpPr>
          <p:cNvPr id="4106" name="Rectangle 10"/>
          <p:cNvSpPr>
            <a:spLocks noGrp="1" noChangeArrowheads="1"/>
          </p:cNvSpPr>
          <p:nvPr>
            <p:ph type="title"/>
          </p:nvPr>
        </p:nvSpPr>
        <p:spPr/>
        <p:txBody>
          <a:bodyPr/>
          <a:lstStyle/>
          <a:p>
            <a:r>
              <a:rPr lang="nl-NL" dirty="0" smtClean="0"/>
              <a:t>Type basisaanbod</a:t>
            </a:r>
            <a:endParaRPr lang="nl-NL" dirty="0"/>
          </a:p>
        </p:txBody>
      </p:sp>
      <p:sp>
        <p:nvSpPr>
          <p:cNvPr id="2" name="Tijdelijke aanduiding voor voettekst 1"/>
          <p:cNvSpPr>
            <a:spLocks noGrp="1"/>
          </p:cNvSpPr>
          <p:nvPr>
            <p:ph type="ftr" sz="quarter" idx="11"/>
          </p:nvPr>
        </p:nvSpPr>
        <p:spPr/>
        <p:txBody>
          <a:bodyPr/>
          <a:lstStyle/>
          <a:p>
            <a:r>
              <a:rPr lang="nl-BE" smtClean="0"/>
              <a:t>Isabelle Dobbelaere - Stafmedewerker algemeen beleid</a:t>
            </a:r>
            <a:endParaRPr lang="en-US"/>
          </a:p>
        </p:txBody>
      </p:sp>
    </p:spTree>
    <p:extLst>
      <p:ext uri="{BB962C8B-B14F-4D97-AF65-F5344CB8AC3E}">
        <p14:creationId xmlns:p14="http://schemas.microsoft.com/office/powerpoint/2010/main" val="16859687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3" name="Rectangle 7"/>
          <p:cNvSpPr>
            <a:spLocks noChangeArrowheads="1"/>
          </p:cNvSpPr>
          <p:nvPr/>
        </p:nvSpPr>
        <p:spPr bwMode="auto">
          <a:xfrm>
            <a:off x="3429000" y="68580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nl-NL"/>
          </a:p>
        </p:txBody>
      </p:sp>
      <p:sp>
        <p:nvSpPr>
          <p:cNvPr id="4105" name="Rectangle 9"/>
          <p:cNvSpPr>
            <a:spLocks noGrp="1" noChangeArrowheads="1"/>
          </p:cNvSpPr>
          <p:nvPr>
            <p:ph type="body" idx="1"/>
          </p:nvPr>
        </p:nvSpPr>
        <p:spPr>
          <a:xfrm>
            <a:off x="683568" y="1268760"/>
            <a:ext cx="7776864" cy="4464496"/>
          </a:xfrm>
        </p:spPr>
        <p:txBody>
          <a:bodyPr/>
          <a:lstStyle/>
          <a:p>
            <a:pPr>
              <a:buFont typeface="Wingdings" pitchFamily="2" charset="2"/>
              <a:buChar char="§"/>
            </a:pPr>
            <a:r>
              <a:rPr lang="nl-BE" dirty="0" smtClean="0"/>
              <a:t>Niet louter op basis van SES-kenmerken.</a:t>
            </a:r>
          </a:p>
          <a:p>
            <a:pPr>
              <a:buFont typeface="Wingdings" pitchFamily="2" charset="2"/>
              <a:buChar char="§"/>
            </a:pPr>
            <a:r>
              <a:rPr lang="nl-BE" dirty="0" smtClean="0"/>
              <a:t>Alle scholen die vandaag type 8 en/of type 1 aanbieden.</a:t>
            </a:r>
          </a:p>
          <a:p>
            <a:pPr>
              <a:buFont typeface="Wingdings" pitchFamily="2" charset="2"/>
              <a:buChar char="§"/>
            </a:pPr>
            <a:r>
              <a:rPr lang="nl-BE" dirty="0" smtClean="0"/>
              <a:t>GOK: type basisaanbod en type 3.</a:t>
            </a:r>
            <a:endParaRPr lang="nl-NL" dirty="0" smtClean="0"/>
          </a:p>
          <a:p>
            <a:endParaRPr lang="nl-NL" dirty="0"/>
          </a:p>
        </p:txBody>
      </p:sp>
      <p:sp>
        <p:nvSpPr>
          <p:cNvPr id="4106" name="Rectangle 10"/>
          <p:cNvSpPr>
            <a:spLocks noGrp="1" noChangeArrowheads="1"/>
          </p:cNvSpPr>
          <p:nvPr>
            <p:ph type="title"/>
          </p:nvPr>
        </p:nvSpPr>
        <p:spPr/>
        <p:txBody>
          <a:bodyPr/>
          <a:lstStyle/>
          <a:p>
            <a:r>
              <a:rPr lang="nl-NL" dirty="0" smtClean="0"/>
              <a:t>Type basisaanbod</a:t>
            </a:r>
            <a:endParaRPr lang="nl-NL" dirty="0"/>
          </a:p>
        </p:txBody>
      </p:sp>
      <p:sp>
        <p:nvSpPr>
          <p:cNvPr id="2" name="Tijdelijke aanduiding voor voettekst 1"/>
          <p:cNvSpPr>
            <a:spLocks noGrp="1"/>
          </p:cNvSpPr>
          <p:nvPr>
            <p:ph type="ftr" sz="quarter" idx="11"/>
          </p:nvPr>
        </p:nvSpPr>
        <p:spPr/>
        <p:txBody>
          <a:bodyPr/>
          <a:lstStyle/>
          <a:p>
            <a:r>
              <a:rPr lang="nl-BE" smtClean="0"/>
              <a:t>Isabelle Dobbelaere - Stafmedewerker algemeen beleid</a:t>
            </a:r>
            <a:endParaRPr lang="en-US"/>
          </a:p>
        </p:txBody>
      </p:sp>
    </p:spTree>
    <p:extLst>
      <p:ext uri="{BB962C8B-B14F-4D97-AF65-F5344CB8AC3E}">
        <p14:creationId xmlns:p14="http://schemas.microsoft.com/office/powerpoint/2010/main" val="23048873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3" name="Rectangle 7"/>
          <p:cNvSpPr>
            <a:spLocks noChangeArrowheads="1"/>
          </p:cNvSpPr>
          <p:nvPr/>
        </p:nvSpPr>
        <p:spPr bwMode="auto">
          <a:xfrm>
            <a:off x="3429000" y="68580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nl-NL"/>
          </a:p>
        </p:txBody>
      </p:sp>
      <p:sp>
        <p:nvSpPr>
          <p:cNvPr id="4105" name="Rectangle 9"/>
          <p:cNvSpPr>
            <a:spLocks noGrp="1" noChangeArrowheads="1"/>
          </p:cNvSpPr>
          <p:nvPr>
            <p:ph type="body" idx="1"/>
          </p:nvPr>
        </p:nvSpPr>
        <p:spPr>
          <a:xfrm>
            <a:off x="683568" y="1268760"/>
            <a:ext cx="7776864" cy="4464496"/>
          </a:xfrm>
        </p:spPr>
        <p:txBody>
          <a:bodyPr/>
          <a:lstStyle/>
          <a:p>
            <a:pPr marL="457200" lvl="1" indent="-457200">
              <a:buClr>
                <a:srgbClr val="D90000"/>
              </a:buClr>
              <a:buFont typeface="Wingdings" pitchFamily="2" charset="2"/>
              <a:buChar char="§"/>
            </a:pPr>
            <a:r>
              <a:rPr lang="nl-NL" sz="3200" dirty="0" smtClean="0">
                <a:ea typeface="+mn-ea"/>
                <a:cs typeface="+mn-cs"/>
              </a:rPr>
              <a:t>Definitie aangepast </a:t>
            </a:r>
            <a:br>
              <a:rPr lang="nl-NL" sz="3200" dirty="0" smtClean="0">
                <a:ea typeface="+mn-ea"/>
                <a:cs typeface="+mn-cs"/>
              </a:rPr>
            </a:br>
            <a:r>
              <a:rPr lang="nl-NL" sz="3200" dirty="0" smtClean="0">
                <a:ea typeface="+mn-ea"/>
                <a:cs typeface="+mn-cs"/>
                <a:sym typeface="Symbol"/>
              </a:rPr>
              <a:t> </a:t>
            </a:r>
            <a:r>
              <a:rPr lang="nl-NL" sz="3200" dirty="0" smtClean="0">
                <a:ea typeface="+mn-ea"/>
                <a:cs typeface="+mn-cs"/>
              </a:rPr>
              <a:t>IQ 60 i.p.v. IQ 50/55 </a:t>
            </a:r>
            <a:br>
              <a:rPr lang="nl-NL" sz="3200" dirty="0" smtClean="0">
                <a:ea typeface="+mn-ea"/>
                <a:cs typeface="+mn-cs"/>
              </a:rPr>
            </a:br>
            <a:endParaRPr lang="nl-NL" sz="3200" dirty="0" smtClean="0">
              <a:solidFill>
                <a:srgbClr val="FF0000"/>
              </a:solidFill>
              <a:ea typeface="+mn-ea"/>
              <a:cs typeface="+mn-cs"/>
            </a:endParaRPr>
          </a:p>
          <a:p>
            <a:pPr marL="457200" lvl="1" indent="-457200">
              <a:buClr>
                <a:srgbClr val="D90000"/>
              </a:buClr>
              <a:buFont typeface="Wingdings" pitchFamily="2" charset="2"/>
              <a:buChar char="§"/>
            </a:pPr>
            <a:r>
              <a:rPr lang="nl-NL" sz="3200" dirty="0" smtClean="0">
                <a:ea typeface="+mn-ea"/>
                <a:cs typeface="+mn-cs"/>
              </a:rPr>
              <a:t>Komt tegemoet aan bezorgdheid om grote uitstroom in type 2 </a:t>
            </a:r>
            <a:br>
              <a:rPr lang="nl-NL" sz="3200" dirty="0" smtClean="0">
                <a:ea typeface="+mn-ea"/>
                <a:cs typeface="+mn-cs"/>
              </a:rPr>
            </a:br>
            <a:r>
              <a:rPr lang="nl-NL" sz="3200" dirty="0" smtClean="0">
                <a:ea typeface="+mn-ea"/>
                <a:cs typeface="+mn-cs"/>
              </a:rPr>
              <a:t>(</a:t>
            </a:r>
            <a:r>
              <a:rPr lang="nl-NL" sz="3200" dirty="0" err="1" smtClean="0">
                <a:ea typeface="+mn-ea"/>
                <a:cs typeface="+mn-cs"/>
              </a:rPr>
              <a:t>cfr</a:t>
            </a:r>
            <a:r>
              <a:rPr lang="nl-NL" sz="3200" dirty="0" smtClean="0">
                <a:ea typeface="+mn-ea"/>
                <a:cs typeface="+mn-cs"/>
              </a:rPr>
              <a:t>. onderzoek VVKBuO).</a:t>
            </a:r>
          </a:p>
          <a:p>
            <a:pPr marL="457200" lvl="1" indent="-457200">
              <a:buClr>
                <a:srgbClr val="D90000"/>
              </a:buClr>
              <a:buFont typeface="Wingdings" pitchFamily="2" charset="2"/>
              <a:buChar char="§"/>
            </a:pPr>
            <a:r>
              <a:rPr lang="nl-NL" sz="3200" dirty="0" smtClean="0">
                <a:ea typeface="+mn-ea"/>
                <a:cs typeface="+mn-cs"/>
              </a:rPr>
              <a:t>Wetenschappelijk? </a:t>
            </a:r>
            <a:r>
              <a:rPr lang="nl-NL" sz="3200" dirty="0" smtClean="0">
                <a:solidFill>
                  <a:srgbClr val="FF0000"/>
                </a:solidFill>
                <a:ea typeface="+mn-ea"/>
                <a:cs typeface="+mn-cs"/>
              </a:rPr>
              <a:t>Welzijn? (VAPH)</a:t>
            </a:r>
            <a:endParaRPr lang="nl-NL" dirty="0" smtClean="0">
              <a:solidFill>
                <a:srgbClr val="FF0000"/>
              </a:solidFill>
            </a:endParaRPr>
          </a:p>
          <a:p>
            <a:pPr marL="0" indent="0">
              <a:buNone/>
            </a:pPr>
            <a:endParaRPr lang="nl-NL" dirty="0" smtClean="0"/>
          </a:p>
          <a:p>
            <a:endParaRPr lang="nl-NL" dirty="0"/>
          </a:p>
        </p:txBody>
      </p:sp>
      <p:sp>
        <p:nvSpPr>
          <p:cNvPr id="4106" name="Rectangle 10"/>
          <p:cNvSpPr>
            <a:spLocks noGrp="1" noChangeArrowheads="1"/>
          </p:cNvSpPr>
          <p:nvPr>
            <p:ph type="title"/>
          </p:nvPr>
        </p:nvSpPr>
        <p:spPr>
          <a:xfrm>
            <a:off x="755576" y="-1"/>
            <a:ext cx="7772400" cy="1143001"/>
          </a:xfrm>
        </p:spPr>
        <p:txBody>
          <a:bodyPr/>
          <a:lstStyle/>
          <a:p>
            <a:r>
              <a:rPr lang="nl-NL" dirty="0" smtClean="0"/>
              <a:t>Type 2</a:t>
            </a:r>
            <a:endParaRPr lang="nl-NL" dirty="0"/>
          </a:p>
        </p:txBody>
      </p:sp>
      <p:sp>
        <p:nvSpPr>
          <p:cNvPr id="2" name="Tijdelijke aanduiding voor voettekst 1"/>
          <p:cNvSpPr>
            <a:spLocks noGrp="1"/>
          </p:cNvSpPr>
          <p:nvPr>
            <p:ph type="ftr" sz="quarter" idx="11"/>
          </p:nvPr>
        </p:nvSpPr>
        <p:spPr/>
        <p:txBody>
          <a:bodyPr/>
          <a:lstStyle/>
          <a:p>
            <a:r>
              <a:rPr lang="nl-BE" smtClean="0"/>
              <a:t>Isabelle Dobbelaere - Stafmedewerker algemeen beleid</a:t>
            </a:r>
            <a:endParaRPr lang="en-US"/>
          </a:p>
        </p:txBody>
      </p:sp>
    </p:spTree>
    <p:extLst>
      <p:ext uri="{BB962C8B-B14F-4D97-AF65-F5344CB8AC3E}">
        <p14:creationId xmlns:p14="http://schemas.microsoft.com/office/powerpoint/2010/main" val="3041090925"/>
      </p:ext>
    </p:extLst>
  </p:cSld>
  <p:clrMapOvr>
    <a:masterClrMapping/>
  </p:clrMapOvr>
  <p:timing>
    <p:tnLst>
      <p:par>
        <p:cTn id="1" dur="indefinite" restart="never" nodeType="tmRoot"/>
      </p:par>
    </p:tnLst>
  </p:timing>
</p:sld>
</file>

<file path=ppt/theme/theme1.xml><?xml version="1.0" encoding="utf-8"?>
<a:theme xmlns:a="http://schemas.openxmlformats.org/drawingml/2006/main" name="Powerpoint sjabloon VVKBuO">
  <a:themeElements>
    <a:clrScheme name="VVKBuO-sjablo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VKBuO-sjabloon">
      <a:majorFont>
        <a:latin typeface="Verdana"/>
        <a:ea typeface=""/>
        <a:cs typeface=""/>
      </a:majorFont>
      <a:minorFont>
        <a:latin typeface="Verdana"/>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VVKBuO-sjablo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VKBuO-sjablo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VKBuO-sjablo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VKBuO-sjablo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VKBuO-sjablo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VKBuO-sjablo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VKBuO-sjablo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VKBuO-sjablo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VKBuO-sjablo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VKBuO-sjablo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VKBuO-sjablo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VKBuO-sjablo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Kantoor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 sjabloon VVKBuO</Template>
  <TotalTime>837</TotalTime>
  <Words>1085</Words>
  <Application>Microsoft Office PowerPoint</Application>
  <PresentationFormat>Diavoorstelling (4:3)</PresentationFormat>
  <Paragraphs>186</Paragraphs>
  <Slides>32</Slides>
  <Notes>1</Notes>
  <HiddenSlides>3</HiddenSlides>
  <MMClips>0</MMClips>
  <ScaleCrop>false</ScaleCrop>
  <HeadingPairs>
    <vt:vector size="4" baseType="variant">
      <vt:variant>
        <vt:lpstr>Thema</vt:lpstr>
      </vt:variant>
      <vt:variant>
        <vt:i4>1</vt:i4>
      </vt:variant>
      <vt:variant>
        <vt:lpstr>Diatitels</vt:lpstr>
      </vt:variant>
      <vt:variant>
        <vt:i4>32</vt:i4>
      </vt:variant>
    </vt:vector>
  </HeadingPairs>
  <TitlesOfParts>
    <vt:vector size="33" baseType="lpstr">
      <vt:lpstr>Powerpoint sjabloon VVKBuO</vt:lpstr>
      <vt:lpstr>Belangrijke en noodzakelijke maatregelen</vt:lpstr>
      <vt:lpstr>Van DAM naar BNM</vt:lpstr>
      <vt:lpstr>Wat voorafging…</vt:lpstr>
      <vt:lpstr>Wat voorafging…</vt:lpstr>
      <vt:lpstr>Algemeen</vt:lpstr>
      <vt:lpstr>Type basisaanbod</vt:lpstr>
      <vt:lpstr>Type basisaanbod</vt:lpstr>
      <vt:lpstr>Type basisaanbod</vt:lpstr>
      <vt:lpstr>Type 2</vt:lpstr>
      <vt:lpstr>Type 3, 4, 6, 7</vt:lpstr>
      <vt:lpstr>Type 9</vt:lpstr>
      <vt:lpstr>GON</vt:lpstr>
      <vt:lpstr>BuSO - basisaanbod</vt:lpstr>
      <vt:lpstr>Gewoon onderwijs</vt:lpstr>
      <vt:lpstr>CABO</vt:lpstr>
      <vt:lpstr>IB - ASS</vt:lpstr>
      <vt:lpstr>IB - ASS</vt:lpstr>
      <vt:lpstr>CLB</vt:lpstr>
      <vt:lpstr>Programmatie</vt:lpstr>
      <vt:lpstr>Middelen?</vt:lpstr>
      <vt:lpstr>Wanneer?</vt:lpstr>
      <vt:lpstr>Standpunt VVKBuO</vt:lpstr>
      <vt:lpstr>Standpunt VVKBuO</vt:lpstr>
      <vt:lpstr>Standpunt VVKBuO</vt:lpstr>
      <vt:lpstr>Standpunt VVKBuO</vt:lpstr>
      <vt:lpstr>Standpunt VVKBuO</vt:lpstr>
      <vt:lpstr>Standpunt VVKBuO</vt:lpstr>
      <vt:lpstr>Standpunt VVKBuO</vt:lpstr>
      <vt:lpstr>En het VSKO?</vt:lpstr>
      <vt:lpstr>Politiek?</vt:lpstr>
      <vt:lpstr>En nu?</vt:lpstr>
      <vt:lpstr>PowerPoint-presentatie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Van DAM naar BNM</dc:title>
  <dc:creator>Dobbelaere Isabelle</dc:creator>
  <cp:lastModifiedBy>pieterchlarie</cp:lastModifiedBy>
  <cp:revision>36</cp:revision>
  <cp:lastPrinted>2013-10-02T11:34:50Z</cp:lastPrinted>
  <dcterms:created xsi:type="dcterms:W3CDTF">2013-03-18T08:18:35Z</dcterms:created>
  <dcterms:modified xsi:type="dcterms:W3CDTF">2013-11-28T10:57:48Z</dcterms:modified>
</cp:coreProperties>
</file>