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78" r:id="rId2"/>
    <p:sldId id="282" r:id="rId3"/>
    <p:sldId id="284" r:id="rId4"/>
    <p:sldId id="285" r:id="rId5"/>
    <p:sldId id="286" r:id="rId6"/>
    <p:sldId id="287" r:id="rId7"/>
    <p:sldId id="288" r:id="rId8"/>
    <p:sldId id="289" r:id="rId9"/>
    <p:sldId id="290" r:id="rId10"/>
    <p:sldId id="291" r:id="rId11"/>
    <p:sldId id="292" r:id="rId12"/>
    <p:sldId id="293" r:id="rId13"/>
    <p:sldId id="294" r:id="rId14"/>
    <p:sldId id="295" r:id="rId15"/>
    <p:sldId id="256" r:id="rId16"/>
    <p:sldId id="257" r:id="rId17"/>
    <p:sldId id="258" r:id="rId18"/>
    <p:sldId id="259" r:id="rId19"/>
    <p:sldId id="260" r:id="rId20"/>
    <p:sldId id="265" r:id="rId21"/>
    <p:sldId id="261" r:id="rId22"/>
    <p:sldId id="267" r:id="rId23"/>
    <p:sldId id="268" r:id="rId24"/>
    <p:sldId id="296" r:id="rId25"/>
    <p:sldId id="297" r:id="rId26"/>
    <p:sldId id="269" r:id="rId27"/>
    <p:sldId id="270" r:id="rId28"/>
    <p:sldId id="274" r:id="rId29"/>
    <p:sldId id="275" r:id="rId30"/>
    <p:sldId id="276" r:id="rId31"/>
    <p:sldId id="271" r:id="rId32"/>
    <p:sldId id="273" r:id="rId33"/>
    <p:sldId id="272" r:id="rId34"/>
  </p:sldIdLst>
  <p:sldSz cx="9144000" cy="6858000" type="screen4x3"/>
  <p:notesSz cx="6858000" cy="9144000"/>
  <p:defaultTextStyle>
    <a:defPPr>
      <a:defRPr lang="nl-B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3B"/>
    <a:srgbClr val="4FFF9F"/>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09" autoAdjust="0"/>
    <p:restoredTop sz="94711" autoAdjust="0"/>
  </p:normalViewPr>
  <p:slideViewPr>
    <p:cSldViewPr>
      <p:cViewPr>
        <p:scale>
          <a:sx n="80" d="100"/>
          <a:sy n="80" d="100"/>
        </p:scale>
        <p:origin x="-672" y="-72"/>
      </p:cViewPr>
      <p:guideLst>
        <p:guide orient="horz" pos="2160"/>
        <p:guide pos="2880"/>
      </p:guideLst>
    </p:cSldViewPr>
  </p:slideViewPr>
  <p:outlineViewPr>
    <p:cViewPr>
      <p:scale>
        <a:sx n="33" d="100"/>
        <a:sy n="33" d="100"/>
      </p:scale>
      <p:origin x="0" y="792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nl-BE"/>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E48D67EA-F818-4F78-AD81-889CB10C2417}" type="datetimeFigureOut">
              <a:rPr lang="nl-BE"/>
              <a:pPr>
                <a:defRPr/>
              </a:pPr>
              <a:t>20/03/2012</a:t>
            </a:fld>
            <a:endParaRPr lang="nl-BE"/>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nl-BE"/>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ACA19FF-381B-4C8E-9347-D3F45C3275E8}" type="slidenum">
              <a:rPr lang="nl-BE"/>
              <a:pPr>
                <a:defRPr/>
              </a:pPr>
              <a:t>‹nr.›</a:t>
            </a:fld>
            <a:endParaRPr lang="nl-BE"/>
          </a:p>
        </p:txBody>
      </p:sp>
    </p:spTree>
    <p:extLst>
      <p:ext uri="{BB962C8B-B14F-4D97-AF65-F5344CB8AC3E}">
        <p14:creationId xmlns:p14="http://schemas.microsoft.com/office/powerpoint/2010/main" val="190795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CBE2F0-FA65-4BB5-AFF8-E676897012D9}" type="datetimeFigureOut">
              <a:rPr lang="nl-NL"/>
              <a:pPr/>
              <a:t>20-3-2012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190149-CE19-429C-BDA2-8396C8112F85}" type="slidenum">
              <a:rPr lang="nl-NL"/>
              <a:pPr/>
              <a:t>‹nr.›</a:t>
            </a:fld>
            <a:endParaRPr lang="nl-NL"/>
          </a:p>
        </p:txBody>
      </p:sp>
    </p:spTree>
    <p:extLst>
      <p:ext uri="{BB962C8B-B14F-4D97-AF65-F5344CB8AC3E}">
        <p14:creationId xmlns:p14="http://schemas.microsoft.com/office/powerpoint/2010/main" val="509442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1</a:t>
            </a:fld>
            <a:endParaRPr lang="nl-NL"/>
          </a:p>
        </p:txBody>
      </p:sp>
    </p:spTree>
    <p:extLst>
      <p:ext uri="{BB962C8B-B14F-4D97-AF65-F5344CB8AC3E}">
        <p14:creationId xmlns:p14="http://schemas.microsoft.com/office/powerpoint/2010/main" val="1421419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10</a:t>
            </a:fld>
            <a:endParaRPr lang="nl-NL"/>
          </a:p>
        </p:txBody>
      </p:sp>
    </p:spTree>
    <p:extLst>
      <p:ext uri="{BB962C8B-B14F-4D97-AF65-F5344CB8AC3E}">
        <p14:creationId xmlns:p14="http://schemas.microsoft.com/office/powerpoint/2010/main" val="3473130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11</a:t>
            </a:fld>
            <a:endParaRPr lang="nl-NL"/>
          </a:p>
        </p:txBody>
      </p:sp>
    </p:spTree>
    <p:extLst>
      <p:ext uri="{BB962C8B-B14F-4D97-AF65-F5344CB8AC3E}">
        <p14:creationId xmlns:p14="http://schemas.microsoft.com/office/powerpoint/2010/main" val="3618438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12</a:t>
            </a:fld>
            <a:endParaRPr lang="nl-NL"/>
          </a:p>
        </p:txBody>
      </p:sp>
    </p:spTree>
    <p:extLst>
      <p:ext uri="{BB962C8B-B14F-4D97-AF65-F5344CB8AC3E}">
        <p14:creationId xmlns:p14="http://schemas.microsoft.com/office/powerpoint/2010/main" val="8248812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13</a:t>
            </a:fld>
            <a:endParaRPr lang="nl-NL"/>
          </a:p>
        </p:txBody>
      </p:sp>
    </p:spTree>
    <p:extLst>
      <p:ext uri="{BB962C8B-B14F-4D97-AF65-F5344CB8AC3E}">
        <p14:creationId xmlns:p14="http://schemas.microsoft.com/office/powerpoint/2010/main" val="2450961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14</a:t>
            </a:fld>
            <a:endParaRPr lang="nl-NL"/>
          </a:p>
        </p:txBody>
      </p:sp>
    </p:spTree>
    <p:extLst>
      <p:ext uri="{BB962C8B-B14F-4D97-AF65-F5344CB8AC3E}">
        <p14:creationId xmlns:p14="http://schemas.microsoft.com/office/powerpoint/2010/main" val="1242949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15</a:t>
            </a:fld>
            <a:endParaRPr lang="nl-NL"/>
          </a:p>
        </p:txBody>
      </p:sp>
    </p:spTree>
    <p:extLst>
      <p:ext uri="{BB962C8B-B14F-4D97-AF65-F5344CB8AC3E}">
        <p14:creationId xmlns:p14="http://schemas.microsoft.com/office/powerpoint/2010/main" val="2502516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16</a:t>
            </a:fld>
            <a:endParaRPr lang="nl-NL"/>
          </a:p>
        </p:txBody>
      </p:sp>
    </p:spTree>
    <p:extLst>
      <p:ext uri="{BB962C8B-B14F-4D97-AF65-F5344CB8AC3E}">
        <p14:creationId xmlns:p14="http://schemas.microsoft.com/office/powerpoint/2010/main" val="4036872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Style </a:t>
            </a:r>
            <a:r>
              <a:rPr lang="nl-NL" dirty="0" err="1"/>
              <a:t>Definitions</a:t>
            </a:r>
            <a:r>
              <a:rPr lang="nl-NL" dirty="0"/>
              <a:t> */ </a:t>
            </a:r>
            <a:r>
              <a:rPr lang="nl-NL" dirty="0" err="1"/>
              <a:t>table.MsoNormalTable</a:t>
            </a:r>
            <a:r>
              <a:rPr lang="nl-NL" dirty="0"/>
              <a:t> {</a:t>
            </a:r>
            <a:r>
              <a:rPr lang="nl-NL" dirty="0" err="1"/>
              <a:t>mso-style-name:Standaardtabel</a:t>
            </a:r>
            <a:r>
              <a:rPr lang="nl-NL" dirty="0"/>
              <a:t>; mso-tstyle-rowband-size:0; mso-tstyle-colband-size:0; </a:t>
            </a:r>
            <a:r>
              <a:rPr lang="nl-NL" dirty="0" err="1"/>
              <a:t>mso-style-noshow:yes</a:t>
            </a:r>
            <a:r>
              <a:rPr lang="nl-NL" dirty="0"/>
              <a:t>; mso-style-priority:99; </a:t>
            </a:r>
            <a:r>
              <a:rPr lang="nl-NL" dirty="0" err="1"/>
              <a:t>mso-style-qformat:yes</a:t>
            </a:r>
            <a:r>
              <a:rPr lang="nl-NL" dirty="0"/>
              <a:t>; </a:t>
            </a:r>
            <a:r>
              <a:rPr lang="nl-NL" dirty="0" err="1"/>
              <a:t>mso-style-parent</a:t>
            </a:r>
            <a:r>
              <a:rPr lang="nl-NL" dirty="0"/>
              <a:t>:""; mso-padding-alt:0cm 5.4pt 0cm 5.4pt; mso-para-margin:0cm; mso-para-margin-bottom:.0001pt; </a:t>
            </a:r>
            <a:r>
              <a:rPr lang="nl-NL" dirty="0" err="1"/>
              <a:t>mso-pagination:widow-orphan</a:t>
            </a:r>
            <a:r>
              <a:rPr lang="nl-NL" dirty="0"/>
              <a:t>; font-size:11.0pt; font-family:"</a:t>
            </a:r>
            <a:r>
              <a:rPr lang="nl-NL" dirty="0" err="1"/>
              <a:t>Calibri</a:t>
            </a:r>
            <a:r>
              <a:rPr lang="nl-NL" dirty="0"/>
              <a:t>","sans-</a:t>
            </a:r>
            <a:r>
              <a:rPr lang="nl-NL" dirty="0" err="1"/>
              <a:t>serif</a:t>
            </a:r>
            <a:r>
              <a:rPr lang="nl-NL" dirty="0"/>
              <a:t>"; </a:t>
            </a:r>
            <a:r>
              <a:rPr lang="nl-NL" dirty="0" err="1"/>
              <a:t>mso-ascii-font-family:Calibri</a:t>
            </a:r>
            <a:r>
              <a:rPr lang="nl-NL" dirty="0"/>
              <a:t>; </a:t>
            </a:r>
            <a:r>
              <a:rPr lang="nl-NL" dirty="0" err="1"/>
              <a:t>mso-ascii-theme-font:minor-latin</a:t>
            </a:r>
            <a:r>
              <a:rPr lang="nl-NL" dirty="0"/>
              <a:t>; </a:t>
            </a:r>
            <a:r>
              <a:rPr lang="nl-NL" dirty="0" err="1"/>
              <a:t>mso</a:t>
            </a:r>
            <a:r>
              <a:rPr lang="nl-NL" dirty="0"/>
              <a:t>-</a:t>
            </a:r>
            <a:r>
              <a:rPr lang="nl-NL" dirty="0" err="1"/>
              <a:t>fareast</a:t>
            </a:r>
            <a:r>
              <a:rPr lang="nl-NL" dirty="0"/>
              <a:t>-</a:t>
            </a:r>
            <a:r>
              <a:rPr lang="nl-NL" dirty="0" err="1"/>
              <a:t>font-family:"Times</a:t>
            </a:r>
            <a:r>
              <a:rPr lang="nl-NL" dirty="0"/>
              <a:t> New Roman"; </a:t>
            </a:r>
            <a:r>
              <a:rPr lang="nl-NL" dirty="0" err="1"/>
              <a:t>mso-fareast-theme-font:minor-fareast</a:t>
            </a:r>
            <a:r>
              <a:rPr lang="nl-NL" dirty="0"/>
              <a:t>; </a:t>
            </a:r>
            <a:r>
              <a:rPr lang="nl-NL" dirty="0" err="1"/>
              <a:t>mso-hansi-font-family:Calibri</a:t>
            </a:r>
            <a:r>
              <a:rPr lang="nl-NL" dirty="0"/>
              <a:t>; </a:t>
            </a:r>
            <a:r>
              <a:rPr lang="nl-NL" dirty="0" err="1"/>
              <a:t>mso-hansi-theme-font:minor-latin</a:t>
            </a:r>
            <a:r>
              <a:rPr lang="nl-NL" dirty="0"/>
              <a:t>; </a:t>
            </a:r>
            <a:r>
              <a:rPr lang="nl-NL" dirty="0" err="1"/>
              <a:t>mso</a:t>
            </a:r>
            <a:r>
              <a:rPr lang="nl-NL" dirty="0"/>
              <a:t>-</a:t>
            </a:r>
            <a:r>
              <a:rPr lang="nl-NL" dirty="0" err="1"/>
              <a:t>bidi</a:t>
            </a:r>
            <a:r>
              <a:rPr lang="nl-NL" dirty="0"/>
              <a:t>-</a:t>
            </a:r>
            <a:r>
              <a:rPr lang="nl-NL" dirty="0" err="1"/>
              <a:t>font-family:"Times</a:t>
            </a:r>
            <a:r>
              <a:rPr lang="nl-NL" dirty="0"/>
              <a:t> New Roman"; </a:t>
            </a:r>
            <a:r>
              <a:rPr lang="nl-NL" dirty="0" err="1"/>
              <a:t>mso-bidi-theme-font:minor-bidi</a:t>
            </a:r>
            <a:r>
              <a:rPr lang="nl-NL" dirty="0"/>
              <a:t>;} </a:t>
            </a:r>
          </a:p>
          <a:p>
            <a:r>
              <a:rPr lang="nl-NL" b="1" dirty="0"/>
              <a:t>1) Voordelen online presentaties tegenover klassieke programma’s zoals </a:t>
            </a:r>
            <a:r>
              <a:rPr lang="nl-NL" b="1" dirty="0" err="1"/>
              <a:t>powerpoint</a:t>
            </a:r>
            <a:r>
              <a:rPr lang="nl-NL" b="1" dirty="0"/>
              <a:t> </a:t>
            </a:r>
          </a:p>
          <a:p>
            <a:r>
              <a:rPr lang="nl-NL" dirty="0"/>
              <a:t>Online beschikbaar, geen risico dat je je USB-stick vergeet. </a:t>
            </a:r>
          </a:p>
          <a:p>
            <a:r>
              <a:rPr lang="nl-NL" dirty="0"/>
              <a:t>Makkelijk delen met iedereen, zonder virussen </a:t>
            </a:r>
          </a:p>
          <a:p>
            <a:r>
              <a:rPr lang="nl-NL" dirty="0"/>
              <a:t>Online bijwerken (vaak ook in </a:t>
            </a:r>
            <a:r>
              <a:rPr lang="nl-NL" dirty="0" err="1"/>
              <a:t>realtime</a:t>
            </a:r>
            <a:r>
              <a:rPr lang="nl-NL" dirty="0"/>
              <a:t>) door iedereen die toegang heeft tot presentatie </a:t>
            </a:r>
          </a:p>
          <a:p>
            <a:r>
              <a:rPr lang="nl-NL" dirty="0"/>
              <a:t>Makkelijk samenwerken </a:t>
            </a:r>
          </a:p>
          <a:p>
            <a:r>
              <a:rPr lang="nl-NL" dirty="0"/>
              <a:t>Meer mogelijkheden </a:t>
            </a:r>
          </a:p>
          <a:p>
            <a:r>
              <a:rPr lang="nl-NL" dirty="0"/>
              <a:t>Grafisch mooier </a:t>
            </a:r>
          </a:p>
        </p:txBody>
      </p:sp>
      <p:sp>
        <p:nvSpPr>
          <p:cNvPr id="4" name="Tijdelijke aanduiding voor dianummer 3"/>
          <p:cNvSpPr>
            <a:spLocks noGrp="1"/>
          </p:cNvSpPr>
          <p:nvPr>
            <p:ph type="sldNum" sz="quarter" idx="10"/>
          </p:nvPr>
        </p:nvSpPr>
        <p:spPr/>
        <p:txBody>
          <a:bodyPr/>
          <a:lstStyle/>
          <a:p>
            <a:fld id="{6F190149-CE19-429C-BDA2-8396C8112F85}" type="slidenum">
              <a:rPr lang="nl-NL"/>
              <a:pPr/>
              <a:t>17</a:t>
            </a:fld>
            <a:endParaRPr lang="nl-NL"/>
          </a:p>
        </p:txBody>
      </p:sp>
    </p:spTree>
    <p:extLst>
      <p:ext uri="{BB962C8B-B14F-4D97-AF65-F5344CB8AC3E}">
        <p14:creationId xmlns:p14="http://schemas.microsoft.com/office/powerpoint/2010/main" val="3511262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Style Definitions */ table.MsoNormalTable {mso-style-name:Standaardtabel; mso-tstyle-rowband-size:0; mso-tstyle-colband-size:0; mso-style-noshow:yes; mso-style-priority:99; mso-style-qformat:yes; mso-style-parent:""; mso-padding-alt:0cm 5.4pt 0cm 5.4pt; mso-para-margin:0cm; mso-para-margin-bottom:.0001pt; mso-pagination:widow-orphan; font-size:11.0pt; font-family:"Calibri","sans-serif"; mso-ascii-font-family:Calibri; mso-ascii-theme-font:minor-latin; mso-fareast-font-family:"Times New Roman"; mso-fareast-theme-font:minor-fareast; mso-hansi-font-family:Calibri; mso-hansi-theme-font:minor-latin; mso-bidi-font-family:"Times New Roman"; mso-bidi-theme-font:minor-bidi;} </a:t>
            </a:r>
          </a:p>
          <a:p>
            <a:r>
              <a:rPr lang="nl-NL" b="1"/>
              <a:t>2) Google Docs: </a:t>
            </a:r>
          </a:p>
          <a:p>
            <a:r>
              <a:rPr lang="nl-NL" b="1"/>
              <a:t>· Wat heb je ervoor nodig? </a:t>
            </a:r>
          </a:p>
          <a:p>
            <a:r>
              <a:rPr lang="nl-NL"/>
              <a:t>Google Account </a:t>
            </a:r>
          </a:p>
          <a:p>
            <a:r>
              <a:rPr lang="nl-NL" b="1"/>
              <a:t>· Is het gratis? </a:t>
            </a:r>
          </a:p>
          <a:p>
            <a:r>
              <a:rPr lang="nl-NL"/>
              <a:t>ja </a:t>
            </a:r>
          </a:p>
          <a:p>
            <a:r>
              <a:rPr lang="nl-NL" b="1"/>
              <a:t>· Wat kun je er allemaal mee maken? </a:t>
            </a:r>
          </a:p>
          <a:p>
            <a:r>
              <a:rPr lang="nl-NL"/>
              <a:t>opgemaakte document, spreadsheets en presentaties (vergelijkbaar met betaalde programma’s van Microsoft) </a:t>
            </a:r>
          </a:p>
          <a:p>
            <a:r>
              <a:rPr lang="nl-NL"/>
              <a:t>· </a:t>
            </a:r>
            <a:r>
              <a:rPr lang="nl-NL" b="1"/>
              <a:t>Voordelen</a:t>
            </a:r>
            <a:r>
              <a:rPr lang="nl-NL"/>
              <a:t>: </a:t>
            </a:r>
          </a:p>
          <a:p>
            <a:r>
              <a:rPr lang="nl-NL"/>
              <a:t>kan worden gedeeld met andere Google Account-gebruikers </a:t>
            </a:r>
          </a:p>
          <a:p>
            <a:r>
              <a:rPr lang="nl-NL"/>
              <a:t>Kan realtime worden bewerkt </a:t>
            </a:r>
          </a:p>
          <a:p>
            <a:r>
              <a:rPr lang="nl-NL"/>
              <a:t>Wereldwijd toegankelijk vanaf elke internet-terminal. </a:t>
            </a:r>
          </a:p>
          <a:p>
            <a:r>
              <a:rPr lang="nl-NL"/>
              <a:t>Geen back-ups nodig </a:t>
            </a:r>
          </a:p>
          <a:p>
            <a:r>
              <a:rPr lang="nl-NL"/>
              <a:t>Maximale bestandsgrootte is een gigabyte </a:t>
            </a:r>
          </a:p>
          <a:p>
            <a:r>
              <a:rPr lang="nl-NL"/>
              <a:t>Ook off-line te gebruiken (via Google Gears) </a:t>
            </a:r>
          </a:p>
          <a:p>
            <a:r>
              <a:rPr lang="nl-NL"/>
              <a:t>Automatische versiegeschiedenis. </a:t>
            </a:r>
          </a:p>
          <a:p>
            <a:r>
              <a:rPr lang="nl-NL"/>
              <a:t>· </a:t>
            </a:r>
            <a:r>
              <a:rPr lang="nl-NL" b="1"/>
              <a:t>Nadelen</a:t>
            </a:r>
            <a:r>
              <a:rPr lang="nl-NL"/>
              <a:t>: </a:t>
            </a:r>
          </a:p>
          <a:p>
            <a:r>
              <a:rPr lang="nl-NL"/>
              <a:t>Een nadeel is dat niet duidelijk is wat Google met de bewerkte documenten doet. Als de gebruiker ze verwijdert, kan Google ze nog op haar eigen server bewaren, en het is niet duidelijk wie er nog </a:t>
            </a:r>
          </a:p>
          <a:p>
            <a:r>
              <a:rPr lang="nl-NL"/>
              <a:t>toegang tot de documenten hebben. Dit kan voor bedrijven een aanleiding zijn om een klassiek pakket te gebruiken. </a:t>
            </a:r>
          </a:p>
        </p:txBody>
      </p:sp>
      <p:sp>
        <p:nvSpPr>
          <p:cNvPr id="4" name="Tijdelijke aanduiding voor dianummer 3"/>
          <p:cNvSpPr>
            <a:spLocks noGrp="1"/>
          </p:cNvSpPr>
          <p:nvPr>
            <p:ph type="sldNum" sz="quarter" idx="10"/>
          </p:nvPr>
        </p:nvSpPr>
        <p:spPr/>
        <p:txBody>
          <a:bodyPr/>
          <a:lstStyle/>
          <a:p>
            <a:fld id="{6F190149-CE19-429C-BDA2-8396C8112F85}" type="slidenum">
              <a:rPr lang="nl-NL"/>
              <a:pPr/>
              <a:t>19</a:t>
            </a:fld>
            <a:endParaRPr lang="nl-NL"/>
          </a:p>
        </p:txBody>
      </p:sp>
    </p:spTree>
    <p:extLst>
      <p:ext uri="{BB962C8B-B14F-4D97-AF65-F5344CB8AC3E}">
        <p14:creationId xmlns:p14="http://schemas.microsoft.com/office/powerpoint/2010/main" val="2383199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20</a:t>
            </a:fld>
            <a:endParaRPr lang="nl-NL"/>
          </a:p>
        </p:txBody>
      </p:sp>
    </p:spTree>
    <p:extLst>
      <p:ext uri="{BB962C8B-B14F-4D97-AF65-F5344CB8AC3E}">
        <p14:creationId xmlns:p14="http://schemas.microsoft.com/office/powerpoint/2010/main" val="1343557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2</a:t>
            </a:fld>
            <a:endParaRPr lang="nl-NL"/>
          </a:p>
        </p:txBody>
      </p:sp>
    </p:spTree>
    <p:extLst>
      <p:ext uri="{BB962C8B-B14F-4D97-AF65-F5344CB8AC3E}">
        <p14:creationId xmlns:p14="http://schemas.microsoft.com/office/powerpoint/2010/main" val="598361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Style Definitions */ table.MsoNormalTable {mso-style-name:Standaardtabel; mso-tstyle-rowband-size:0; mso-tstyle-colband-size:0; mso-style-noshow:yes; mso-style-priority:99; mso-style-qformat:yes; mso-style-parent:""; mso-padding-alt:0cm 5.4pt 0cm 5.4pt; mso-para-margin:0cm; mso-para-margin-bottom:.0001pt; mso-pagination:widow-orphan; font-size:11.0pt; font-family:"Calibri","sans-serif"; mso-ascii-font-family:Calibri; mso-ascii-theme-font:minor-latin; mso-fareast-font-family:"Times New Roman"; mso-fareast-theme-font:minor-fareast; mso-hansi-font-family:Calibri; mso-hansi-theme-font:minor-latin; mso-bidi-font-family:"Times New Roman"; mso-bidi-theme-font:minor-bidi;} </a:t>
            </a:r>
          </a:p>
          <a:p>
            <a:r>
              <a:rPr lang="nl-NL" b="1"/>
              <a:t>3) Prezi </a:t>
            </a:r>
          </a:p>
          <a:p>
            <a:r>
              <a:rPr lang="nl-NL" b="1"/>
              <a:t>· Wat heb je ervoor nodig? </a:t>
            </a:r>
          </a:p>
          <a:p>
            <a:r>
              <a:rPr lang="nl-NL"/>
              <a:t>Account registreren op site </a:t>
            </a:r>
          </a:p>
          <a:p>
            <a:r>
              <a:rPr lang="nl-NL"/>
              <a:t>·</a:t>
            </a:r>
            <a:r>
              <a:rPr lang="nl-NL" b="1"/>
              <a:t> Is het gratis? </a:t>
            </a:r>
          </a:p>
          <a:p>
            <a:r>
              <a:rPr lang="nl-NL"/>
              <a:t>er is een gratis versie met beperkte opslagcapaciteit, vanaf 100MB moet je wel betalen </a:t>
            </a:r>
          </a:p>
          <a:p>
            <a:r>
              <a:rPr lang="nl-NL" b="1"/>
              <a:t>· Wat kun je er allemaal mee maken? </a:t>
            </a:r>
          </a:p>
          <a:p>
            <a:r>
              <a:rPr lang="nl-NL"/>
              <a:t>Cloud-based presentaties, verhalen, ideeën delen </a:t>
            </a:r>
          </a:p>
          <a:p>
            <a:r>
              <a:rPr lang="nl-NL"/>
              <a:t>Het maakt gebruikt van een virtueel canvas </a:t>
            </a:r>
          </a:p>
          <a:p>
            <a:r>
              <a:rPr lang="nl-NL"/>
              <a:t>Maakt gebruik van Zooming User Interface, waarmee je in en uit de presentatie kunt zoomen. Gebruikers kunnen de presentatie weergeven en erdoor navigeren in de 2,5D ruimte op de Z axis. </a:t>
            </a:r>
          </a:p>
          <a:p>
            <a:r>
              <a:rPr lang="nl-NL"/>
              <a:t>Mindmaps </a:t>
            </a:r>
          </a:p>
          <a:p>
            <a:r>
              <a:rPr lang="nl-NL"/>
              <a:t>· </a:t>
            </a:r>
            <a:r>
              <a:rPr lang="nl-NL" b="1"/>
              <a:t>Voordelen</a:t>
            </a:r>
            <a:r>
              <a:rPr lang="nl-NL"/>
              <a:t>: </a:t>
            </a:r>
          </a:p>
          <a:p>
            <a:r>
              <a:rPr lang="nl-NL"/>
              <a:t>de Powerpoint killer, want is zeer dynamisch </a:t>
            </a:r>
          </a:p>
          <a:p>
            <a:r>
              <a:rPr lang="nl-NL"/>
              <a:t>lineaire en niet-lineaire informatie samenbrengen </a:t>
            </a:r>
          </a:p>
          <a:p>
            <a:r>
              <a:rPr lang="nl-NL"/>
              <a:t>brainstormen </a:t>
            </a:r>
          </a:p>
          <a:p>
            <a:r>
              <a:rPr lang="nl-NL"/>
              <a:t>gestructureerde presentaties </a:t>
            </a:r>
          </a:p>
          <a:p>
            <a:r>
              <a:rPr lang="nl-NL"/>
              <a:t>tekst, afbeeldingen, video’s en andere media kunnen erin geplaatst worden </a:t>
            </a:r>
          </a:p>
          <a:p>
            <a:r>
              <a:rPr lang="nl-NL"/>
              <a:t>Men kan vooraf een bepaald pad aangeven dat de gebruiker moet volgen, of de gebruiker hierin vrij laten. </a:t>
            </a:r>
          </a:p>
          <a:p>
            <a:r>
              <a:rPr lang="nl-NL"/>
              <a:t>Prezi Desktop: offline werken </a:t>
            </a:r>
          </a:p>
          <a:p>
            <a:r>
              <a:rPr lang="nl-NL"/>
              <a:t>Prezi Meeting: 10 mensen kunnen dit bewerken in realtime </a:t>
            </a:r>
          </a:p>
          <a:p>
            <a:r>
              <a:rPr lang="nl-NL"/>
              <a:t>Prezi Viewer voor iPad </a:t>
            </a:r>
          </a:p>
          <a:p>
            <a:r>
              <a:rPr lang="nl-NL"/>
              <a:t>· </a:t>
            </a:r>
            <a:r>
              <a:rPr lang="nl-NL" b="1"/>
              <a:t>Nadelen</a:t>
            </a:r>
            <a:r>
              <a:rPr lang="nl-NL"/>
              <a:t>: </a:t>
            </a:r>
          </a:p>
          <a:p>
            <a:r>
              <a:rPr lang="nl-NL"/>
              <a:t>Gebruikers worden misselijk van al dat inzoomen </a:t>
            </a:r>
          </a:p>
          <a:p>
            <a:r>
              <a:rPr lang="nl-NL"/>
              <a:t>(teveel visuele stimulatie) </a:t>
            </a:r>
          </a:p>
          <a:p>
            <a:r>
              <a:rPr lang="nl-NL"/>
              <a:t>Gebrek aan lettertypes en kleuropties </a:t>
            </a:r>
          </a:p>
        </p:txBody>
      </p:sp>
      <p:sp>
        <p:nvSpPr>
          <p:cNvPr id="4" name="Tijdelijke aanduiding voor dianummer 3"/>
          <p:cNvSpPr>
            <a:spLocks noGrp="1"/>
          </p:cNvSpPr>
          <p:nvPr>
            <p:ph type="sldNum" sz="quarter" idx="10"/>
          </p:nvPr>
        </p:nvSpPr>
        <p:spPr/>
        <p:txBody>
          <a:bodyPr/>
          <a:lstStyle/>
          <a:p>
            <a:fld id="{6F190149-CE19-429C-BDA2-8396C8112F85}" type="slidenum">
              <a:rPr lang="nl-NL"/>
              <a:pPr/>
              <a:t>21</a:t>
            </a:fld>
            <a:endParaRPr lang="nl-NL"/>
          </a:p>
        </p:txBody>
      </p:sp>
    </p:spTree>
    <p:extLst>
      <p:ext uri="{BB962C8B-B14F-4D97-AF65-F5344CB8AC3E}">
        <p14:creationId xmlns:p14="http://schemas.microsoft.com/office/powerpoint/2010/main" val="2192459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22</a:t>
            </a:fld>
            <a:endParaRPr lang="nl-NL"/>
          </a:p>
        </p:txBody>
      </p:sp>
    </p:spTree>
    <p:extLst>
      <p:ext uri="{BB962C8B-B14F-4D97-AF65-F5344CB8AC3E}">
        <p14:creationId xmlns:p14="http://schemas.microsoft.com/office/powerpoint/2010/main" val="1670120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23</a:t>
            </a:fld>
            <a:endParaRPr lang="nl-NL"/>
          </a:p>
        </p:txBody>
      </p:sp>
    </p:spTree>
    <p:extLst>
      <p:ext uri="{BB962C8B-B14F-4D97-AF65-F5344CB8AC3E}">
        <p14:creationId xmlns:p14="http://schemas.microsoft.com/office/powerpoint/2010/main" val="1352151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24</a:t>
            </a:fld>
            <a:endParaRPr lang="nl-NL"/>
          </a:p>
        </p:txBody>
      </p:sp>
    </p:spTree>
    <p:extLst>
      <p:ext uri="{BB962C8B-B14F-4D97-AF65-F5344CB8AC3E}">
        <p14:creationId xmlns:p14="http://schemas.microsoft.com/office/powerpoint/2010/main" val="4113299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25</a:t>
            </a:fld>
            <a:endParaRPr lang="nl-NL"/>
          </a:p>
        </p:txBody>
      </p:sp>
    </p:spTree>
    <p:extLst>
      <p:ext uri="{BB962C8B-B14F-4D97-AF65-F5344CB8AC3E}">
        <p14:creationId xmlns:p14="http://schemas.microsoft.com/office/powerpoint/2010/main" val="1698902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26</a:t>
            </a:fld>
            <a:endParaRPr lang="nl-NL"/>
          </a:p>
        </p:txBody>
      </p:sp>
    </p:spTree>
    <p:extLst>
      <p:ext uri="{BB962C8B-B14F-4D97-AF65-F5344CB8AC3E}">
        <p14:creationId xmlns:p14="http://schemas.microsoft.com/office/powerpoint/2010/main" val="1542870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27</a:t>
            </a:fld>
            <a:endParaRPr lang="nl-NL"/>
          </a:p>
        </p:txBody>
      </p:sp>
    </p:spTree>
    <p:extLst>
      <p:ext uri="{BB962C8B-B14F-4D97-AF65-F5344CB8AC3E}">
        <p14:creationId xmlns:p14="http://schemas.microsoft.com/office/powerpoint/2010/main" val="2561448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28</a:t>
            </a:fld>
            <a:endParaRPr lang="nl-NL"/>
          </a:p>
        </p:txBody>
      </p:sp>
    </p:spTree>
    <p:extLst>
      <p:ext uri="{BB962C8B-B14F-4D97-AF65-F5344CB8AC3E}">
        <p14:creationId xmlns:p14="http://schemas.microsoft.com/office/powerpoint/2010/main" val="30661915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29</a:t>
            </a:fld>
            <a:endParaRPr lang="nl-NL"/>
          </a:p>
        </p:txBody>
      </p:sp>
    </p:spTree>
    <p:extLst>
      <p:ext uri="{BB962C8B-B14F-4D97-AF65-F5344CB8AC3E}">
        <p14:creationId xmlns:p14="http://schemas.microsoft.com/office/powerpoint/2010/main" val="11507725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30</a:t>
            </a:fld>
            <a:endParaRPr lang="nl-NL"/>
          </a:p>
        </p:txBody>
      </p:sp>
    </p:spTree>
    <p:extLst>
      <p:ext uri="{BB962C8B-B14F-4D97-AF65-F5344CB8AC3E}">
        <p14:creationId xmlns:p14="http://schemas.microsoft.com/office/powerpoint/2010/main" val="3884160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3</a:t>
            </a:fld>
            <a:endParaRPr lang="nl-NL"/>
          </a:p>
        </p:txBody>
      </p:sp>
    </p:spTree>
    <p:extLst>
      <p:ext uri="{BB962C8B-B14F-4D97-AF65-F5344CB8AC3E}">
        <p14:creationId xmlns:p14="http://schemas.microsoft.com/office/powerpoint/2010/main" val="13797234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31</a:t>
            </a:fld>
            <a:endParaRPr lang="nl-NL"/>
          </a:p>
        </p:txBody>
      </p:sp>
    </p:spTree>
    <p:extLst>
      <p:ext uri="{BB962C8B-B14F-4D97-AF65-F5344CB8AC3E}">
        <p14:creationId xmlns:p14="http://schemas.microsoft.com/office/powerpoint/2010/main" val="3493429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32</a:t>
            </a:fld>
            <a:endParaRPr lang="nl-NL"/>
          </a:p>
        </p:txBody>
      </p:sp>
    </p:spTree>
    <p:extLst>
      <p:ext uri="{BB962C8B-B14F-4D97-AF65-F5344CB8AC3E}">
        <p14:creationId xmlns:p14="http://schemas.microsoft.com/office/powerpoint/2010/main" val="7752324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33</a:t>
            </a:fld>
            <a:endParaRPr lang="nl-NL"/>
          </a:p>
        </p:txBody>
      </p:sp>
    </p:spTree>
    <p:extLst>
      <p:ext uri="{BB962C8B-B14F-4D97-AF65-F5344CB8AC3E}">
        <p14:creationId xmlns:p14="http://schemas.microsoft.com/office/powerpoint/2010/main" val="2785990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4</a:t>
            </a:fld>
            <a:endParaRPr lang="nl-NL"/>
          </a:p>
        </p:txBody>
      </p:sp>
    </p:spTree>
    <p:extLst>
      <p:ext uri="{BB962C8B-B14F-4D97-AF65-F5344CB8AC3E}">
        <p14:creationId xmlns:p14="http://schemas.microsoft.com/office/powerpoint/2010/main" val="471722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5</a:t>
            </a:fld>
            <a:endParaRPr lang="nl-NL"/>
          </a:p>
        </p:txBody>
      </p:sp>
    </p:spTree>
    <p:extLst>
      <p:ext uri="{BB962C8B-B14F-4D97-AF65-F5344CB8AC3E}">
        <p14:creationId xmlns:p14="http://schemas.microsoft.com/office/powerpoint/2010/main" val="55759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6</a:t>
            </a:fld>
            <a:endParaRPr lang="nl-NL"/>
          </a:p>
        </p:txBody>
      </p:sp>
    </p:spTree>
    <p:extLst>
      <p:ext uri="{BB962C8B-B14F-4D97-AF65-F5344CB8AC3E}">
        <p14:creationId xmlns:p14="http://schemas.microsoft.com/office/powerpoint/2010/main" val="236103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7</a:t>
            </a:fld>
            <a:endParaRPr lang="nl-NL"/>
          </a:p>
        </p:txBody>
      </p:sp>
    </p:spTree>
    <p:extLst>
      <p:ext uri="{BB962C8B-B14F-4D97-AF65-F5344CB8AC3E}">
        <p14:creationId xmlns:p14="http://schemas.microsoft.com/office/powerpoint/2010/main" val="1078440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8</a:t>
            </a:fld>
            <a:endParaRPr lang="nl-NL"/>
          </a:p>
        </p:txBody>
      </p:sp>
    </p:spTree>
    <p:extLst>
      <p:ext uri="{BB962C8B-B14F-4D97-AF65-F5344CB8AC3E}">
        <p14:creationId xmlns:p14="http://schemas.microsoft.com/office/powerpoint/2010/main" val="352616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F190149-CE19-429C-BDA2-8396C8112F85}" type="slidenum">
              <a:rPr lang="nl-NL"/>
              <a:pPr/>
              <a:t>9</a:t>
            </a:fld>
            <a:endParaRPr lang="nl-NL"/>
          </a:p>
        </p:txBody>
      </p:sp>
    </p:spTree>
    <p:extLst>
      <p:ext uri="{BB962C8B-B14F-4D97-AF65-F5344CB8AC3E}">
        <p14:creationId xmlns:p14="http://schemas.microsoft.com/office/powerpoint/2010/main" val="233721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jpe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lvl1pPr>
              <a:defRPr/>
            </a:lvl1pPr>
          </a:lstStyle>
          <a:p>
            <a:pPr>
              <a:defRPr/>
            </a:pPr>
            <a:fld id="{F39BCCEA-AD47-43DC-B915-CD578B022183}" type="datetimeFigureOut">
              <a:rPr lang="nl-BE"/>
              <a:pPr>
                <a:defRPr/>
              </a:pPr>
              <a:t>20/03/2012</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7534152F-0121-416E-B42D-BC19C00532A7}" type="slidenum">
              <a:rPr lang="nl-BE"/>
              <a:pPr>
                <a:defRPr/>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DB89FA08-2E45-429D-AC9D-16CE0813104C}" type="datetimeFigureOut">
              <a:rPr lang="nl-BE"/>
              <a:pPr>
                <a:defRPr/>
              </a:pPr>
              <a:t>20/03/2012</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7D91C451-BD24-4FEC-9E3A-E629717CD23E}" type="slidenum">
              <a:rPr lang="nl-BE"/>
              <a:pPr>
                <a:defRPr/>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lvl1pPr>
              <a:defRPr/>
            </a:lvl1pPr>
          </a:lstStyle>
          <a:p>
            <a:pPr>
              <a:defRPr/>
            </a:pPr>
            <a:fld id="{408410B5-8EDB-4734-B50F-0E9ABB7F7E59}" type="datetimeFigureOut">
              <a:rPr lang="nl-BE"/>
              <a:pPr>
                <a:defRPr/>
              </a:pPr>
              <a:t>20/03/2012</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1C3A491A-2EFD-4E87-9BF1-BB69033BC260}" type="slidenum">
              <a:rPr lang="nl-BE"/>
              <a:pPr>
                <a:defRPr/>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BE" dirty="0"/>
          </a:p>
        </p:txBody>
      </p:sp>
      <p:sp>
        <p:nvSpPr>
          <p:cNvPr id="3" name="Tijdelijke aanduiding voor inhoud 2"/>
          <p:cNvSpPr>
            <a:spLocks noGrp="1"/>
          </p:cNvSpPr>
          <p:nvPr>
            <p:ph idx="1"/>
          </p:nvPr>
        </p:nvSpPr>
        <p:spPr/>
        <p:txBody>
          <a:bodyPr/>
          <a:lstStyle>
            <a:lvl5pPr>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7" name="Tijdelijke aanduiding voor datum 3"/>
          <p:cNvSpPr>
            <a:spLocks noGrp="1"/>
          </p:cNvSpPr>
          <p:nvPr>
            <p:ph type="dt" sz="half" idx="10"/>
          </p:nvPr>
        </p:nvSpPr>
        <p:spPr/>
        <p:txBody>
          <a:bodyPr/>
          <a:lstStyle>
            <a:lvl1pPr>
              <a:defRPr/>
            </a:lvl1pPr>
          </a:lstStyle>
          <a:p>
            <a:pPr>
              <a:defRPr/>
            </a:pPr>
            <a:fld id="{F973EF2F-8A94-47C9-8E43-182770065C09}" type="datetimeFigureOut">
              <a:rPr lang="nl-BE"/>
              <a:pPr>
                <a:defRPr/>
              </a:pPr>
              <a:t>20/03/2012</a:t>
            </a:fld>
            <a:endParaRPr lang="nl-BE"/>
          </a:p>
        </p:txBody>
      </p:sp>
      <p:sp>
        <p:nvSpPr>
          <p:cNvPr id="8" name="Tijdelijke aanduiding voor voettekst 4"/>
          <p:cNvSpPr>
            <a:spLocks noGrp="1"/>
          </p:cNvSpPr>
          <p:nvPr>
            <p:ph type="ftr" sz="quarter" idx="11"/>
          </p:nvPr>
        </p:nvSpPr>
        <p:spPr/>
        <p:txBody>
          <a:bodyPr/>
          <a:lstStyle>
            <a:lvl1pPr>
              <a:defRPr/>
            </a:lvl1pPr>
          </a:lstStyle>
          <a:p>
            <a:pPr>
              <a:defRPr/>
            </a:pPr>
            <a:endParaRPr lang="nl-BE"/>
          </a:p>
        </p:txBody>
      </p:sp>
      <p:sp>
        <p:nvSpPr>
          <p:cNvPr id="9" name="Tijdelijke aanduiding voor dianummer 5"/>
          <p:cNvSpPr>
            <a:spLocks noGrp="1"/>
          </p:cNvSpPr>
          <p:nvPr>
            <p:ph type="sldNum" sz="quarter" idx="12"/>
          </p:nvPr>
        </p:nvSpPr>
        <p:spPr/>
        <p:txBody>
          <a:bodyPr/>
          <a:lstStyle>
            <a:lvl1pPr>
              <a:defRPr/>
            </a:lvl1pPr>
          </a:lstStyle>
          <a:p>
            <a:pPr>
              <a:defRPr/>
            </a:pPr>
            <a:fld id="{3FCFC4F3-EE06-4D7D-A26A-E67DE99C94A2}" type="slidenum">
              <a:rPr lang="nl-BE"/>
              <a:pPr>
                <a:defRPr/>
              </a:pPr>
              <a:t>‹nr.›</a:t>
            </a:fld>
            <a:endParaRPr lang="nl-BE"/>
          </a:p>
        </p:txBody>
      </p:sp>
      <p:pic>
        <p:nvPicPr>
          <p:cNvPr id="2050" name="Picture 2" descr="http://www.deviantart.com/download/82535884/HD_Matrix_Wallpaper_by_Darkdragon15.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006"/>
          <a:stretch/>
        </p:blipFill>
        <p:spPr bwMode="auto">
          <a:xfrm>
            <a:off x="-396552" y="0"/>
            <a:ext cx="1067932" cy="45593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3" name="Picture 2" descr="http://www.deviantart.com/download/82535884/HD_Matrix_Wallpaper_by_Darkdragon15.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84006"/>
          <a:stretch/>
        </p:blipFill>
        <p:spPr bwMode="auto">
          <a:xfrm>
            <a:off x="-396552" y="2686049"/>
            <a:ext cx="1067932" cy="455937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5" name="Picture 6" descr="http://www.psdgraphics.com/file/matrix-wallpaper.jpg"/>
          <p:cNvPicPr/>
          <p:nvPr userDrawn="1"/>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92208"/>
          <a:stretch/>
        </p:blipFill>
        <p:spPr bwMode="auto">
          <a:xfrm rot="5400000">
            <a:off x="6165505" y="-1291579"/>
            <a:ext cx="448887" cy="5508105"/>
          </a:xfrm>
          <a:prstGeom prst="rect">
            <a:avLst/>
          </a:prstGeom>
          <a:noFill/>
          <a:effectLst>
            <a:softEdge rad="12700"/>
          </a:effectLst>
          <a:extLst/>
        </p:spPr>
      </p:pic>
      <p:pic>
        <p:nvPicPr>
          <p:cNvPr id="10" name="Picture 7" descr="http://nl.dreamstime.com/digitale-vingerafdruk-thumb8906132.jp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b="8571"/>
          <a:stretch/>
        </p:blipFill>
        <p:spPr bwMode="auto">
          <a:xfrm>
            <a:off x="7025447" y="3933056"/>
            <a:ext cx="2118553" cy="292494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E8B0300F-F0FF-41D4-81F3-87419DC09C6E}" type="datetimeFigureOut">
              <a:rPr lang="nl-BE"/>
              <a:pPr>
                <a:defRPr/>
              </a:pPr>
              <a:t>20/03/2012</a:t>
            </a:fld>
            <a:endParaRPr lang="nl-BE"/>
          </a:p>
        </p:txBody>
      </p:sp>
      <p:sp>
        <p:nvSpPr>
          <p:cNvPr id="5" name="Tijdelijke aanduiding voor voettekst 4"/>
          <p:cNvSpPr>
            <a:spLocks noGrp="1"/>
          </p:cNvSpPr>
          <p:nvPr>
            <p:ph type="ftr" sz="quarter" idx="11"/>
          </p:nvPr>
        </p:nvSpPr>
        <p:spPr/>
        <p:txBody>
          <a:bodyPr/>
          <a:lstStyle>
            <a:lvl1pPr>
              <a:defRPr/>
            </a:lvl1pPr>
          </a:lstStyle>
          <a:p>
            <a:pPr>
              <a:defRPr/>
            </a:pPr>
            <a:endParaRPr lang="nl-BE"/>
          </a:p>
        </p:txBody>
      </p:sp>
      <p:sp>
        <p:nvSpPr>
          <p:cNvPr id="6" name="Tijdelijke aanduiding voor dianummer 5"/>
          <p:cNvSpPr>
            <a:spLocks noGrp="1"/>
          </p:cNvSpPr>
          <p:nvPr>
            <p:ph type="sldNum" sz="quarter" idx="12"/>
          </p:nvPr>
        </p:nvSpPr>
        <p:spPr/>
        <p:txBody>
          <a:bodyPr/>
          <a:lstStyle>
            <a:lvl1pPr>
              <a:defRPr/>
            </a:lvl1pPr>
          </a:lstStyle>
          <a:p>
            <a:pPr>
              <a:defRPr/>
            </a:pPr>
            <a:fld id="{97253098-077F-4855-BA43-66329D5FB1D8}" type="slidenum">
              <a:rPr lang="nl-BE"/>
              <a:pPr>
                <a:defRPr/>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3"/>
          <p:cNvSpPr>
            <a:spLocks noGrp="1"/>
          </p:cNvSpPr>
          <p:nvPr>
            <p:ph type="dt" sz="half" idx="10"/>
          </p:nvPr>
        </p:nvSpPr>
        <p:spPr/>
        <p:txBody>
          <a:bodyPr/>
          <a:lstStyle>
            <a:lvl1pPr>
              <a:defRPr/>
            </a:lvl1pPr>
          </a:lstStyle>
          <a:p>
            <a:pPr>
              <a:defRPr/>
            </a:pPr>
            <a:fld id="{9B01580A-C0C3-4070-9168-FDA3C74EAC4E}" type="datetimeFigureOut">
              <a:rPr lang="nl-BE"/>
              <a:pPr>
                <a:defRPr/>
              </a:pPr>
              <a:t>20/03/2012</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E94588D7-72B1-4969-82BD-8E8C57F29AC0}" type="slidenum">
              <a:rPr lang="nl-BE"/>
              <a:pPr>
                <a:defRPr/>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3"/>
          <p:cNvSpPr>
            <a:spLocks noGrp="1"/>
          </p:cNvSpPr>
          <p:nvPr>
            <p:ph type="dt" sz="half" idx="10"/>
          </p:nvPr>
        </p:nvSpPr>
        <p:spPr/>
        <p:txBody>
          <a:bodyPr/>
          <a:lstStyle>
            <a:lvl1pPr>
              <a:defRPr/>
            </a:lvl1pPr>
          </a:lstStyle>
          <a:p>
            <a:pPr>
              <a:defRPr/>
            </a:pPr>
            <a:fld id="{02D2CAAD-A753-4AE2-987A-F80357FFAF2E}" type="datetimeFigureOut">
              <a:rPr lang="nl-BE"/>
              <a:pPr>
                <a:defRPr/>
              </a:pPr>
              <a:t>20/03/2012</a:t>
            </a:fld>
            <a:endParaRPr lang="nl-BE"/>
          </a:p>
        </p:txBody>
      </p:sp>
      <p:sp>
        <p:nvSpPr>
          <p:cNvPr id="8" name="Tijdelijke aanduiding voor voettekst 4"/>
          <p:cNvSpPr>
            <a:spLocks noGrp="1"/>
          </p:cNvSpPr>
          <p:nvPr>
            <p:ph type="ftr" sz="quarter" idx="11"/>
          </p:nvPr>
        </p:nvSpPr>
        <p:spPr/>
        <p:txBody>
          <a:bodyPr/>
          <a:lstStyle>
            <a:lvl1pPr>
              <a:defRPr/>
            </a:lvl1pPr>
          </a:lstStyle>
          <a:p>
            <a:pPr>
              <a:defRPr/>
            </a:pPr>
            <a:endParaRPr lang="nl-BE"/>
          </a:p>
        </p:txBody>
      </p:sp>
      <p:sp>
        <p:nvSpPr>
          <p:cNvPr id="9" name="Tijdelijke aanduiding voor dianummer 5"/>
          <p:cNvSpPr>
            <a:spLocks noGrp="1"/>
          </p:cNvSpPr>
          <p:nvPr>
            <p:ph type="sldNum" sz="quarter" idx="12"/>
          </p:nvPr>
        </p:nvSpPr>
        <p:spPr/>
        <p:txBody>
          <a:bodyPr/>
          <a:lstStyle>
            <a:lvl1pPr>
              <a:defRPr/>
            </a:lvl1pPr>
          </a:lstStyle>
          <a:p>
            <a:pPr>
              <a:defRPr/>
            </a:pPr>
            <a:fld id="{60995EB4-E784-4817-9A2D-605E8B04BA77}" type="slidenum">
              <a:rPr lang="nl-BE"/>
              <a:pPr>
                <a:defRPr/>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3"/>
          <p:cNvSpPr>
            <a:spLocks noGrp="1"/>
          </p:cNvSpPr>
          <p:nvPr>
            <p:ph type="dt" sz="half" idx="10"/>
          </p:nvPr>
        </p:nvSpPr>
        <p:spPr/>
        <p:txBody>
          <a:bodyPr/>
          <a:lstStyle>
            <a:lvl1pPr>
              <a:defRPr/>
            </a:lvl1pPr>
          </a:lstStyle>
          <a:p>
            <a:pPr>
              <a:defRPr/>
            </a:pPr>
            <a:fld id="{52D4C035-4BF7-4F2F-8C19-0EDDDDAE02D0}" type="datetimeFigureOut">
              <a:rPr lang="nl-BE"/>
              <a:pPr>
                <a:defRPr/>
              </a:pPr>
              <a:t>20/03/2012</a:t>
            </a:fld>
            <a:endParaRPr lang="nl-BE"/>
          </a:p>
        </p:txBody>
      </p:sp>
      <p:sp>
        <p:nvSpPr>
          <p:cNvPr id="4" name="Tijdelijke aanduiding voor voettekst 4"/>
          <p:cNvSpPr>
            <a:spLocks noGrp="1"/>
          </p:cNvSpPr>
          <p:nvPr>
            <p:ph type="ftr" sz="quarter" idx="11"/>
          </p:nvPr>
        </p:nvSpPr>
        <p:spPr/>
        <p:txBody>
          <a:bodyPr/>
          <a:lstStyle>
            <a:lvl1pPr>
              <a:defRPr/>
            </a:lvl1pPr>
          </a:lstStyle>
          <a:p>
            <a:pPr>
              <a:defRPr/>
            </a:pPr>
            <a:endParaRPr lang="nl-BE"/>
          </a:p>
        </p:txBody>
      </p:sp>
      <p:sp>
        <p:nvSpPr>
          <p:cNvPr id="5" name="Tijdelijke aanduiding voor dianummer 5"/>
          <p:cNvSpPr>
            <a:spLocks noGrp="1"/>
          </p:cNvSpPr>
          <p:nvPr>
            <p:ph type="sldNum" sz="quarter" idx="12"/>
          </p:nvPr>
        </p:nvSpPr>
        <p:spPr/>
        <p:txBody>
          <a:bodyPr/>
          <a:lstStyle>
            <a:lvl1pPr>
              <a:defRPr/>
            </a:lvl1pPr>
          </a:lstStyle>
          <a:p>
            <a:pPr>
              <a:defRPr/>
            </a:pPr>
            <a:fld id="{954A4E68-7727-4CE3-AAFE-097411097B96}" type="slidenum">
              <a:rPr lang="nl-BE"/>
              <a:pPr>
                <a:defRPr/>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17184D2A-7000-4B77-A6A3-866107404A45}" type="datetimeFigureOut">
              <a:rPr lang="nl-BE"/>
              <a:pPr>
                <a:defRPr/>
              </a:pPr>
              <a:t>20/03/2012</a:t>
            </a:fld>
            <a:endParaRPr lang="nl-BE"/>
          </a:p>
        </p:txBody>
      </p:sp>
      <p:sp>
        <p:nvSpPr>
          <p:cNvPr id="3" name="Tijdelijke aanduiding voor voettekst 4"/>
          <p:cNvSpPr>
            <a:spLocks noGrp="1"/>
          </p:cNvSpPr>
          <p:nvPr>
            <p:ph type="ftr" sz="quarter" idx="11"/>
          </p:nvPr>
        </p:nvSpPr>
        <p:spPr/>
        <p:txBody>
          <a:bodyPr/>
          <a:lstStyle>
            <a:lvl1pPr>
              <a:defRPr/>
            </a:lvl1pPr>
          </a:lstStyle>
          <a:p>
            <a:pPr>
              <a:defRPr/>
            </a:pPr>
            <a:endParaRPr lang="nl-BE"/>
          </a:p>
        </p:txBody>
      </p:sp>
      <p:sp>
        <p:nvSpPr>
          <p:cNvPr id="4" name="Tijdelijke aanduiding voor dianummer 5"/>
          <p:cNvSpPr>
            <a:spLocks noGrp="1"/>
          </p:cNvSpPr>
          <p:nvPr>
            <p:ph type="sldNum" sz="quarter" idx="12"/>
          </p:nvPr>
        </p:nvSpPr>
        <p:spPr/>
        <p:txBody>
          <a:bodyPr/>
          <a:lstStyle>
            <a:lvl1pPr>
              <a:defRPr/>
            </a:lvl1pPr>
          </a:lstStyle>
          <a:p>
            <a:pPr>
              <a:defRPr/>
            </a:pPr>
            <a:fld id="{80055A3F-14AD-46EA-BBF2-E3E419FC804F}" type="slidenum">
              <a:rPr lang="nl-BE"/>
              <a:pPr>
                <a:defRPr/>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F665010B-8E73-4B14-9BB2-A2EE7780AE3D}" type="datetimeFigureOut">
              <a:rPr lang="nl-BE"/>
              <a:pPr>
                <a:defRPr/>
              </a:pPr>
              <a:t>20/03/2012</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A9336861-DF38-42F3-AE43-BBF86F30D2BB}" type="slidenum">
              <a:rPr lang="nl-BE"/>
              <a:pPr>
                <a:defRPr/>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BE"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C52CD7FC-74B0-4F92-A318-34B098E50341}" type="datetimeFigureOut">
              <a:rPr lang="nl-BE"/>
              <a:pPr>
                <a:defRPr/>
              </a:pPr>
              <a:t>20/03/2012</a:t>
            </a:fld>
            <a:endParaRPr lang="nl-BE"/>
          </a:p>
        </p:txBody>
      </p:sp>
      <p:sp>
        <p:nvSpPr>
          <p:cNvPr id="6" name="Tijdelijke aanduiding voor voettekst 4"/>
          <p:cNvSpPr>
            <a:spLocks noGrp="1"/>
          </p:cNvSpPr>
          <p:nvPr>
            <p:ph type="ftr" sz="quarter" idx="11"/>
          </p:nvPr>
        </p:nvSpPr>
        <p:spPr/>
        <p:txBody>
          <a:bodyPr/>
          <a:lstStyle>
            <a:lvl1pPr>
              <a:defRPr/>
            </a:lvl1pPr>
          </a:lstStyle>
          <a:p>
            <a:pPr>
              <a:defRPr/>
            </a:pPr>
            <a:endParaRPr lang="nl-BE"/>
          </a:p>
        </p:txBody>
      </p:sp>
      <p:sp>
        <p:nvSpPr>
          <p:cNvPr id="7" name="Tijdelijke aanduiding voor dianummer 5"/>
          <p:cNvSpPr>
            <a:spLocks noGrp="1"/>
          </p:cNvSpPr>
          <p:nvPr>
            <p:ph type="sldNum" sz="quarter" idx="12"/>
          </p:nvPr>
        </p:nvSpPr>
        <p:spPr/>
        <p:txBody>
          <a:bodyPr/>
          <a:lstStyle>
            <a:lvl1pPr>
              <a:defRPr/>
            </a:lvl1pPr>
          </a:lstStyle>
          <a:p>
            <a:pPr>
              <a:defRPr/>
            </a:pPr>
            <a:fld id="{BCF4AF96-5A3C-4848-AA6F-1B3FD71D1CE2}" type="slidenum">
              <a:rPr lang="nl-BE"/>
              <a:pPr>
                <a:defRPr/>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50000">
              <a:schemeClr val="tx1">
                <a:lumMod val="65000"/>
                <a:lumOff val="35000"/>
              </a:schemeClr>
            </a:gs>
            <a:gs pos="100000">
              <a:srgbClr val="00B050"/>
            </a:gs>
          </a:gsLst>
          <a:lin ang="5400000" scaled="0"/>
          <a:tileRect/>
        </a:gra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nl-BE" smtClean="0"/>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9C22D97-B4D3-4C21-B91C-1F89AD7A8B65}" type="datetimeFigureOut">
              <a:rPr lang="nl-BE"/>
              <a:pPr>
                <a:defRPr/>
              </a:pPr>
              <a:t>20/03/2012</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C4CDB38-F855-42D8-A8BD-953AB14C284C}" type="slidenum">
              <a:rPr lang="nl-BE"/>
              <a:pPr>
                <a:defRPr/>
              </a:pPr>
              <a:t>‹nr.›</a:t>
            </a:fld>
            <a:endParaRPr lang="nl-BE"/>
          </a:p>
        </p:txBody>
      </p:sp>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docs.google.com/presentation/d/1i8UEroKFS9aZVlscDd0IBoq6bA_h4riBjpZdyV5Pzk4/edi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prezi.com/ivk9k4boykm_/wat-is-een-prezi/"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prezi.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1034495\Local Settings\Temporary Internet Files\Content.IE5\MR3KE7BQ\MP90040194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572000" cy="68546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1" name="Picture 7" descr="http://nl.dreamstime.com/digitale-vingerafdruk-thumb8906132.jpg"/>
          <p:cNvPicPr>
            <a:picLocks noChangeAspect="1" noChangeArrowheads="1"/>
          </p:cNvPicPr>
          <p:nvPr/>
        </p:nvPicPr>
        <p:blipFill rotWithShape="1">
          <a:blip r:embed="rId4">
            <a:extLst>
              <a:ext uri="{28A0092B-C50C-407E-A947-70E740481C1C}">
                <a14:useLocalDpi xmlns:a14="http://schemas.microsoft.com/office/drawing/2010/main" val="0"/>
              </a:ext>
            </a:extLst>
          </a:blip>
          <a:srcRect b="8571"/>
          <a:stretch/>
        </p:blipFill>
        <p:spPr bwMode="auto">
          <a:xfrm>
            <a:off x="7025446" y="1"/>
            <a:ext cx="2118553" cy="292494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4572001" y="2780928"/>
            <a:ext cx="4571997" cy="4308872"/>
          </a:xfrm>
          <a:prstGeom prst="rect">
            <a:avLst/>
          </a:prstGeom>
          <a:noFill/>
        </p:spPr>
        <p:txBody>
          <a:bodyPr wrap="square" rtlCol="0">
            <a:spAutoFit/>
          </a:bodyPr>
          <a:lstStyle/>
          <a:p>
            <a:r>
              <a:rPr lang="nl-BE" sz="2800" dirty="0" smtClean="0">
                <a:solidFill>
                  <a:schemeClr val="bg1"/>
                </a:solidFill>
              </a:rPr>
              <a:t>Tools</a:t>
            </a:r>
            <a:endParaRPr lang="nl-BE" dirty="0" smtClean="0">
              <a:solidFill>
                <a:schemeClr val="bg1"/>
              </a:solidFill>
            </a:endParaRPr>
          </a:p>
          <a:p>
            <a:endParaRPr lang="nl-BE" dirty="0" smtClean="0">
              <a:solidFill>
                <a:schemeClr val="bg1"/>
              </a:solidFill>
            </a:endParaRPr>
          </a:p>
          <a:p>
            <a:r>
              <a:rPr lang="nl-BE" sz="4400" dirty="0" smtClean="0">
                <a:solidFill>
                  <a:schemeClr val="accent6">
                    <a:lumMod val="75000"/>
                  </a:schemeClr>
                </a:solidFill>
              </a:rPr>
              <a:t>Web 2.0</a:t>
            </a:r>
            <a:r>
              <a:rPr lang="nl-BE" sz="2400" dirty="0" smtClean="0">
                <a:solidFill>
                  <a:schemeClr val="bg1"/>
                </a:solidFill>
              </a:rPr>
              <a:t/>
            </a:r>
            <a:br>
              <a:rPr lang="nl-BE" sz="2400" dirty="0" smtClean="0">
                <a:solidFill>
                  <a:schemeClr val="bg1"/>
                </a:solidFill>
              </a:rPr>
            </a:br>
            <a:r>
              <a:rPr lang="nl-BE" dirty="0" smtClean="0">
                <a:solidFill>
                  <a:schemeClr val="bg1"/>
                </a:solidFill>
              </a:rPr>
              <a:t>Toepassingen voor management </a:t>
            </a:r>
            <a:r>
              <a:rPr lang="nl-BE" dirty="0" err="1" smtClean="0">
                <a:solidFill>
                  <a:schemeClr val="bg1"/>
                </a:solidFill>
              </a:rPr>
              <a:t>assistant</a:t>
            </a:r>
            <a:endParaRPr lang="nl-BE" sz="2400" dirty="0" smtClean="0">
              <a:solidFill>
                <a:schemeClr val="bg1"/>
              </a:solidFill>
            </a:endParaRPr>
          </a:p>
          <a:p>
            <a:endParaRPr lang="nl-BE" sz="2400" dirty="0" smtClean="0">
              <a:solidFill>
                <a:schemeClr val="bg1"/>
              </a:solidFill>
            </a:endParaRPr>
          </a:p>
          <a:p>
            <a:pPr algn="r" fontAlgn="auto">
              <a:spcBef>
                <a:spcPts val="0"/>
              </a:spcBef>
              <a:spcAft>
                <a:spcPts val="0"/>
              </a:spcAft>
              <a:defRPr/>
            </a:pPr>
            <a:endParaRPr lang="nl-BE" sz="1400" dirty="0" smtClean="0">
              <a:solidFill>
                <a:schemeClr val="bg1"/>
              </a:solidFill>
            </a:endParaRPr>
          </a:p>
          <a:p>
            <a:pPr algn="r" fontAlgn="auto">
              <a:spcBef>
                <a:spcPts val="0"/>
              </a:spcBef>
              <a:spcAft>
                <a:spcPts val="0"/>
              </a:spcAft>
              <a:defRPr/>
            </a:pPr>
            <a:r>
              <a:rPr lang="nl-BE" sz="1400" smtClean="0">
                <a:solidFill>
                  <a:schemeClr val="bg1"/>
                </a:solidFill>
              </a:rPr>
              <a:t>Els </a:t>
            </a:r>
            <a:r>
              <a:rPr lang="nl-BE" sz="1400" dirty="0" err="1">
                <a:solidFill>
                  <a:schemeClr val="bg1"/>
                </a:solidFill>
              </a:rPr>
              <a:t>Emonds</a:t>
            </a:r>
            <a:r>
              <a:rPr lang="nl-BE" sz="1400" dirty="0">
                <a:solidFill>
                  <a:schemeClr val="bg1"/>
                </a:solidFill>
              </a:rPr>
              <a:t/>
            </a:r>
            <a:br>
              <a:rPr lang="nl-BE" sz="1400" dirty="0">
                <a:solidFill>
                  <a:schemeClr val="bg1"/>
                </a:solidFill>
              </a:rPr>
            </a:br>
            <a:r>
              <a:rPr lang="nl-BE" sz="1400" dirty="0">
                <a:solidFill>
                  <a:schemeClr val="bg1"/>
                </a:solidFill>
              </a:rPr>
              <a:t>Liesje Claes</a:t>
            </a:r>
            <a:br>
              <a:rPr lang="nl-BE" sz="1400" dirty="0">
                <a:solidFill>
                  <a:schemeClr val="bg1"/>
                </a:solidFill>
              </a:rPr>
            </a:br>
            <a:r>
              <a:rPr lang="nl-BE" sz="1400" dirty="0">
                <a:solidFill>
                  <a:schemeClr val="bg1"/>
                </a:solidFill>
              </a:rPr>
              <a:t>Brenda </a:t>
            </a:r>
            <a:r>
              <a:rPr lang="nl-BE" sz="1400" dirty="0" err="1">
                <a:solidFill>
                  <a:schemeClr val="bg1"/>
                </a:solidFill>
              </a:rPr>
              <a:t>Beysen</a:t>
            </a:r>
            <a:r>
              <a:rPr lang="nl-BE" sz="1400" dirty="0">
                <a:solidFill>
                  <a:schemeClr val="bg1"/>
                </a:solidFill>
              </a:rPr>
              <a:t/>
            </a:r>
            <a:br>
              <a:rPr lang="nl-BE" sz="1400" dirty="0">
                <a:solidFill>
                  <a:schemeClr val="bg1"/>
                </a:solidFill>
              </a:rPr>
            </a:br>
            <a:r>
              <a:rPr lang="nl-BE" sz="1400" dirty="0">
                <a:solidFill>
                  <a:schemeClr val="bg1"/>
                </a:solidFill>
              </a:rPr>
              <a:t>Ilse Hansen</a:t>
            </a:r>
            <a:br>
              <a:rPr lang="nl-BE" sz="1400" dirty="0">
                <a:solidFill>
                  <a:schemeClr val="bg1"/>
                </a:solidFill>
              </a:rPr>
            </a:br>
            <a:r>
              <a:rPr lang="nl-BE" sz="1400" dirty="0" err="1">
                <a:solidFill>
                  <a:schemeClr val="bg1"/>
                </a:solidFill>
              </a:rPr>
              <a:t>Zuhal</a:t>
            </a:r>
            <a:r>
              <a:rPr lang="nl-BE" sz="1400" dirty="0">
                <a:solidFill>
                  <a:schemeClr val="bg1"/>
                </a:solidFill>
              </a:rPr>
              <a:t> Eken</a:t>
            </a:r>
            <a:br>
              <a:rPr lang="nl-BE" sz="1400" dirty="0">
                <a:solidFill>
                  <a:schemeClr val="bg1"/>
                </a:solidFill>
              </a:rPr>
            </a:br>
            <a:r>
              <a:rPr lang="nl-BE" sz="1400" dirty="0">
                <a:solidFill>
                  <a:schemeClr val="bg1"/>
                </a:solidFill>
              </a:rPr>
              <a:t>Amélie </a:t>
            </a:r>
            <a:r>
              <a:rPr lang="nl-BE" sz="1400" dirty="0" err="1">
                <a:solidFill>
                  <a:schemeClr val="bg1"/>
                </a:solidFill>
              </a:rPr>
              <a:t>Nijst</a:t>
            </a:r>
            <a:endParaRPr lang="nl-BE" sz="1400" dirty="0">
              <a:solidFill>
                <a:schemeClr val="bg1"/>
              </a:solidFill>
            </a:endParaRPr>
          </a:p>
          <a:p>
            <a:pPr algn="r" fontAlgn="auto">
              <a:spcBef>
                <a:spcPts val="0"/>
              </a:spcBef>
              <a:spcAft>
                <a:spcPts val="0"/>
              </a:spcAft>
              <a:defRPr/>
            </a:pPr>
            <a:r>
              <a:rPr lang="nl-BE" sz="1400" dirty="0">
                <a:solidFill>
                  <a:schemeClr val="bg1"/>
                </a:solidFill>
              </a:rPr>
              <a:t>2MAs</a:t>
            </a:r>
          </a:p>
          <a:p>
            <a:endParaRPr lang="nl-BE" sz="2400" dirty="0">
              <a:solidFill>
                <a:schemeClr val="bg1"/>
              </a:solidFill>
            </a:endParaRPr>
          </a:p>
        </p:txBody>
      </p:sp>
    </p:spTree>
    <p:extLst>
      <p:ext uri="{BB962C8B-B14F-4D97-AF65-F5344CB8AC3E}">
        <p14:creationId xmlns:p14="http://schemas.microsoft.com/office/powerpoint/2010/main" val="4071109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eaLnBrk="1" hangingPunct="1"/>
            <a:r>
              <a:rPr lang="nl-BE">
                <a:solidFill>
                  <a:srgbClr val="E5E0EC"/>
                </a:solidFill>
              </a:rPr>
              <a:t>Digg (2)</a:t>
            </a:r>
          </a:p>
        </p:txBody>
      </p:sp>
      <p:pic>
        <p:nvPicPr>
          <p:cNvPr id="11267" name="Afbeelding 3"/>
          <p:cNvPicPr>
            <a:picLocks noChangeAspect="1" noChangeArrowheads="1"/>
          </p:cNvPicPr>
          <p:nvPr/>
        </p:nvPicPr>
        <p:blipFill>
          <a:blip r:embed="rId3" cstate="print">
            <a:extLst>
              <a:ext uri="{28A0092B-C50C-407E-A947-70E740481C1C}">
                <a14:useLocalDpi xmlns:a14="http://schemas.microsoft.com/office/drawing/2010/main" val="0"/>
              </a:ext>
            </a:extLst>
          </a:blip>
          <a:srcRect t="13844" b="5164"/>
          <a:stretch>
            <a:fillRect/>
          </a:stretch>
        </p:blipFill>
        <p:spPr bwMode="auto">
          <a:xfrm>
            <a:off x="1230313" y="2060575"/>
            <a:ext cx="6581775" cy="431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543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eaLnBrk="1" hangingPunct="1"/>
            <a:r>
              <a:rPr lang="nl-BE">
                <a:solidFill>
                  <a:srgbClr val="E5E0EC"/>
                </a:solidFill>
              </a:rPr>
              <a:t>Glogster (1)</a:t>
            </a:r>
          </a:p>
        </p:txBody>
      </p:sp>
      <p:sp>
        <p:nvSpPr>
          <p:cNvPr id="12291" name="Tijdelijke aanduiding voor inhoud 2"/>
          <p:cNvSpPr>
            <a:spLocks noGrp="1"/>
          </p:cNvSpPr>
          <p:nvPr>
            <p:ph idx="1"/>
          </p:nvPr>
        </p:nvSpPr>
        <p:spPr>
          <a:xfrm>
            <a:off x="457200" y="1600200"/>
            <a:ext cx="8229600" cy="4853136"/>
          </a:xfrm>
        </p:spPr>
        <p:txBody>
          <a:bodyPr/>
          <a:lstStyle/>
          <a:p>
            <a:pPr eaLnBrk="1" hangingPunct="1"/>
            <a:r>
              <a:rPr lang="nl-BE" dirty="0" smtClean="0">
                <a:solidFill>
                  <a:schemeClr val="bg1"/>
                </a:solidFill>
              </a:rPr>
              <a:t>Interactieve posters</a:t>
            </a:r>
          </a:p>
          <a:p>
            <a:pPr eaLnBrk="1" hangingPunct="1"/>
            <a:r>
              <a:rPr lang="nl-BE" dirty="0" smtClean="0">
                <a:solidFill>
                  <a:schemeClr val="bg1"/>
                </a:solidFill>
              </a:rPr>
              <a:t>Gratis account</a:t>
            </a:r>
          </a:p>
          <a:p>
            <a:pPr eaLnBrk="1" hangingPunct="1"/>
            <a:r>
              <a:rPr lang="nl-BE" dirty="0" smtClean="0">
                <a:solidFill>
                  <a:schemeClr val="bg1"/>
                </a:solidFill>
              </a:rPr>
              <a:t>Waarom handig?</a:t>
            </a:r>
          </a:p>
          <a:p>
            <a:pPr lvl="1"/>
            <a:r>
              <a:rPr lang="nl-BE" dirty="0" smtClean="0">
                <a:solidFill>
                  <a:schemeClr val="bg1"/>
                </a:solidFill>
              </a:rPr>
              <a:t>Eenvoudig gebruik</a:t>
            </a:r>
          </a:p>
          <a:p>
            <a:pPr lvl="1"/>
            <a:r>
              <a:rPr lang="nl-BE" dirty="0" smtClean="0">
                <a:solidFill>
                  <a:schemeClr val="bg1"/>
                </a:solidFill>
              </a:rPr>
              <a:t>Makkelijk toevoegen video’s en andere media</a:t>
            </a:r>
          </a:p>
          <a:p>
            <a:pPr lvl="1"/>
            <a:r>
              <a:rPr lang="nl-BE" dirty="0" smtClean="0">
                <a:solidFill>
                  <a:schemeClr val="bg1"/>
                </a:solidFill>
              </a:rPr>
              <a:t>Origineel CV</a:t>
            </a:r>
          </a:p>
          <a:p>
            <a:pPr>
              <a:buFont typeface="Arial" pitchFamily="34" charset="0"/>
              <a:buChar char="•"/>
            </a:pPr>
            <a:r>
              <a:rPr lang="nl-BE" dirty="0" err="1" smtClean="0">
                <a:solidFill>
                  <a:schemeClr val="bg1"/>
                </a:solidFill>
              </a:rPr>
              <a:t>Glogster</a:t>
            </a:r>
            <a:r>
              <a:rPr lang="nl-BE" dirty="0" smtClean="0">
                <a:solidFill>
                  <a:schemeClr val="bg1"/>
                </a:solidFill>
              </a:rPr>
              <a:t> EDU: schoolgebruik</a:t>
            </a:r>
            <a:br>
              <a:rPr lang="nl-BE" dirty="0" smtClean="0">
                <a:solidFill>
                  <a:schemeClr val="bg1"/>
                </a:solidFill>
              </a:rPr>
            </a:br>
            <a:r>
              <a:rPr lang="nl-BE" dirty="0" smtClean="0">
                <a:solidFill>
                  <a:schemeClr val="bg1"/>
                </a:solidFill>
              </a:rPr>
              <a:t>	</a:t>
            </a:r>
            <a:r>
              <a:rPr lang="nl-BE" dirty="0" smtClean="0">
                <a:solidFill>
                  <a:schemeClr val="bg1"/>
                </a:solidFill>
                <a:sym typeface="Wingdings" pitchFamily="2" charset="2"/>
              </a:rPr>
              <a:t> interactieve presentaties</a:t>
            </a:r>
          </a:p>
          <a:p>
            <a:pPr marL="0" indent="0">
              <a:buNone/>
            </a:pPr>
            <a:r>
              <a:rPr lang="nl-BE" dirty="0" smtClean="0">
                <a:solidFill>
                  <a:schemeClr val="bg1"/>
                </a:solidFill>
                <a:sym typeface="Wingdings" pitchFamily="2" charset="2"/>
              </a:rPr>
              <a:t>	 gecontroleerde inhoud</a:t>
            </a:r>
            <a:endParaRPr lang="nl-BE" dirty="0" smtClean="0">
              <a:solidFill>
                <a:schemeClr val="bg1"/>
              </a:solidFill>
            </a:endParaRPr>
          </a:p>
          <a:p>
            <a:pPr lvl="1"/>
            <a:endParaRPr lang="nl-BE" dirty="0" smtClean="0">
              <a:solidFill>
                <a:schemeClr val="bg1"/>
              </a:solidFill>
            </a:endParaRPr>
          </a:p>
          <a:p>
            <a:pPr lvl="1" eaLnBrk="1" hangingPunct="1"/>
            <a:endParaRPr lang="nl-BE"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087" y="1916833"/>
            <a:ext cx="2909666"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8367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rgbClr val="E5E0EC"/>
                </a:solidFill>
              </a:rPr>
              <a:t>Glogster (2)</a:t>
            </a:r>
            <a:endParaRPr lang="de-DE" dirty="0">
              <a:solidFill>
                <a:srgbClr val="E5E0EC"/>
              </a:solidFill>
            </a:endParaRPr>
          </a:p>
        </p:txBody>
      </p:sp>
      <p:pic>
        <p:nvPicPr>
          <p:cNvPr id="266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71" t="11168" r="38289" b="6249"/>
          <a:stretch/>
        </p:blipFill>
        <p:spPr bwMode="auto">
          <a:xfrm>
            <a:off x="2339752" y="1915699"/>
            <a:ext cx="4562590" cy="440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255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pPr eaLnBrk="1" hangingPunct="1"/>
            <a:r>
              <a:rPr lang="nl-BE">
                <a:solidFill>
                  <a:srgbClr val="E5E0EC"/>
                </a:solidFill>
              </a:rPr>
              <a:t>TitanPad (1)</a:t>
            </a:r>
          </a:p>
        </p:txBody>
      </p:sp>
      <p:sp>
        <p:nvSpPr>
          <p:cNvPr id="13315" name="Tijdelijke aanduiding voor inhoud 2"/>
          <p:cNvSpPr>
            <a:spLocks noGrp="1"/>
          </p:cNvSpPr>
          <p:nvPr>
            <p:ph idx="1"/>
          </p:nvPr>
        </p:nvSpPr>
        <p:spPr/>
        <p:txBody>
          <a:bodyPr/>
          <a:lstStyle/>
          <a:p>
            <a:pPr eaLnBrk="1" hangingPunct="1"/>
            <a:r>
              <a:rPr lang="nl-BE" dirty="0" smtClean="0">
                <a:solidFill>
                  <a:schemeClr val="bg1"/>
                </a:solidFill>
              </a:rPr>
              <a:t>Samenwerken aan tekst </a:t>
            </a:r>
          </a:p>
          <a:p>
            <a:pPr eaLnBrk="1" hangingPunct="1"/>
            <a:r>
              <a:rPr lang="nl-BE" dirty="0" smtClean="0">
                <a:solidFill>
                  <a:schemeClr val="bg1"/>
                </a:solidFill>
              </a:rPr>
              <a:t>Geen account</a:t>
            </a:r>
          </a:p>
          <a:p>
            <a:pPr eaLnBrk="1" hangingPunct="1"/>
            <a:r>
              <a:rPr lang="nl-BE" dirty="0" smtClean="0">
                <a:solidFill>
                  <a:schemeClr val="bg1"/>
                </a:solidFill>
              </a:rPr>
              <a:t>Verandering onmiddellijk te zien</a:t>
            </a:r>
          </a:p>
          <a:p>
            <a:pPr eaLnBrk="1" hangingPunct="1"/>
            <a:r>
              <a:rPr lang="nl-BE" dirty="0" smtClean="0">
                <a:solidFill>
                  <a:schemeClr val="bg1"/>
                </a:solidFill>
              </a:rPr>
              <a:t>Waarom handig?</a:t>
            </a:r>
          </a:p>
          <a:p>
            <a:pPr lvl="1"/>
            <a:r>
              <a:rPr lang="nl-BE" dirty="0" smtClean="0">
                <a:solidFill>
                  <a:schemeClr val="bg1"/>
                </a:solidFill>
              </a:rPr>
              <a:t>Niet kunnen samenkomen</a:t>
            </a:r>
          </a:p>
          <a:p>
            <a:pPr lvl="1"/>
            <a:r>
              <a:rPr lang="nl-BE" dirty="0" smtClean="0">
                <a:solidFill>
                  <a:schemeClr val="bg1"/>
                </a:solidFill>
              </a:rPr>
              <a:t>Op afstand werken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844824"/>
            <a:ext cx="258445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163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solidFill>
                  <a:srgbClr val="E5E0EC"/>
                </a:solidFill>
              </a:rPr>
              <a:t>Titanpad (2)</a:t>
            </a:r>
            <a:endParaRPr lang="de-DE" dirty="0">
              <a:solidFill>
                <a:srgbClr val="E5E0EC"/>
              </a:solidFill>
            </a:endParaRPr>
          </a:p>
        </p:txBody>
      </p:sp>
      <p:pic>
        <p:nvPicPr>
          <p:cNvPr id="276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136" t="14207" r="17014" b="5583"/>
          <a:stretch/>
        </p:blipFill>
        <p:spPr bwMode="auto">
          <a:xfrm>
            <a:off x="1259632" y="1916832"/>
            <a:ext cx="6480720" cy="443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601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Documents and Settings\1034495\Local Settings\Temporary Internet Files\Content.IE5\MR3KE7BQ\MP90040194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572000" cy="68546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descr="http://nl.dreamstime.com/digitale-vingerafdruk-thumb8906132.jpg"/>
          <p:cNvPicPr>
            <a:picLocks noChangeAspect="1" noChangeArrowheads="1"/>
          </p:cNvPicPr>
          <p:nvPr/>
        </p:nvPicPr>
        <p:blipFill rotWithShape="1">
          <a:blip r:embed="rId4">
            <a:extLst>
              <a:ext uri="{28A0092B-C50C-407E-A947-70E740481C1C}">
                <a14:useLocalDpi xmlns:a14="http://schemas.microsoft.com/office/drawing/2010/main" val="0"/>
              </a:ext>
            </a:extLst>
          </a:blip>
          <a:srcRect b="8571"/>
          <a:stretch/>
        </p:blipFill>
        <p:spPr bwMode="auto">
          <a:xfrm>
            <a:off x="7025446" y="1"/>
            <a:ext cx="2118553" cy="292494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4572001" y="2780928"/>
            <a:ext cx="4571997" cy="2185214"/>
          </a:xfrm>
          <a:prstGeom prst="rect">
            <a:avLst/>
          </a:prstGeom>
          <a:noFill/>
        </p:spPr>
        <p:txBody>
          <a:bodyPr wrap="square" rtlCol="0">
            <a:spAutoFit/>
          </a:bodyPr>
          <a:lstStyle/>
          <a:p>
            <a:endParaRPr lang="nl-BE" dirty="0" smtClean="0">
              <a:solidFill>
                <a:schemeClr val="bg1"/>
              </a:solidFill>
            </a:endParaRPr>
          </a:p>
          <a:p>
            <a:endParaRPr lang="nl-BE" dirty="0" smtClean="0">
              <a:solidFill>
                <a:schemeClr val="bg1"/>
              </a:solidFill>
            </a:endParaRPr>
          </a:p>
          <a:p>
            <a:r>
              <a:rPr lang="nl-BE" sz="2800" dirty="0" smtClean="0">
                <a:solidFill>
                  <a:schemeClr val="bg1"/>
                </a:solidFill>
              </a:rPr>
              <a:t>Online presentaties</a:t>
            </a:r>
            <a:r>
              <a:rPr lang="nl-BE" sz="2400" dirty="0" smtClean="0">
                <a:solidFill>
                  <a:schemeClr val="bg1"/>
                </a:solidFill>
              </a:rPr>
              <a:t/>
            </a:r>
            <a:br>
              <a:rPr lang="nl-BE" sz="2400" dirty="0" smtClean="0">
                <a:solidFill>
                  <a:schemeClr val="bg1"/>
                </a:solidFill>
              </a:rPr>
            </a:br>
            <a:endParaRPr lang="nl-BE" sz="2400" dirty="0" smtClean="0">
              <a:solidFill>
                <a:schemeClr val="bg1"/>
              </a:solidFill>
            </a:endParaRPr>
          </a:p>
          <a:p>
            <a:endParaRPr lang="nl-BE" sz="2400" dirty="0" smtClean="0">
              <a:solidFill>
                <a:schemeClr val="bg1"/>
              </a:solidFill>
            </a:endParaRPr>
          </a:p>
          <a:p>
            <a:endParaRPr lang="nl-BE" sz="24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3728" y="274638"/>
            <a:ext cx="6563072" cy="1143000"/>
          </a:xfrm>
        </p:spPr>
        <p:txBody>
          <a:bodyPr rtlCol="0">
            <a:normAutofit/>
          </a:bodyPr>
          <a:lstStyle/>
          <a:p>
            <a:pPr fontAlgn="auto">
              <a:spcAft>
                <a:spcPts val="0"/>
              </a:spcAft>
              <a:defRPr/>
            </a:pPr>
            <a:r>
              <a:rPr lang="nl-BE" dirty="0" smtClean="0">
                <a:solidFill>
                  <a:schemeClr val="accent4">
                    <a:lumMod val="20000"/>
                    <a:lumOff val="80000"/>
                  </a:schemeClr>
                </a:solidFill>
              </a:rPr>
              <a:t>Overzicht</a:t>
            </a:r>
          </a:p>
        </p:txBody>
      </p:sp>
      <p:sp>
        <p:nvSpPr>
          <p:cNvPr id="3" name="Tijdelijke aanduiding voor inhoud 2"/>
          <p:cNvSpPr>
            <a:spLocks noGrp="1"/>
          </p:cNvSpPr>
          <p:nvPr>
            <p:ph idx="1"/>
          </p:nvPr>
        </p:nvSpPr>
        <p:spPr/>
        <p:txBody>
          <a:bodyPr rtlCol="0">
            <a:normAutofit/>
          </a:bodyPr>
          <a:lstStyle/>
          <a:p>
            <a:pPr marL="514350" indent="-514350" fontAlgn="auto">
              <a:spcAft>
                <a:spcPts val="0"/>
              </a:spcAft>
              <a:buFont typeface="+mj-lt"/>
              <a:buAutoNum type="arabicPeriod"/>
              <a:defRPr/>
            </a:pPr>
            <a:r>
              <a:rPr lang="nl-BE" dirty="0" smtClean="0">
                <a:solidFill>
                  <a:schemeClr val="bg1"/>
                </a:solidFill>
              </a:rPr>
              <a:t>Voordelen online presentaties</a:t>
            </a:r>
          </a:p>
          <a:p>
            <a:pPr marL="514350" indent="-514350" fontAlgn="auto">
              <a:spcAft>
                <a:spcPts val="0"/>
              </a:spcAft>
              <a:buFont typeface="+mj-lt"/>
              <a:buAutoNum type="arabicPeriod"/>
              <a:defRPr/>
            </a:pPr>
            <a:r>
              <a:rPr lang="nl-BE" dirty="0" smtClean="0">
                <a:solidFill>
                  <a:schemeClr val="bg1"/>
                </a:solidFill>
              </a:rPr>
              <a:t>Google </a:t>
            </a:r>
            <a:r>
              <a:rPr lang="nl-BE" dirty="0" err="1" smtClean="0">
                <a:solidFill>
                  <a:schemeClr val="bg1"/>
                </a:solidFill>
              </a:rPr>
              <a:t>Docs</a:t>
            </a:r>
            <a:endParaRPr lang="nl-BE" dirty="0" smtClean="0">
              <a:solidFill>
                <a:schemeClr val="bg1"/>
              </a:solidFill>
            </a:endParaRPr>
          </a:p>
          <a:p>
            <a:pPr marL="514350" indent="-514350" fontAlgn="auto">
              <a:spcAft>
                <a:spcPts val="0"/>
              </a:spcAft>
              <a:buFont typeface="+mj-lt"/>
              <a:buAutoNum type="arabicPeriod"/>
              <a:defRPr/>
            </a:pPr>
            <a:r>
              <a:rPr lang="nl-BE" dirty="0" err="1" smtClean="0">
                <a:solidFill>
                  <a:schemeClr val="bg1"/>
                </a:solidFill>
              </a:rPr>
              <a:t>Prezi</a:t>
            </a:r>
            <a:endParaRPr lang="nl-BE" dirty="0" smtClean="0">
              <a:solidFill>
                <a:schemeClr val="bg1"/>
              </a:solidFill>
            </a:endParaRPr>
          </a:p>
          <a:p>
            <a:pPr marL="514350" indent="-514350" fontAlgn="auto">
              <a:spcAft>
                <a:spcPts val="0"/>
              </a:spcAft>
              <a:buFont typeface="+mj-lt"/>
              <a:buAutoNum type="arabicPeriod"/>
              <a:defRPr/>
            </a:pPr>
            <a:r>
              <a:rPr lang="nl-BE" dirty="0" err="1" smtClean="0">
                <a:solidFill>
                  <a:schemeClr val="bg1"/>
                </a:solidFill>
              </a:rPr>
              <a:t>Think</a:t>
            </a:r>
            <a:r>
              <a:rPr lang="nl-BE" dirty="0" smtClean="0">
                <a:solidFill>
                  <a:schemeClr val="bg1"/>
                </a:solidFill>
              </a:rPr>
              <a:t> Free</a:t>
            </a:r>
          </a:p>
          <a:p>
            <a:pPr marL="514350" indent="-514350" fontAlgn="auto">
              <a:spcAft>
                <a:spcPts val="0"/>
              </a:spcAft>
              <a:buFont typeface="+mj-lt"/>
              <a:buAutoNum type="arabicPeriod"/>
              <a:defRPr/>
            </a:pPr>
            <a:r>
              <a:rPr lang="nl-BE" dirty="0" err="1" smtClean="0">
                <a:solidFill>
                  <a:schemeClr val="bg1"/>
                </a:solidFill>
              </a:rPr>
              <a:t>Slideshare</a:t>
            </a:r>
            <a:endParaRPr lang="nl-BE"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568" y="274638"/>
            <a:ext cx="8003232" cy="1143000"/>
          </a:xfrm>
        </p:spPr>
        <p:txBody>
          <a:bodyPr/>
          <a:lstStyle/>
          <a:p>
            <a:r>
              <a:rPr lang="nl-BE" dirty="0" smtClean="0">
                <a:solidFill>
                  <a:schemeClr val="accent4">
                    <a:lumMod val="20000"/>
                    <a:lumOff val="80000"/>
                  </a:schemeClr>
                </a:solidFill>
              </a:rPr>
              <a:t>Voordelen online presentaties (1)</a:t>
            </a:r>
            <a:endParaRPr lang="nl-BE" dirty="0">
              <a:solidFill>
                <a:schemeClr val="accent4">
                  <a:lumMod val="20000"/>
                  <a:lumOff val="80000"/>
                </a:schemeClr>
              </a:solidFill>
            </a:endParaRPr>
          </a:p>
        </p:txBody>
      </p:sp>
      <p:sp>
        <p:nvSpPr>
          <p:cNvPr id="3" name="Tijdelijke aanduiding voor inhoud 2"/>
          <p:cNvSpPr>
            <a:spLocks noGrp="1"/>
          </p:cNvSpPr>
          <p:nvPr>
            <p:ph idx="1"/>
          </p:nvPr>
        </p:nvSpPr>
        <p:spPr/>
        <p:txBody>
          <a:bodyPr/>
          <a:lstStyle/>
          <a:p>
            <a:r>
              <a:rPr lang="nl-BE" dirty="0" smtClean="0">
                <a:solidFill>
                  <a:schemeClr val="bg1"/>
                </a:solidFill>
              </a:rPr>
              <a:t>Online </a:t>
            </a:r>
            <a:r>
              <a:rPr lang="nl-BE" dirty="0" smtClean="0">
                <a:solidFill>
                  <a:schemeClr val="bg1"/>
                </a:solidFill>
              </a:rPr>
              <a:t>beschikbaar</a:t>
            </a:r>
          </a:p>
          <a:p>
            <a:r>
              <a:rPr lang="nl-BE" dirty="0" smtClean="0">
                <a:solidFill>
                  <a:schemeClr val="bg1"/>
                </a:solidFill>
              </a:rPr>
              <a:t>Makkelijk </a:t>
            </a:r>
            <a:r>
              <a:rPr lang="nl-BE" dirty="0" smtClean="0">
                <a:solidFill>
                  <a:schemeClr val="bg1"/>
                </a:solidFill>
              </a:rPr>
              <a:t>delen met iedereen</a:t>
            </a:r>
          </a:p>
          <a:p>
            <a:pPr>
              <a:buNone/>
            </a:pPr>
            <a:r>
              <a:rPr lang="nl-BE" dirty="0" smtClean="0">
                <a:solidFill>
                  <a:schemeClr val="bg1"/>
                </a:solidFill>
                <a:sym typeface="Wingdings" pitchFamily="2" charset="2"/>
              </a:rPr>
              <a:t>	</a:t>
            </a:r>
            <a:r>
              <a:rPr lang="nl-BE" dirty="0" smtClean="0">
                <a:solidFill>
                  <a:schemeClr val="bg1"/>
                </a:solidFill>
              </a:rPr>
              <a:t>zonder virussen </a:t>
            </a:r>
          </a:p>
          <a:p>
            <a:r>
              <a:rPr lang="nl-BE" dirty="0" smtClean="0">
                <a:solidFill>
                  <a:schemeClr val="bg1"/>
                </a:solidFill>
              </a:rPr>
              <a:t>Online bijwerken </a:t>
            </a:r>
          </a:p>
          <a:p>
            <a:pPr>
              <a:buNone/>
            </a:pPr>
            <a:r>
              <a:rPr lang="nl-BE" dirty="0" smtClean="0">
                <a:solidFill>
                  <a:schemeClr val="bg1"/>
                </a:solidFill>
                <a:sym typeface="Wingdings" pitchFamily="2" charset="2"/>
              </a:rPr>
              <a:t>	 </a:t>
            </a:r>
            <a:r>
              <a:rPr lang="nl-BE" dirty="0" err="1" smtClean="0">
                <a:solidFill>
                  <a:schemeClr val="bg1"/>
                </a:solidFill>
              </a:rPr>
              <a:t>realtime</a:t>
            </a:r>
            <a:endParaRPr lang="nl-BE" dirty="0" smtClean="0">
              <a:solidFill>
                <a:schemeClr val="bg1"/>
              </a:solidFill>
            </a:endParaRPr>
          </a:p>
          <a:p>
            <a:pPr>
              <a:buNone/>
            </a:pPr>
            <a:endParaRPr lang="nl-BE" dirty="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3728" y="274638"/>
            <a:ext cx="6563072" cy="1143000"/>
          </a:xfrm>
        </p:spPr>
        <p:txBody>
          <a:bodyPr/>
          <a:lstStyle/>
          <a:p>
            <a:r>
              <a:rPr lang="nl-BE" dirty="0" smtClean="0">
                <a:solidFill>
                  <a:schemeClr val="accent4">
                    <a:lumMod val="20000"/>
                    <a:lumOff val="80000"/>
                  </a:schemeClr>
                </a:solidFill>
              </a:rPr>
              <a:t>Voordelen online presentaties (2)</a:t>
            </a:r>
            <a:endParaRPr lang="nl-BE" dirty="0"/>
          </a:p>
        </p:txBody>
      </p:sp>
      <p:sp>
        <p:nvSpPr>
          <p:cNvPr id="3" name="Tijdelijke aanduiding voor inhoud 2"/>
          <p:cNvSpPr>
            <a:spLocks noGrp="1"/>
          </p:cNvSpPr>
          <p:nvPr>
            <p:ph idx="1"/>
          </p:nvPr>
        </p:nvSpPr>
        <p:spPr/>
        <p:txBody>
          <a:bodyPr/>
          <a:lstStyle/>
          <a:p>
            <a:r>
              <a:rPr lang="nl-BE" dirty="0" smtClean="0">
                <a:solidFill>
                  <a:schemeClr val="bg1"/>
                </a:solidFill>
              </a:rPr>
              <a:t>Makkelijk samenwerken </a:t>
            </a:r>
          </a:p>
          <a:p>
            <a:r>
              <a:rPr lang="nl-BE" dirty="0" smtClean="0">
                <a:solidFill>
                  <a:schemeClr val="bg1"/>
                </a:solidFill>
              </a:rPr>
              <a:t>Meer mogelijkheden </a:t>
            </a:r>
          </a:p>
          <a:p>
            <a:r>
              <a:rPr lang="nl-BE" dirty="0" smtClean="0">
                <a:solidFill>
                  <a:schemeClr val="bg1"/>
                </a:solidFill>
              </a:rPr>
              <a:t>Grafisch mooier </a:t>
            </a:r>
          </a:p>
          <a:p>
            <a:pPr>
              <a:buNone/>
            </a:pPr>
            <a:endParaRPr lang="nl-B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74638"/>
            <a:ext cx="8147248" cy="1143000"/>
          </a:xfrm>
        </p:spPr>
        <p:txBody>
          <a:bodyPr/>
          <a:lstStyle/>
          <a:p>
            <a:r>
              <a:rPr lang="nl-BE" dirty="0" smtClean="0">
                <a:solidFill>
                  <a:schemeClr val="accent4">
                    <a:lumMod val="20000"/>
                    <a:lumOff val="80000"/>
                  </a:schemeClr>
                </a:solidFill>
              </a:rPr>
              <a:t>Google </a:t>
            </a:r>
            <a:r>
              <a:rPr lang="nl-BE" dirty="0" err="1" smtClean="0">
                <a:solidFill>
                  <a:schemeClr val="accent4">
                    <a:lumMod val="20000"/>
                    <a:lumOff val="80000"/>
                  </a:schemeClr>
                </a:solidFill>
              </a:rPr>
              <a:t>Docs</a:t>
            </a:r>
            <a:r>
              <a:rPr lang="nl-BE" dirty="0" smtClean="0">
                <a:solidFill>
                  <a:schemeClr val="accent4">
                    <a:lumMod val="20000"/>
                    <a:lumOff val="80000"/>
                  </a:schemeClr>
                </a:solidFill>
              </a:rPr>
              <a:t> (1)</a:t>
            </a:r>
            <a:endParaRPr lang="nl-BE" dirty="0">
              <a:solidFill>
                <a:schemeClr val="accent4">
                  <a:lumMod val="20000"/>
                  <a:lumOff val="80000"/>
                </a:schemeClr>
              </a:solidFill>
            </a:endParaRPr>
          </a:p>
        </p:txBody>
      </p:sp>
      <p:sp>
        <p:nvSpPr>
          <p:cNvPr id="3" name="Tijdelijke aanduiding voor inhoud 2"/>
          <p:cNvSpPr>
            <a:spLocks noGrp="1"/>
          </p:cNvSpPr>
          <p:nvPr>
            <p:ph idx="1"/>
          </p:nvPr>
        </p:nvSpPr>
        <p:spPr/>
        <p:txBody>
          <a:bodyPr/>
          <a:lstStyle/>
          <a:p>
            <a:r>
              <a:rPr lang="nl-BE" dirty="0" smtClean="0">
                <a:solidFill>
                  <a:schemeClr val="bg1"/>
                </a:solidFill>
              </a:rPr>
              <a:t>Google account + gratis</a:t>
            </a:r>
            <a:endParaRPr lang="nl-BE" dirty="0">
              <a:solidFill>
                <a:schemeClr val="bg1"/>
              </a:solidFill>
            </a:endParaRPr>
          </a:p>
          <a:p>
            <a:r>
              <a:rPr lang="nl-BE" dirty="0" smtClean="0">
                <a:solidFill>
                  <a:schemeClr val="bg1"/>
                </a:solidFill>
              </a:rPr>
              <a:t>Opgemaakte </a:t>
            </a:r>
            <a:r>
              <a:rPr lang="nl-BE" dirty="0" smtClean="0">
                <a:solidFill>
                  <a:schemeClr val="bg1"/>
                </a:solidFill>
              </a:rPr>
              <a:t>documenten</a:t>
            </a:r>
          </a:p>
          <a:p>
            <a:r>
              <a:rPr lang="nl-BE" dirty="0" smtClean="0">
                <a:solidFill>
                  <a:schemeClr val="bg1"/>
                </a:solidFill>
              </a:rPr>
              <a:t>Spreadsheets</a:t>
            </a:r>
            <a:endParaRPr lang="nl-BE" dirty="0">
              <a:solidFill>
                <a:schemeClr val="bg1"/>
              </a:solidFill>
            </a:endParaRPr>
          </a:p>
          <a:p>
            <a:r>
              <a:rPr lang="nl-BE" dirty="0" smtClean="0">
                <a:solidFill>
                  <a:schemeClr val="bg1"/>
                </a:solidFill>
              </a:rPr>
              <a:t>Presentaties</a:t>
            </a:r>
            <a:endParaRPr lang="nl-BE" dirty="0" smtClean="0">
              <a:solidFill>
                <a:schemeClr val="bg1"/>
              </a:solidFill>
            </a:endParaRPr>
          </a:p>
          <a:p>
            <a:r>
              <a:rPr lang="nl-BE" dirty="0" smtClean="0">
                <a:solidFill>
                  <a:schemeClr val="bg1"/>
                </a:solidFill>
              </a:rPr>
              <a:t>Ook </a:t>
            </a:r>
            <a:r>
              <a:rPr lang="nl-BE" dirty="0" err="1">
                <a:solidFill>
                  <a:schemeClr val="bg1"/>
                </a:solidFill>
              </a:rPr>
              <a:t>off-line</a:t>
            </a:r>
            <a:r>
              <a:rPr lang="nl-BE" dirty="0">
                <a:solidFill>
                  <a:schemeClr val="bg1"/>
                </a:solidFill>
              </a:rPr>
              <a:t> gebruiken (via Google </a:t>
            </a:r>
            <a:r>
              <a:rPr lang="nl-BE" dirty="0" err="1">
                <a:solidFill>
                  <a:schemeClr val="bg1"/>
                </a:solidFill>
              </a:rPr>
              <a:t>Gears</a:t>
            </a:r>
            <a:r>
              <a:rPr lang="nl-BE" dirty="0">
                <a:solidFill>
                  <a:schemeClr val="bg1"/>
                </a:solidFill>
              </a:rPr>
              <a:t>) </a:t>
            </a:r>
          </a:p>
          <a:p>
            <a:r>
              <a:rPr lang="nl-BE" dirty="0" smtClean="0">
                <a:solidFill>
                  <a:schemeClr val="bg1"/>
                </a:solidFill>
              </a:rPr>
              <a:t>Automatische </a:t>
            </a:r>
            <a:r>
              <a:rPr lang="nl-BE" dirty="0">
                <a:solidFill>
                  <a:schemeClr val="bg1"/>
                </a:solidFill>
              </a:rPr>
              <a:t>versiegeschiedenis </a:t>
            </a:r>
          </a:p>
          <a:p>
            <a:pPr>
              <a:buNone/>
            </a:pPr>
            <a:endParaRPr lang="nl-BE" dirty="0" smtClean="0"/>
          </a:p>
          <a:p>
            <a:endParaRPr lang="nl-BE" dirty="0"/>
          </a:p>
        </p:txBody>
      </p:sp>
      <p:pic>
        <p:nvPicPr>
          <p:cNvPr id="1026" name="Picture 2" descr="http://t0.gstatic.com/images?q=tbn:ANd9GcTqDNvqizMwKPy7s-QwuDZGKWRJNw01Xpt7b6e-1wr4Y318OnLO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5114924"/>
            <a:ext cx="2619375" cy="174307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E5E0EC"/>
                </a:solidFill>
                <a:cs typeface="Calibri"/>
              </a:rPr>
              <a:t>Overzicht</a:t>
            </a:r>
          </a:p>
        </p:txBody>
      </p:sp>
      <p:sp>
        <p:nvSpPr>
          <p:cNvPr id="3" name="Tijdelijke aanduiding voor inhoud 2"/>
          <p:cNvSpPr>
            <a:spLocks noGrp="1"/>
          </p:cNvSpPr>
          <p:nvPr>
            <p:ph idx="1"/>
          </p:nvPr>
        </p:nvSpPr>
        <p:spPr/>
        <p:txBody>
          <a:bodyPr/>
          <a:lstStyle/>
          <a:p>
            <a:pPr marL="571500" indent="-514350">
              <a:buFont typeface="+mj-lt"/>
              <a:buAutoNum type="arabicPeriod"/>
            </a:pPr>
            <a:r>
              <a:rPr lang="nl-NL" dirty="0" smtClean="0">
                <a:solidFill>
                  <a:schemeClr val="bg1"/>
                </a:solidFill>
                <a:latin typeface="Calibri"/>
                <a:cs typeface="Calibri"/>
              </a:rPr>
              <a:t>Gekende toepassingen</a:t>
            </a:r>
            <a:endParaRPr lang="nl-NL" dirty="0">
              <a:solidFill>
                <a:schemeClr val="bg1"/>
              </a:solidFill>
              <a:latin typeface="Calibri"/>
              <a:cs typeface="Calibri"/>
            </a:endParaRPr>
          </a:p>
          <a:p>
            <a:pPr marL="571500" indent="-514350">
              <a:buFont typeface="+mj-lt"/>
              <a:buAutoNum type="arabicPeriod"/>
            </a:pPr>
            <a:r>
              <a:rPr lang="nl-NL" dirty="0">
                <a:solidFill>
                  <a:schemeClr val="bg1"/>
                </a:solidFill>
                <a:latin typeface="Calibri"/>
                <a:cs typeface="Calibri"/>
              </a:rPr>
              <a:t>Nieuwe toepassingen</a:t>
            </a:r>
          </a:p>
          <a:p>
            <a:pPr lvl="1"/>
            <a:r>
              <a:rPr lang="nl-NL" dirty="0">
                <a:solidFill>
                  <a:schemeClr val="bg1"/>
                </a:solidFill>
                <a:latin typeface="Calibri"/>
                <a:cs typeface="Calibri"/>
              </a:rPr>
              <a:t> </a:t>
            </a:r>
            <a:r>
              <a:rPr lang="nl-NL" dirty="0" err="1">
                <a:solidFill>
                  <a:schemeClr val="bg1"/>
                </a:solidFill>
                <a:latin typeface="Calibri"/>
                <a:cs typeface="Calibri"/>
              </a:rPr>
              <a:t>Symbaloo</a:t>
            </a:r>
            <a:endParaRPr lang="nl-NL" dirty="0">
              <a:solidFill>
                <a:schemeClr val="bg1"/>
              </a:solidFill>
              <a:latin typeface="Calibri"/>
              <a:cs typeface="Calibri"/>
            </a:endParaRPr>
          </a:p>
          <a:p>
            <a:pPr lvl="1"/>
            <a:r>
              <a:rPr lang="nl-NL" dirty="0">
                <a:solidFill>
                  <a:schemeClr val="bg1"/>
                </a:solidFill>
                <a:latin typeface="Calibri"/>
                <a:cs typeface="Calibri"/>
              </a:rPr>
              <a:t> </a:t>
            </a:r>
            <a:r>
              <a:rPr lang="nl-NL" dirty="0" err="1">
                <a:solidFill>
                  <a:schemeClr val="bg1"/>
                </a:solidFill>
                <a:latin typeface="Calibri"/>
                <a:cs typeface="Calibri"/>
              </a:rPr>
              <a:t>Remember</a:t>
            </a:r>
            <a:r>
              <a:rPr lang="nl-NL" dirty="0">
                <a:solidFill>
                  <a:schemeClr val="bg1"/>
                </a:solidFill>
                <a:latin typeface="Calibri"/>
                <a:cs typeface="Calibri"/>
              </a:rPr>
              <a:t> The </a:t>
            </a:r>
            <a:r>
              <a:rPr lang="nl-NL" dirty="0" err="1">
                <a:solidFill>
                  <a:schemeClr val="bg1"/>
                </a:solidFill>
                <a:latin typeface="Calibri"/>
                <a:cs typeface="Calibri"/>
              </a:rPr>
              <a:t>Milk</a:t>
            </a:r>
            <a:endParaRPr lang="nl-NL" dirty="0">
              <a:solidFill>
                <a:schemeClr val="bg1"/>
              </a:solidFill>
              <a:latin typeface="Calibri"/>
              <a:cs typeface="Calibri"/>
            </a:endParaRPr>
          </a:p>
          <a:p>
            <a:pPr lvl="1"/>
            <a:r>
              <a:rPr lang="nl-NL" dirty="0">
                <a:solidFill>
                  <a:schemeClr val="bg1"/>
                </a:solidFill>
                <a:latin typeface="Calibri"/>
                <a:cs typeface="Calibri"/>
              </a:rPr>
              <a:t> </a:t>
            </a:r>
            <a:r>
              <a:rPr lang="nl-NL" dirty="0" err="1">
                <a:solidFill>
                  <a:schemeClr val="bg1"/>
                </a:solidFill>
                <a:latin typeface="Calibri"/>
                <a:cs typeface="Calibri"/>
              </a:rPr>
              <a:t>Digg</a:t>
            </a:r>
            <a:endParaRPr lang="nl-NL" dirty="0">
              <a:solidFill>
                <a:schemeClr val="bg1"/>
              </a:solidFill>
              <a:latin typeface="Calibri"/>
              <a:cs typeface="Calibri"/>
            </a:endParaRPr>
          </a:p>
          <a:p>
            <a:pPr lvl="1"/>
            <a:r>
              <a:rPr lang="nl-NL" dirty="0">
                <a:solidFill>
                  <a:schemeClr val="bg1"/>
                </a:solidFill>
                <a:latin typeface="Calibri"/>
                <a:cs typeface="Calibri"/>
              </a:rPr>
              <a:t> </a:t>
            </a:r>
            <a:r>
              <a:rPr lang="nl-NL" dirty="0" err="1">
                <a:solidFill>
                  <a:schemeClr val="bg1"/>
                </a:solidFill>
                <a:latin typeface="Calibri"/>
                <a:cs typeface="Calibri"/>
              </a:rPr>
              <a:t>Glogster</a:t>
            </a:r>
            <a:endParaRPr lang="nl-NL" dirty="0">
              <a:solidFill>
                <a:schemeClr val="bg1"/>
              </a:solidFill>
              <a:latin typeface="Calibri"/>
              <a:cs typeface="Calibri"/>
            </a:endParaRPr>
          </a:p>
          <a:p>
            <a:pPr lvl="1"/>
            <a:r>
              <a:rPr lang="nl-NL" dirty="0" err="1">
                <a:solidFill>
                  <a:schemeClr val="bg1"/>
                </a:solidFill>
                <a:latin typeface="Calibri"/>
                <a:cs typeface="Calibri"/>
              </a:rPr>
              <a:t>TitanPad</a:t>
            </a:r>
            <a:endParaRPr lang="nl-NL" dirty="0">
              <a:solidFill>
                <a:schemeClr val="bg1"/>
              </a:solidFill>
              <a:latin typeface="Calibri"/>
              <a:cs typeface="Calibri"/>
            </a:endParaRPr>
          </a:p>
        </p:txBody>
      </p:sp>
    </p:spTree>
    <p:extLst>
      <p:ext uri="{BB962C8B-B14F-4D97-AF65-F5344CB8AC3E}">
        <p14:creationId xmlns:p14="http://schemas.microsoft.com/office/powerpoint/2010/main" val="1696922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274638"/>
            <a:ext cx="6635080" cy="1143000"/>
          </a:xfrm>
        </p:spPr>
        <p:txBody>
          <a:bodyPr/>
          <a:lstStyle/>
          <a:p>
            <a:r>
              <a:rPr lang="nl-BE" dirty="0" smtClean="0">
                <a:solidFill>
                  <a:schemeClr val="accent4">
                    <a:lumMod val="20000"/>
                    <a:lumOff val="80000"/>
                  </a:schemeClr>
                </a:solidFill>
              </a:rPr>
              <a:t>Google </a:t>
            </a:r>
            <a:r>
              <a:rPr lang="nl-BE" dirty="0" err="1" smtClean="0">
                <a:solidFill>
                  <a:schemeClr val="accent4">
                    <a:lumMod val="20000"/>
                    <a:lumOff val="80000"/>
                  </a:schemeClr>
                </a:solidFill>
              </a:rPr>
              <a:t>Docs</a:t>
            </a:r>
            <a:r>
              <a:rPr lang="nl-BE" dirty="0" smtClean="0">
                <a:solidFill>
                  <a:schemeClr val="accent4">
                    <a:lumMod val="20000"/>
                    <a:lumOff val="80000"/>
                  </a:schemeClr>
                </a:solidFill>
              </a:rPr>
              <a:t> (2)</a:t>
            </a:r>
            <a:endParaRPr lang="nl-BE" dirty="0"/>
          </a:p>
        </p:txBody>
      </p:sp>
      <p:sp>
        <p:nvSpPr>
          <p:cNvPr id="3" name="Tijdelijke aanduiding voor inhoud 2"/>
          <p:cNvSpPr>
            <a:spLocks noGrp="1"/>
          </p:cNvSpPr>
          <p:nvPr>
            <p:ph idx="1"/>
          </p:nvPr>
        </p:nvSpPr>
        <p:spPr/>
        <p:txBody>
          <a:bodyPr/>
          <a:lstStyle/>
          <a:p>
            <a:r>
              <a:rPr lang="nl-BE" dirty="0" smtClean="0">
                <a:solidFill>
                  <a:schemeClr val="bg1"/>
                </a:solidFill>
              </a:rPr>
              <a:t>Nadeel: bewerkte </a:t>
            </a:r>
            <a:r>
              <a:rPr lang="nl-BE" dirty="0">
                <a:solidFill>
                  <a:schemeClr val="bg1"/>
                </a:solidFill>
              </a:rPr>
              <a:t>documenten? </a:t>
            </a:r>
          </a:p>
          <a:p>
            <a:pPr marL="0" indent="0">
              <a:buNone/>
            </a:pPr>
            <a:r>
              <a:rPr lang="nl-BE" dirty="0" smtClean="0">
                <a:solidFill>
                  <a:schemeClr val="bg1"/>
                </a:solidFill>
              </a:rPr>
              <a:t>	Bewaard </a:t>
            </a:r>
            <a:r>
              <a:rPr lang="nl-BE" dirty="0">
                <a:solidFill>
                  <a:schemeClr val="bg1"/>
                </a:solidFill>
              </a:rPr>
              <a:t>op server Google</a:t>
            </a:r>
          </a:p>
          <a:p>
            <a:pPr>
              <a:buNone/>
            </a:pPr>
            <a:r>
              <a:rPr lang="nl-BE" dirty="0">
                <a:solidFill>
                  <a:schemeClr val="bg1"/>
                </a:solidFill>
              </a:rPr>
              <a:t>	</a:t>
            </a:r>
            <a:r>
              <a:rPr lang="nl-BE" dirty="0" smtClean="0">
                <a:solidFill>
                  <a:schemeClr val="bg1"/>
                </a:solidFill>
              </a:rPr>
              <a:t>	Toegang vertrouwelijke informatie?</a:t>
            </a:r>
            <a:r>
              <a:rPr lang="nl-BE" dirty="0">
                <a:solidFill>
                  <a:schemeClr val="bg1"/>
                </a:solidFill>
              </a:rPr>
              <a:t/>
            </a:r>
            <a:br>
              <a:rPr lang="nl-BE" dirty="0">
                <a:solidFill>
                  <a:schemeClr val="bg1"/>
                </a:solidFill>
              </a:rPr>
            </a:br>
            <a:r>
              <a:rPr lang="nl-BE" dirty="0" smtClean="0">
                <a:solidFill>
                  <a:schemeClr val="bg1"/>
                </a:solidFill>
              </a:rPr>
              <a:t>	</a:t>
            </a:r>
            <a:r>
              <a:rPr lang="nl-BE" dirty="0" smtClean="0">
                <a:solidFill>
                  <a:schemeClr val="bg1"/>
                </a:solidFill>
                <a:sym typeface="Wingdings" pitchFamily="2" charset="2"/>
              </a:rPr>
              <a:t> </a:t>
            </a:r>
            <a:r>
              <a:rPr lang="nl-BE" dirty="0" smtClean="0">
                <a:solidFill>
                  <a:schemeClr val="bg1"/>
                </a:solidFill>
              </a:rPr>
              <a:t>Bedrijven</a:t>
            </a:r>
            <a:r>
              <a:rPr lang="nl-BE" dirty="0" smtClean="0">
                <a:solidFill>
                  <a:schemeClr val="bg1"/>
                </a:solidFill>
                <a:sym typeface="Wingdings" pitchFamily="2" charset="2"/>
              </a:rPr>
              <a:t> verkiezen klassiek </a:t>
            </a:r>
            <a:r>
              <a:rPr lang="nl-BE" dirty="0">
                <a:solidFill>
                  <a:schemeClr val="bg1"/>
                </a:solidFill>
                <a:sym typeface="Wingdings" pitchFamily="2" charset="2"/>
              </a:rPr>
              <a:t>pakket</a:t>
            </a:r>
            <a:endParaRPr lang="nl-BE" dirty="0">
              <a:solidFill>
                <a:schemeClr val="bg1"/>
              </a:solidFill>
            </a:endParaRPr>
          </a:p>
          <a:p>
            <a:pPr marL="0" indent="0">
              <a:buNone/>
            </a:pPr>
            <a:r>
              <a:rPr lang="nl-BE" sz="2000" dirty="0" smtClean="0">
                <a:solidFill>
                  <a:schemeClr val="bg1"/>
                </a:solidFill>
                <a:latin typeface="Calibri"/>
                <a:cs typeface="Calibri"/>
              </a:rPr>
              <a:t>Voorbeeld</a:t>
            </a:r>
            <a:r>
              <a:rPr lang="nl-BE" sz="2000" dirty="0">
                <a:solidFill>
                  <a:schemeClr val="bg1"/>
                </a:solidFill>
                <a:latin typeface="Calibri"/>
                <a:cs typeface="Calibri"/>
              </a:rPr>
              <a:t>: </a:t>
            </a:r>
            <a:r>
              <a:rPr lang="nl-BE" sz="2000" dirty="0">
                <a:solidFill>
                  <a:schemeClr val="bg1"/>
                </a:solidFill>
                <a:latin typeface="Calibri"/>
                <a:cs typeface="Calibri"/>
                <a:hlinkClick r:id="rId3"/>
              </a:rPr>
              <a:t>https://</a:t>
            </a:r>
            <a:r>
              <a:rPr lang="nl-BE" sz="2000" dirty="0" smtClean="0">
                <a:solidFill>
                  <a:schemeClr val="bg1"/>
                </a:solidFill>
                <a:latin typeface="Calibri"/>
                <a:cs typeface="Calibri"/>
                <a:hlinkClick r:id="rId3"/>
              </a:rPr>
              <a:t>docs.google.com/presentation/d/1i8UEroKFS9aZVlscDd0IBoq6bA_h4riBjpZdyV5Pzk4/edit</a:t>
            </a:r>
            <a:endParaRPr lang="nl-BE" sz="2000" dirty="0" smtClean="0">
              <a:solidFill>
                <a:schemeClr val="bg1"/>
              </a:solidFill>
              <a:latin typeface="Calibri"/>
              <a:cs typeface="Calibri"/>
            </a:endParaRPr>
          </a:p>
          <a:p>
            <a:pPr marL="0" indent="0">
              <a:buNone/>
            </a:pPr>
            <a:endParaRPr lang="nl-BE" dirty="0">
              <a:solidFill>
                <a:schemeClr val="bg1"/>
              </a:solidFill>
              <a:latin typeface="Calibri"/>
              <a:cs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3728" y="274638"/>
            <a:ext cx="6563072" cy="1143000"/>
          </a:xfrm>
        </p:spPr>
        <p:txBody>
          <a:bodyPr/>
          <a:lstStyle/>
          <a:p>
            <a:r>
              <a:rPr lang="nl-BE" dirty="0" err="1" smtClean="0">
                <a:solidFill>
                  <a:schemeClr val="accent4">
                    <a:lumMod val="20000"/>
                    <a:lumOff val="80000"/>
                  </a:schemeClr>
                </a:solidFill>
              </a:rPr>
              <a:t>Prezi</a:t>
            </a:r>
            <a:r>
              <a:rPr lang="nl-BE" dirty="0" smtClean="0">
                <a:solidFill>
                  <a:schemeClr val="accent4">
                    <a:lumMod val="20000"/>
                    <a:lumOff val="80000"/>
                  </a:schemeClr>
                </a:solidFill>
              </a:rPr>
              <a:t> (1)</a:t>
            </a:r>
            <a:endParaRPr lang="nl-BE" dirty="0">
              <a:solidFill>
                <a:schemeClr val="accent4">
                  <a:lumMod val="20000"/>
                  <a:lumOff val="80000"/>
                </a:schemeClr>
              </a:solidFill>
            </a:endParaRPr>
          </a:p>
        </p:txBody>
      </p:sp>
      <p:sp>
        <p:nvSpPr>
          <p:cNvPr id="3" name="Tijdelijke aanduiding voor inhoud 2"/>
          <p:cNvSpPr>
            <a:spLocks noGrp="1"/>
          </p:cNvSpPr>
          <p:nvPr>
            <p:ph idx="1"/>
          </p:nvPr>
        </p:nvSpPr>
        <p:spPr/>
        <p:txBody>
          <a:bodyPr/>
          <a:lstStyle/>
          <a:p>
            <a:r>
              <a:rPr lang="nl-BE" dirty="0" smtClean="0">
                <a:solidFill>
                  <a:schemeClr val="bg1"/>
                </a:solidFill>
              </a:rPr>
              <a:t>Account gratis tot 100 Mb</a:t>
            </a:r>
          </a:p>
          <a:p>
            <a:r>
              <a:rPr lang="nl-BE" dirty="0" smtClean="0">
                <a:solidFill>
                  <a:schemeClr val="bg1"/>
                </a:solidFill>
              </a:rPr>
              <a:t>Cloud-</a:t>
            </a:r>
            <a:r>
              <a:rPr lang="nl-BE" dirty="0" err="1" smtClean="0">
                <a:solidFill>
                  <a:schemeClr val="bg1"/>
                </a:solidFill>
              </a:rPr>
              <a:t>based</a:t>
            </a:r>
            <a:r>
              <a:rPr lang="nl-BE" dirty="0" smtClean="0">
                <a:solidFill>
                  <a:schemeClr val="bg1"/>
                </a:solidFill>
              </a:rPr>
              <a:t> </a:t>
            </a:r>
            <a:r>
              <a:rPr lang="nl-BE" dirty="0">
                <a:solidFill>
                  <a:schemeClr val="bg1"/>
                </a:solidFill>
              </a:rPr>
              <a:t>presentaties, verhalen, ideeën delen </a:t>
            </a:r>
          </a:p>
          <a:p>
            <a:r>
              <a:rPr lang="nl-BE" dirty="0">
                <a:solidFill>
                  <a:schemeClr val="bg1"/>
                </a:solidFill>
              </a:rPr>
              <a:t>V</a:t>
            </a:r>
            <a:r>
              <a:rPr lang="nl-BE" dirty="0" smtClean="0">
                <a:solidFill>
                  <a:schemeClr val="bg1"/>
                </a:solidFill>
              </a:rPr>
              <a:t>irtueel </a:t>
            </a:r>
            <a:r>
              <a:rPr lang="nl-BE" dirty="0">
                <a:solidFill>
                  <a:schemeClr val="bg1"/>
                </a:solidFill>
              </a:rPr>
              <a:t>canvas </a:t>
            </a:r>
          </a:p>
          <a:p>
            <a:r>
              <a:rPr lang="nl-BE" dirty="0" err="1" smtClean="0">
                <a:solidFill>
                  <a:schemeClr val="bg1"/>
                </a:solidFill>
              </a:rPr>
              <a:t>Zooming</a:t>
            </a:r>
            <a:r>
              <a:rPr lang="nl-BE" dirty="0" smtClean="0">
                <a:solidFill>
                  <a:schemeClr val="bg1"/>
                </a:solidFill>
              </a:rPr>
              <a:t> </a:t>
            </a:r>
            <a:r>
              <a:rPr lang="nl-BE" dirty="0">
                <a:solidFill>
                  <a:schemeClr val="bg1"/>
                </a:solidFill>
              </a:rPr>
              <a:t>User </a:t>
            </a:r>
            <a:r>
              <a:rPr lang="nl-BE" dirty="0" smtClean="0">
                <a:solidFill>
                  <a:schemeClr val="bg1"/>
                </a:solidFill>
              </a:rPr>
              <a:t>Interface</a:t>
            </a:r>
          </a:p>
          <a:p>
            <a:r>
              <a:rPr lang="nl-BE" dirty="0" err="1" smtClean="0">
                <a:solidFill>
                  <a:schemeClr val="bg1"/>
                </a:solidFill>
              </a:rPr>
              <a:t>Mindmaps</a:t>
            </a:r>
            <a:r>
              <a:rPr lang="nl-BE" dirty="0" smtClean="0">
                <a:solidFill>
                  <a:schemeClr val="bg1"/>
                </a:solidFill>
              </a:rPr>
              <a:t> </a:t>
            </a:r>
            <a:endParaRPr lang="nl-BE" dirty="0">
              <a:solidFill>
                <a:schemeClr val="bg1"/>
              </a:solidFill>
            </a:endParaRPr>
          </a:p>
          <a:p>
            <a:endParaRPr lang="nl-BE" dirty="0" smtClean="0">
              <a:solidFill>
                <a:schemeClr val="bg1"/>
              </a:solidFill>
            </a:endParaRPr>
          </a:p>
          <a:p>
            <a:endParaRPr lang="nl-BE" dirty="0">
              <a:solidFill>
                <a:schemeClr val="bg1"/>
              </a:solidFill>
            </a:endParaRPr>
          </a:p>
        </p:txBody>
      </p:sp>
      <p:pic>
        <p:nvPicPr>
          <p:cNvPr id="2050" name="Picture 2" descr="http://t2.gstatic.com/images?q=tbn:ANd9GcQsTPH7plnxfKUKXnreQXdJ0Zw_i1sGW-kMosteWMLeVXu0IUM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5157192"/>
            <a:ext cx="3200400" cy="14287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274638"/>
            <a:ext cx="6491064" cy="1143000"/>
          </a:xfrm>
        </p:spPr>
        <p:txBody>
          <a:bodyPr/>
          <a:lstStyle/>
          <a:p>
            <a:r>
              <a:rPr lang="nl-BE" dirty="0" err="1" smtClean="0">
                <a:solidFill>
                  <a:schemeClr val="accent4">
                    <a:lumMod val="20000"/>
                    <a:lumOff val="80000"/>
                  </a:schemeClr>
                </a:solidFill>
              </a:rPr>
              <a:t>Prezi</a:t>
            </a:r>
            <a:r>
              <a:rPr lang="nl-BE" dirty="0" smtClean="0">
                <a:solidFill>
                  <a:schemeClr val="accent4">
                    <a:lumMod val="20000"/>
                    <a:lumOff val="80000"/>
                  </a:schemeClr>
                </a:solidFill>
              </a:rPr>
              <a:t> (2)</a:t>
            </a:r>
            <a:endParaRPr lang="nl-BE" dirty="0"/>
          </a:p>
        </p:txBody>
      </p:sp>
      <p:sp>
        <p:nvSpPr>
          <p:cNvPr id="3" name="Tijdelijke aanduiding voor inhoud 2"/>
          <p:cNvSpPr>
            <a:spLocks noGrp="1"/>
          </p:cNvSpPr>
          <p:nvPr>
            <p:ph idx="1"/>
          </p:nvPr>
        </p:nvSpPr>
        <p:spPr/>
        <p:txBody>
          <a:bodyPr/>
          <a:lstStyle/>
          <a:p>
            <a:r>
              <a:rPr lang="nl-BE" dirty="0" smtClean="0">
                <a:solidFill>
                  <a:schemeClr val="bg1"/>
                </a:solidFill>
              </a:rPr>
              <a:t>Voordelen: </a:t>
            </a:r>
            <a:endParaRPr lang="nl-BE" dirty="0" smtClean="0">
              <a:solidFill>
                <a:schemeClr val="bg1"/>
              </a:solidFill>
            </a:endParaRPr>
          </a:p>
          <a:p>
            <a:pPr marL="457200" lvl="1" indent="0">
              <a:buNone/>
            </a:pPr>
            <a:r>
              <a:rPr lang="nl-BE" dirty="0" smtClean="0">
                <a:solidFill>
                  <a:schemeClr val="bg1"/>
                </a:solidFill>
              </a:rPr>
              <a:t>- “</a:t>
            </a:r>
            <a:r>
              <a:rPr lang="nl-BE" dirty="0" err="1" smtClean="0">
                <a:solidFill>
                  <a:schemeClr val="bg1"/>
                </a:solidFill>
              </a:rPr>
              <a:t>Powerpoint</a:t>
            </a:r>
            <a:r>
              <a:rPr lang="nl-BE" dirty="0" smtClean="0">
                <a:solidFill>
                  <a:schemeClr val="bg1"/>
                </a:solidFill>
              </a:rPr>
              <a:t> killer” </a:t>
            </a:r>
            <a:r>
              <a:rPr lang="nl-BE" dirty="0" smtClean="0">
                <a:solidFill>
                  <a:schemeClr val="bg1"/>
                </a:solidFill>
                <a:sym typeface="Wingdings" pitchFamily="2" charset="2"/>
              </a:rPr>
              <a:t> interactief en toevoegen </a:t>
            </a:r>
            <a:r>
              <a:rPr lang="nl-BE" dirty="0" smtClean="0">
                <a:solidFill>
                  <a:schemeClr val="bg1"/>
                </a:solidFill>
                <a:sym typeface="Wingdings" pitchFamily="2" charset="2"/>
              </a:rPr>
              <a:t>media</a:t>
            </a:r>
          </a:p>
          <a:p>
            <a:pPr lvl="1">
              <a:buFontTx/>
              <a:buChar char="-"/>
            </a:pPr>
            <a:r>
              <a:rPr lang="nl-BE" dirty="0" smtClean="0">
                <a:solidFill>
                  <a:schemeClr val="bg1"/>
                </a:solidFill>
              </a:rPr>
              <a:t>lineaire </a:t>
            </a:r>
            <a:r>
              <a:rPr lang="nl-BE" dirty="0" smtClean="0">
                <a:solidFill>
                  <a:schemeClr val="bg1"/>
                </a:solidFill>
              </a:rPr>
              <a:t>en niet-lineaire informatie</a:t>
            </a:r>
          </a:p>
          <a:p>
            <a:pPr lvl="1">
              <a:buFontTx/>
              <a:buChar char="-"/>
            </a:pPr>
            <a:r>
              <a:rPr lang="nl-BE" dirty="0" err="1" smtClean="0">
                <a:solidFill>
                  <a:schemeClr val="bg1"/>
                </a:solidFill>
              </a:rPr>
              <a:t>Prezi</a:t>
            </a:r>
            <a:r>
              <a:rPr lang="nl-BE" dirty="0" smtClean="0">
                <a:solidFill>
                  <a:schemeClr val="bg1"/>
                </a:solidFill>
              </a:rPr>
              <a:t> Desktop, Meeting en </a:t>
            </a:r>
            <a:r>
              <a:rPr lang="nl-BE" dirty="0" err="1" smtClean="0">
                <a:solidFill>
                  <a:schemeClr val="bg1"/>
                </a:solidFill>
              </a:rPr>
              <a:t>iPad</a:t>
            </a:r>
            <a:r>
              <a:rPr lang="nl-BE" dirty="0" smtClean="0">
                <a:solidFill>
                  <a:schemeClr val="bg1"/>
                </a:solidFill>
              </a:rPr>
              <a:t> Viewer</a:t>
            </a:r>
          </a:p>
          <a:p>
            <a:pPr marL="0" indent="0">
              <a:buNone/>
            </a:pPr>
            <a:endParaRPr lang="nl-BE" dirty="0" smtClean="0">
              <a:solidFill>
                <a:schemeClr val="bg1"/>
              </a:solidFill>
            </a:endParaRPr>
          </a:p>
          <a:p>
            <a:pPr>
              <a:buNone/>
            </a:pPr>
            <a:endParaRPr lang="nl-BE" dirty="0">
              <a:solidFill>
                <a:schemeClr val="accent4">
                  <a:lumMod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95736" y="274638"/>
            <a:ext cx="6491064" cy="1143000"/>
          </a:xfrm>
        </p:spPr>
        <p:txBody>
          <a:bodyPr/>
          <a:lstStyle/>
          <a:p>
            <a:r>
              <a:rPr lang="nl-BE" dirty="0" err="1" smtClean="0">
                <a:solidFill>
                  <a:schemeClr val="accent4">
                    <a:lumMod val="20000"/>
                    <a:lumOff val="80000"/>
                  </a:schemeClr>
                </a:solidFill>
              </a:rPr>
              <a:t>Prezi</a:t>
            </a:r>
            <a:r>
              <a:rPr lang="nl-BE" dirty="0" smtClean="0">
                <a:solidFill>
                  <a:schemeClr val="accent4">
                    <a:lumMod val="20000"/>
                    <a:lumOff val="80000"/>
                  </a:schemeClr>
                </a:solidFill>
              </a:rPr>
              <a:t> (3)</a:t>
            </a:r>
            <a:endParaRPr lang="nl-BE" dirty="0"/>
          </a:p>
        </p:txBody>
      </p:sp>
      <p:sp>
        <p:nvSpPr>
          <p:cNvPr id="3" name="Tijdelijke aanduiding voor inhoud 2"/>
          <p:cNvSpPr>
            <a:spLocks noGrp="1"/>
          </p:cNvSpPr>
          <p:nvPr>
            <p:ph idx="1"/>
          </p:nvPr>
        </p:nvSpPr>
        <p:spPr/>
        <p:txBody>
          <a:bodyPr/>
          <a:lstStyle/>
          <a:p>
            <a:r>
              <a:rPr lang="nl-BE" dirty="0">
                <a:solidFill>
                  <a:schemeClr val="bg1"/>
                </a:solidFill>
              </a:rPr>
              <a:t>Nadelen: </a:t>
            </a:r>
          </a:p>
          <a:p>
            <a:pPr>
              <a:buFontTx/>
              <a:buChar char="-"/>
            </a:pPr>
            <a:r>
              <a:rPr lang="nl-BE" dirty="0">
                <a:solidFill>
                  <a:schemeClr val="bg1"/>
                </a:solidFill>
              </a:rPr>
              <a:t>Gebruikers misselijk </a:t>
            </a:r>
            <a:r>
              <a:rPr lang="nl-BE" dirty="0">
                <a:solidFill>
                  <a:schemeClr val="bg1"/>
                </a:solidFill>
                <a:sym typeface="Wingdings" pitchFamily="2" charset="2"/>
              </a:rPr>
              <a:t> teveel </a:t>
            </a:r>
            <a:r>
              <a:rPr lang="nl-BE" dirty="0">
                <a:solidFill>
                  <a:schemeClr val="bg1"/>
                </a:solidFill>
              </a:rPr>
              <a:t>inzoomen </a:t>
            </a:r>
          </a:p>
          <a:p>
            <a:pPr>
              <a:buFontTx/>
              <a:buChar char="-"/>
            </a:pPr>
            <a:r>
              <a:rPr lang="nl-BE" dirty="0">
                <a:solidFill>
                  <a:schemeClr val="bg1"/>
                </a:solidFill>
              </a:rPr>
              <a:t>Gebrek lettertypes en kleuropties </a:t>
            </a:r>
            <a:endParaRPr lang="nl-BE" dirty="0" smtClean="0">
              <a:solidFill>
                <a:schemeClr val="bg1"/>
              </a:solidFill>
            </a:endParaRPr>
          </a:p>
          <a:p>
            <a:pPr marL="0" indent="0">
              <a:buNone/>
            </a:pPr>
            <a:endParaRPr lang="nl-BE" dirty="0">
              <a:solidFill>
                <a:schemeClr val="bg1"/>
              </a:solidFill>
            </a:endParaRPr>
          </a:p>
          <a:p>
            <a:pPr marL="0" indent="0">
              <a:buNone/>
            </a:pPr>
            <a:r>
              <a:rPr lang="nl-BE" sz="2000" dirty="0" smtClean="0">
                <a:solidFill>
                  <a:schemeClr val="bg1"/>
                </a:solidFill>
              </a:rPr>
              <a:t>Voorbeeld: </a:t>
            </a:r>
            <a:r>
              <a:rPr lang="nl-BE" sz="2000" dirty="0" smtClean="0">
                <a:solidFill>
                  <a:schemeClr val="bg1"/>
                </a:solidFill>
                <a:hlinkClick r:id="rId3"/>
              </a:rPr>
              <a:t>www.prezi.com/ivk9k4boykm</a:t>
            </a:r>
            <a:r>
              <a:rPr lang="nl-BE" sz="2000" dirty="0">
                <a:solidFill>
                  <a:schemeClr val="bg1"/>
                </a:solidFill>
                <a:hlinkClick r:id="rId3"/>
              </a:rPr>
              <a:t>_/wat-is-een-prezi</a:t>
            </a:r>
            <a:r>
              <a:rPr lang="nl-BE" sz="2000" dirty="0" smtClean="0">
                <a:solidFill>
                  <a:schemeClr val="bg1"/>
                </a:solidFill>
                <a:hlinkClick r:id="rId3"/>
              </a:rPr>
              <a:t>/</a:t>
            </a:r>
            <a:endParaRPr lang="nl-BE" sz="2000" dirty="0" smtClean="0">
              <a:solidFill>
                <a:schemeClr val="bg1"/>
              </a:solidFill>
            </a:endParaRPr>
          </a:p>
          <a:p>
            <a:pPr marL="0" indent="0">
              <a:buNone/>
            </a:pPr>
            <a:endParaRPr lang="nl-BE" sz="2000" dirty="0">
              <a:solidFill>
                <a:schemeClr val="bg1"/>
              </a:solidFill>
            </a:endParaRPr>
          </a:p>
          <a:p>
            <a:pPr marL="0" indent="0">
              <a:buNone/>
            </a:pPr>
            <a:r>
              <a:rPr lang="nl-BE" sz="2000" dirty="0">
                <a:solidFill>
                  <a:schemeClr val="bg1"/>
                </a:solidFill>
              </a:rPr>
              <a:t>Link: </a:t>
            </a:r>
            <a:r>
              <a:rPr lang="nl-BE" sz="2000" dirty="0">
                <a:solidFill>
                  <a:schemeClr val="bg1"/>
                </a:solidFill>
                <a:hlinkClick r:id="rId4"/>
              </a:rPr>
              <a:t>www.prezi.com</a:t>
            </a:r>
            <a:r>
              <a:rPr lang="nl-BE" sz="2000" dirty="0">
                <a:solidFill>
                  <a:schemeClr val="bg1"/>
                </a:solidFill>
              </a:rPr>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solidFill>
                  <a:srgbClr val="FFFFFF"/>
                </a:solidFill>
              </a:rPr>
              <a:t>Think Free</a:t>
            </a:r>
          </a:p>
        </p:txBody>
      </p:sp>
      <p:sp>
        <p:nvSpPr>
          <p:cNvPr id="3" name="Tijdelijke aanduiding voor inhoud 2"/>
          <p:cNvSpPr>
            <a:spLocks noGrp="1"/>
          </p:cNvSpPr>
          <p:nvPr>
            <p:ph idx="1"/>
          </p:nvPr>
        </p:nvSpPr>
        <p:spPr/>
        <p:txBody>
          <a:bodyPr/>
          <a:lstStyle/>
          <a:p>
            <a:r>
              <a:rPr lang="nl-NL" dirty="0" smtClean="0">
                <a:solidFill>
                  <a:schemeClr val="bg1"/>
                </a:solidFill>
              </a:rPr>
              <a:t>Gratis</a:t>
            </a:r>
            <a:endParaRPr lang="nl-NL" dirty="0">
              <a:solidFill>
                <a:schemeClr val="bg1"/>
              </a:solidFill>
            </a:endParaRPr>
          </a:p>
          <a:p>
            <a:r>
              <a:rPr lang="nl-NL" sz="2800" dirty="0" smtClean="0">
                <a:solidFill>
                  <a:schemeClr val="bg1"/>
                </a:solidFill>
              </a:rPr>
              <a:t>Benodigdheden: </a:t>
            </a:r>
          </a:p>
          <a:p>
            <a:pPr lvl="1"/>
            <a:r>
              <a:rPr lang="nl-NL" sz="2400" dirty="0" smtClean="0">
                <a:solidFill>
                  <a:schemeClr val="bg1"/>
                </a:solidFill>
              </a:rPr>
              <a:t>Een </a:t>
            </a:r>
            <a:r>
              <a:rPr lang="nl-NL" sz="2400" dirty="0" err="1">
                <a:solidFill>
                  <a:schemeClr val="bg1"/>
                </a:solidFill>
              </a:rPr>
              <a:t>Think</a:t>
            </a:r>
            <a:r>
              <a:rPr lang="nl-NL" sz="2400" dirty="0">
                <a:solidFill>
                  <a:schemeClr val="bg1"/>
                </a:solidFill>
              </a:rPr>
              <a:t> Free-account OF een Google-account</a:t>
            </a:r>
          </a:p>
          <a:p>
            <a:pPr lvl="1"/>
            <a:r>
              <a:rPr lang="nl-NL" sz="2400" dirty="0">
                <a:solidFill>
                  <a:schemeClr val="bg1"/>
                </a:solidFill>
              </a:rPr>
              <a:t>Java (JRE)</a:t>
            </a:r>
          </a:p>
          <a:p>
            <a:r>
              <a:rPr lang="nl-NL" dirty="0" smtClean="0">
                <a:solidFill>
                  <a:schemeClr val="bg1"/>
                </a:solidFill>
              </a:rPr>
              <a:t>Mogelijkheden</a:t>
            </a:r>
            <a:endParaRPr lang="nl-NL" dirty="0">
              <a:solidFill>
                <a:schemeClr val="bg1"/>
              </a:solidFill>
            </a:endParaRPr>
          </a:p>
          <a:p>
            <a:pPr lvl="1"/>
            <a:r>
              <a:rPr lang="nl-NL" sz="2400" dirty="0">
                <a:solidFill>
                  <a:schemeClr val="bg1"/>
                </a:solidFill>
              </a:rPr>
              <a:t>Documenten maken</a:t>
            </a:r>
          </a:p>
          <a:p>
            <a:pPr lvl="1"/>
            <a:r>
              <a:rPr lang="nl-NL" sz="2400" dirty="0">
                <a:solidFill>
                  <a:schemeClr val="bg1"/>
                </a:solidFill>
              </a:rPr>
              <a:t>Presentaties maken</a:t>
            </a:r>
          </a:p>
          <a:p>
            <a:pPr lvl="1"/>
            <a:r>
              <a:rPr lang="nl-NL" sz="2400" dirty="0">
                <a:solidFill>
                  <a:schemeClr val="bg1"/>
                </a:solidFill>
              </a:rPr>
              <a:t>Html maken</a:t>
            </a:r>
          </a:p>
        </p:txBody>
      </p:sp>
      <p:pic>
        <p:nvPicPr>
          <p:cNvPr id="3074" name="Picture 2" descr="http://t0.gstatic.com/images?q=tbn:ANd9GcR0Wuob2ftxowwhWt36WD-a1el1aAStS0LoQOcHKKT9CsT-koQkW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5013176"/>
            <a:ext cx="2781300" cy="1647825"/>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159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solidFill>
                  <a:schemeClr val="bg1"/>
                </a:solidFill>
              </a:rPr>
              <a:t>Think free (2)</a:t>
            </a:r>
          </a:p>
        </p:txBody>
      </p:sp>
      <p:sp>
        <p:nvSpPr>
          <p:cNvPr id="3" name="Tijdelijke aanduiding voor inhoud 2"/>
          <p:cNvSpPr>
            <a:spLocks noGrp="1"/>
          </p:cNvSpPr>
          <p:nvPr>
            <p:ph idx="1"/>
          </p:nvPr>
        </p:nvSpPr>
        <p:spPr/>
        <p:txBody>
          <a:bodyPr/>
          <a:lstStyle/>
          <a:p>
            <a:r>
              <a:rPr lang="nl-NL" dirty="0">
                <a:solidFill>
                  <a:schemeClr val="bg1"/>
                </a:solidFill>
              </a:rPr>
              <a:t>De programma’s lijken heel veel op die van MS  Office</a:t>
            </a:r>
          </a:p>
          <a:p>
            <a:r>
              <a:rPr lang="nl-NL" dirty="0">
                <a:solidFill>
                  <a:schemeClr val="bg1"/>
                </a:solidFill>
              </a:rPr>
              <a:t>Voordelen</a:t>
            </a:r>
          </a:p>
          <a:p>
            <a:r>
              <a:rPr lang="nl-NL" sz="2800" dirty="0">
                <a:solidFill>
                  <a:schemeClr val="bg1"/>
                </a:solidFill>
              </a:rPr>
              <a:t>Gratis registratie</a:t>
            </a:r>
          </a:p>
          <a:p>
            <a:r>
              <a:rPr lang="nl-NL" sz="2800" dirty="0">
                <a:solidFill>
                  <a:schemeClr val="bg1"/>
                </a:solidFill>
              </a:rPr>
              <a:t>Werkt bij elke webbrowser en bij elk platform</a:t>
            </a:r>
          </a:p>
          <a:p>
            <a:r>
              <a:rPr lang="nl-NL" sz="2800" dirty="0">
                <a:solidFill>
                  <a:schemeClr val="bg1"/>
                </a:solidFill>
              </a:rPr>
              <a:t>1GB gratis online opslagruimte</a:t>
            </a:r>
          </a:p>
          <a:p>
            <a:r>
              <a:rPr lang="nl-NL" sz="2800" dirty="0">
                <a:solidFill>
                  <a:schemeClr val="bg1"/>
                </a:solidFill>
              </a:rPr>
              <a:t>MS compatibele documenten maken zonder de software te installeren</a:t>
            </a:r>
          </a:p>
          <a:p>
            <a:r>
              <a:rPr lang="nl-NL" sz="2800" dirty="0">
                <a:solidFill>
                  <a:schemeClr val="bg1"/>
                </a:solidFill>
              </a:rPr>
              <a:t>Alles delen met de wereld</a:t>
            </a:r>
          </a:p>
        </p:txBody>
      </p:sp>
    </p:spTree>
    <p:extLst>
      <p:ext uri="{BB962C8B-B14F-4D97-AF65-F5344CB8AC3E}">
        <p14:creationId xmlns:p14="http://schemas.microsoft.com/office/powerpoint/2010/main" val="836218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Documents and Settings\1034495\Local Settings\Temporary Internet Files\Content.IE5\MR3KE7BQ\MP90040194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572000" cy="68546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descr="http://nl.dreamstime.com/digitale-vingerafdruk-thumb8906132.jpg"/>
          <p:cNvPicPr>
            <a:picLocks noChangeAspect="1" noChangeArrowheads="1"/>
          </p:cNvPicPr>
          <p:nvPr/>
        </p:nvPicPr>
        <p:blipFill rotWithShape="1">
          <a:blip r:embed="rId4">
            <a:extLst>
              <a:ext uri="{28A0092B-C50C-407E-A947-70E740481C1C}">
                <a14:useLocalDpi xmlns:a14="http://schemas.microsoft.com/office/drawing/2010/main" val="0"/>
              </a:ext>
            </a:extLst>
          </a:blip>
          <a:srcRect b="8571"/>
          <a:stretch/>
        </p:blipFill>
        <p:spPr bwMode="auto">
          <a:xfrm>
            <a:off x="7025446" y="1"/>
            <a:ext cx="2118553" cy="2924944"/>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9" name="Tekstvak 8"/>
          <p:cNvSpPr txBox="1"/>
          <p:nvPr/>
        </p:nvSpPr>
        <p:spPr>
          <a:xfrm>
            <a:off x="4572003" y="2774400"/>
            <a:ext cx="4571997" cy="2185214"/>
          </a:xfrm>
          <a:prstGeom prst="rect">
            <a:avLst/>
          </a:prstGeom>
          <a:noFill/>
        </p:spPr>
        <p:txBody>
          <a:bodyPr wrap="square" rtlCol="0">
            <a:spAutoFit/>
          </a:bodyPr>
          <a:lstStyle/>
          <a:p>
            <a:endParaRPr lang="nl-BE" dirty="0" smtClean="0">
              <a:solidFill>
                <a:schemeClr val="bg1"/>
              </a:solidFill>
            </a:endParaRPr>
          </a:p>
          <a:p>
            <a:endParaRPr lang="nl-BE" dirty="0" smtClean="0">
              <a:solidFill>
                <a:schemeClr val="bg1"/>
              </a:solidFill>
            </a:endParaRPr>
          </a:p>
          <a:p>
            <a:r>
              <a:rPr lang="nl-BE" sz="2800" dirty="0" err="1" smtClean="0">
                <a:solidFill>
                  <a:schemeClr val="bg1"/>
                </a:solidFill>
              </a:rPr>
              <a:t>Social</a:t>
            </a:r>
            <a:r>
              <a:rPr lang="nl-BE" sz="2800" dirty="0" smtClean="0">
                <a:solidFill>
                  <a:schemeClr val="bg1"/>
                </a:solidFill>
              </a:rPr>
              <a:t> </a:t>
            </a:r>
            <a:r>
              <a:rPr lang="nl-BE" sz="2800" dirty="0" err="1" smtClean="0">
                <a:solidFill>
                  <a:schemeClr val="bg1"/>
                </a:solidFill>
              </a:rPr>
              <a:t>Bookmarking</a:t>
            </a:r>
            <a:r>
              <a:rPr lang="nl-BE" sz="2400" dirty="0" smtClean="0">
                <a:solidFill>
                  <a:schemeClr val="bg1"/>
                </a:solidFill>
              </a:rPr>
              <a:t/>
            </a:r>
            <a:br>
              <a:rPr lang="nl-BE" sz="2400" dirty="0" smtClean="0">
                <a:solidFill>
                  <a:schemeClr val="bg1"/>
                </a:solidFill>
              </a:rPr>
            </a:br>
            <a:endParaRPr lang="nl-BE" sz="2400" dirty="0" smtClean="0">
              <a:solidFill>
                <a:schemeClr val="bg1"/>
              </a:solidFill>
            </a:endParaRPr>
          </a:p>
          <a:p>
            <a:endParaRPr lang="nl-BE" sz="2400" dirty="0" smtClean="0">
              <a:solidFill>
                <a:schemeClr val="bg1"/>
              </a:solidFill>
            </a:endParaRPr>
          </a:p>
          <a:p>
            <a:endParaRPr lang="nl-BE" sz="2400" dirty="0">
              <a:solidFill>
                <a:schemeClr val="bg1"/>
              </a:solidFill>
            </a:endParaRPr>
          </a:p>
        </p:txBody>
      </p:sp>
    </p:spTree>
    <p:extLst>
      <p:ext uri="{BB962C8B-B14F-4D97-AF65-F5344CB8AC3E}">
        <p14:creationId xmlns:p14="http://schemas.microsoft.com/office/powerpoint/2010/main" val="254507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E5E0EC"/>
                </a:solidFill>
              </a:rPr>
              <a:t>Bladwijzers</a:t>
            </a:r>
            <a:endParaRPr lang="nl-BE" dirty="0">
              <a:solidFill>
                <a:srgbClr val="E5E0EC"/>
              </a:solidFill>
            </a:endParaRPr>
          </a:p>
        </p:txBody>
      </p:sp>
      <p:sp>
        <p:nvSpPr>
          <p:cNvPr id="3" name="Tijdelijke aanduiding voor inhoud 2"/>
          <p:cNvSpPr>
            <a:spLocks noGrp="1"/>
          </p:cNvSpPr>
          <p:nvPr>
            <p:ph idx="1"/>
          </p:nvPr>
        </p:nvSpPr>
        <p:spPr/>
        <p:txBody>
          <a:bodyPr/>
          <a:lstStyle/>
          <a:p>
            <a:pPr lvl="0" fontAlgn="auto">
              <a:spcAft>
                <a:spcPts val="0"/>
              </a:spcAft>
              <a:buFont typeface="Arial" pitchFamily="34" charset="0"/>
              <a:buChar char="•"/>
            </a:pPr>
            <a:r>
              <a:rPr lang="nl-BE" dirty="0">
                <a:solidFill>
                  <a:schemeClr val="bg1"/>
                </a:solidFill>
              </a:rPr>
              <a:t>Bladwijzers opslaan en deze overal beschikbaar hebben</a:t>
            </a:r>
          </a:p>
          <a:p>
            <a:endParaRPr lang="nl-BE" dirty="0"/>
          </a:p>
        </p:txBody>
      </p:sp>
    </p:spTree>
    <p:extLst>
      <p:ext uri="{BB962C8B-B14F-4D97-AF65-F5344CB8AC3E}">
        <p14:creationId xmlns:p14="http://schemas.microsoft.com/office/powerpoint/2010/main" val="4151372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E5E0EC"/>
                </a:solidFill>
              </a:rPr>
              <a:t>Favorieten bekend maken</a:t>
            </a:r>
            <a:endParaRPr lang="nl-BE" dirty="0">
              <a:solidFill>
                <a:srgbClr val="E5E0EC"/>
              </a:solidFill>
            </a:endParaRPr>
          </a:p>
        </p:txBody>
      </p:sp>
      <p:sp>
        <p:nvSpPr>
          <p:cNvPr id="3" name="Tijdelijke aanduiding voor inhoud 2"/>
          <p:cNvSpPr>
            <a:spLocks noGrp="1"/>
          </p:cNvSpPr>
          <p:nvPr>
            <p:ph idx="1"/>
          </p:nvPr>
        </p:nvSpPr>
        <p:spPr/>
        <p:txBody>
          <a:bodyPr/>
          <a:lstStyle/>
          <a:p>
            <a:r>
              <a:rPr lang="nl-BE" dirty="0" smtClean="0">
                <a:solidFill>
                  <a:schemeClr val="bg1"/>
                </a:solidFill>
              </a:rPr>
              <a:t>Favorieten </a:t>
            </a:r>
            <a:r>
              <a:rPr lang="nl-BE" dirty="0">
                <a:solidFill>
                  <a:schemeClr val="bg1"/>
                </a:solidFill>
              </a:rPr>
              <a:t>eerst online opslaan</a:t>
            </a:r>
          </a:p>
          <a:p>
            <a:r>
              <a:rPr lang="nl-BE" dirty="0" smtClean="0">
                <a:solidFill>
                  <a:schemeClr val="bg1"/>
                </a:solidFill>
              </a:rPr>
              <a:t>Favorieten </a:t>
            </a:r>
            <a:r>
              <a:rPr lang="nl-BE" dirty="0">
                <a:solidFill>
                  <a:schemeClr val="bg1"/>
                </a:solidFill>
              </a:rPr>
              <a:t>delen met anderen</a:t>
            </a:r>
          </a:p>
          <a:p>
            <a:r>
              <a:rPr lang="nl-BE" dirty="0" smtClean="0">
                <a:solidFill>
                  <a:schemeClr val="bg1"/>
                </a:solidFill>
              </a:rPr>
              <a:t>Aan </a:t>
            </a:r>
            <a:r>
              <a:rPr lang="nl-BE" dirty="0">
                <a:solidFill>
                  <a:schemeClr val="bg1"/>
                </a:solidFill>
              </a:rPr>
              <a:t>de hand van favorieten krijgt men suggesties van mogelijk interessante sites</a:t>
            </a:r>
          </a:p>
          <a:p>
            <a:endParaRPr lang="nl-BE" dirty="0"/>
          </a:p>
        </p:txBody>
      </p:sp>
    </p:spTree>
    <p:extLst>
      <p:ext uri="{BB962C8B-B14F-4D97-AF65-F5344CB8AC3E}">
        <p14:creationId xmlns:p14="http://schemas.microsoft.com/office/powerpoint/2010/main" val="2957418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E5E0EC"/>
                </a:solidFill>
              </a:rPr>
              <a:t>Delicious</a:t>
            </a:r>
            <a:endParaRPr lang="nl-BE" dirty="0">
              <a:solidFill>
                <a:srgbClr val="E5E0EC"/>
              </a:solidFill>
            </a:endParaRPr>
          </a:p>
        </p:txBody>
      </p:sp>
      <p:sp>
        <p:nvSpPr>
          <p:cNvPr id="3" name="Tijdelijke aanduiding voor inhoud 2"/>
          <p:cNvSpPr>
            <a:spLocks noGrp="1"/>
          </p:cNvSpPr>
          <p:nvPr>
            <p:ph idx="1"/>
          </p:nvPr>
        </p:nvSpPr>
        <p:spPr/>
        <p:txBody>
          <a:bodyPr/>
          <a:lstStyle/>
          <a:p>
            <a:endParaRPr lang="nl-BE" dirty="0" smtClean="0">
              <a:solidFill>
                <a:schemeClr val="bg1"/>
              </a:solidFill>
            </a:endParaRPr>
          </a:p>
          <a:p>
            <a:pPr marL="0" indent="0">
              <a:buNone/>
            </a:pPr>
            <a:r>
              <a:rPr lang="nl-BE" dirty="0" smtClean="0">
                <a:solidFill>
                  <a:schemeClr val="bg1"/>
                </a:solidFill>
              </a:rPr>
              <a:t/>
            </a:r>
            <a:br>
              <a:rPr lang="nl-BE" dirty="0" smtClean="0">
                <a:solidFill>
                  <a:schemeClr val="bg1"/>
                </a:solidFill>
              </a:rPr>
            </a:br>
            <a:endParaRPr lang="nl-BE" dirty="0">
              <a:solidFill>
                <a:schemeClr val="bg1"/>
              </a:solidFill>
            </a:endParaRPr>
          </a:p>
          <a:p>
            <a:r>
              <a:rPr lang="nl-BE" dirty="0" smtClean="0">
                <a:solidFill>
                  <a:schemeClr val="bg1"/>
                </a:solidFill>
              </a:rPr>
              <a:t>Web </a:t>
            </a:r>
            <a:r>
              <a:rPr lang="nl-BE" dirty="0">
                <a:solidFill>
                  <a:schemeClr val="bg1"/>
                </a:solidFill>
              </a:rPr>
              <a:t>2.0-community </a:t>
            </a:r>
          </a:p>
          <a:p>
            <a:r>
              <a:rPr lang="nl-BE" dirty="0" smtClean="0">
                <a:solidFill>
                  <a:schemeClr val="bg1"/>
                </a:solidFill>
              </a:rPr>
              <a:t>favoriete </a:t>
            </a:r>
            <a:r>
              <a:rPr lang="nl-BE" dirty="0">
                <a:solidFill>
                  <a:schemeClr val="bg1"/>
                </a:solidFill>
              </a:rPr>
              <a:t>bookmarks opslaan + delen </a:t>
            </a:r>
          </a:p>
          <a:p>
            <a:r>
              <a:rPr lang="nl-BE" dirty="0">
                <a:solidFill>
                  <a:schemeClr val="bg1"/>
                </a:solidFill>
              </a:rPr>
              <a:t>efficiënte zoekmachine</a:t>
            </a:r>
          </a:p>
          <a:p>
            <a:r>
              <a:rPr lang="nl-BE" dirty="0">
                <a:solidFill>
                  <a:schemeClr val="bg1"/>
                </a:solidFill>
              </a:rPr>
              <a:t>ongewenste websites en advertenties gefilterd</a:t>
            </a:r>
          </a:p>
          <a:p>
            <a:endParaRPr lang="nl-BE"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844824"/>
            <a:ext cx="2195513" cy="101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177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288" y="260350"/>
            <a:ext cx="8229600" cy="1143000"/>
          </a:xfrm>
        </p:spPr>
        <p:txBody>
          <a:bodyPr rtlCol="0">
            <a:normAutofit/>
          </a:bodyPr>
          <a:lstStyle/>
          <a:p>
            <a:pPr eaLnBrk="1" fontAlgn="auto" hangingPunct="1">
              <a:spcAft>
                <a:spcPts val="0"/>
              </a:spcAft>
              <a:defRPr/>
            </a:pPr>
            <a:r>
              <a:rPr lang="nl-BE" dirty="0" smtClean="0">
                <a:solidFill>
                  <a:srgbClr val="E5E0EC"/>
                </a:solidFill>
              </a:rPr>
              <a:t>Toepassingen van web 2.0</a:t>
            </a:r>
          </a:p>
        </p:txBody>
      </p:sp>
      <p:sp>
        <p:nvSpPr>
          <p:cNvPr id="3" name="Tijdelijke aanduiding voor inhoud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nl-BE" dirty="0" smtClean="0">
                <a:solidFill>
                  <a:schemeClr val="bg1"/>
                </a:solidFill>
              </a:rPr>
              <a:t>Welke kennen we al?</a:t>
            </a:r>
          </a:p>
          <a:p>
            <a:pPr lvl="1" eaLnBrk="1" fontAlgn="auto" hangingPunct="1">
              <a:spcAft>
                <a:spcPts val="0"/>
              </a:spcAft>
              <a:buFont typeface="Arial" pitchFamily="34" charset="0"/>
              <a:buChar char="•"/>
              <a:defRPr/>
            </a:pPr>
            <a:r>
              <a:rPr lang="nl-BE" dirty="0" err="1" smtClean="0">
                <a:solidFill>
                  <a:schemeClr val="bg1"/>
                </a:solidFill>
              </a:rPr>
              <a:t>Facebook</a:t>
            </a:r>
            <a:endParaRPr lang="nl-BE" dirty="0" smtClean="0">
              <a:solidFill>
                <a:schemeClr val="bg1"/>
              </a:solidFill>
            </a:endParaRPr>
          </a:p>
          <a:p>
            <a:pPr lvl="1" eaLnBrk="1" fontAlgn="auto" hangingPunct="1">
              <a:spcAft>
                <a:spcPts val="0"/>
              </a:spcAft>
              <a:buFont typeface="Arial" pitchFamily="34" charset="0"/>
              <a:buChar char="•"/>
              <a:defRPr/>
            </a:pPr>
            <a:r>
              <a:rPr lang="nl-BE" dirty="0" smtClean="0">
                <a:solidFill>
                  <a:schemeClr val="bg1"/>
                </a:solidFill>
              </a:rPr>
              <a:t>Doodle</a:t>
            </a:r>
          </a:p>
          <a:p>
            <a:pPr lvl="1" eaLnBrk="1" fontAlgn="auto" hangingPunct="1">
              <a:spcAft>
                <a:spcPts val="0"/>
              </a:spcAft>
              <a:buFont typeface="Arial" pitchFamily="34" charset="0"/>
              <a:buChar char="•"/>
              <a:defRPr/>
            </a:pPr>
            <a:r>
              <a:rPr lang="nl-BE" dirty="0" err="1" smtClean="0">
                <a:solidFill>
                  <a:schemeClr val="bg1"/>
                </a:solidFill>
              </a:rPr>
              <a:t>Netlog</a:t>
            </a:r>
            <a:r>
              <a:rPr lang="nl-BE" dirty="0" smtClean="0">
                <a:solidFill>
                  <a:schemeClr val="bg1"/>
                </a:solidFill>
              </a:rPr>
              <a:t> </a:t>
            </a:r>
          </a:p>
          <a:p>
            <a:pPr lvl="1" eaLnBrk="1" fontAlgn="auto" hangingPunct="1">
              <a:spcAft>
                <a:spcPts val="0"/>
              </a:spcAft>
              <a:buFont typeface="Arial" pitchFamily="34" charset="0"/>
              <a:buChar char="•"/>
              <a:defRPr/>
            </a:pPr>
            <a:r>
              <a:rPr lang="nl-BE" dirty="0" err="1" smtClean="0">
                <a:solidFill>
                  <a:schemeClr val="bg1"/>
                </a:solidFill>
              </a:rPr>
              <a:t>LinkedIn</a:t>
            </a:r>
            <a:endParaRPr lang="nl-BE" dirty="0" smtClean="0">
              <a:solidFill>
                <a:schemeClr val="bg1"/>
              </a:solidFill>
            </a:endParaRPr>
          </a:p>
          <a:p>
            <a:pPr lvl="1" eaLnBrk="1" fontAlgn="auto" hangingPunct="1">
              <a:spcAft>
                <a:spcPts val="0"/>
              </a:spcAft>
              <a:buFont typeface="Arial" pitchFamily="34" charset="0"/>
              <a:buChar char="•"/>
              <a:defRPr/>
            </a:pPr>
            <a:r>
              <a:rPr lang="nl-BE" dirty="0" smtClean="0">
                <a:solidFill>
                  <a:schemeClr val="bg1"/>
                </a:solidFill>
              </a:rPr>
              <a:t>Hotmail</a:t>
            </a:r>
          </a:p>
          <a:p>
            <a:pPr lvl="1" eaLnBrk="1" fontAlgn="auto" hangingPunct="1">
              <a:spcAft>
                <a:spcPts val="0"/>
              </a:spcAft>
              <a:buFont typeface="Arial" pitchFamily="34" charset="0"/>
              <a:buChar char="•"/>
              <a:defRPr/>
            </a:pPr>
            <a:r>
              <a:rPr lang="nl-BE" dirty="0" smtClean="0">
                <a:solidFill>
                  <a:schemeClr val="bg1"/>
                </a:solidFill>
              </a:rPr>
              <a:t>Gmail</a:t>
            </a:r>
          </a:p>
          <a:p>
            <a:pPr lvl="1" eaLnBrk="1" fontAlgn="auto" hangingPunct="1">
              <a:spcAft>
                <a:spcPts val="0"/>
              </a:spcAft>
              <a:buFont typeface="Arial" pitchFamily="34" charset="0"/>
              <a:buChar char="•"/>
              <a:defRPr/>
            </a:pPr>
            <a:r>
              <a:rPr lang="nl-BE" dirty="0" err="1" smtClean="0">
                <a:solidFill>
                  <a:schemeClr val="bg1"/>
                </a:solidFill>
              </a:rPr>
              <a:t>Myspace</a:t>
            </a:r>
            <a:endParaRPr lang="nl-BE" dirty="0" smtClean="0">
              <a:solidFill>
                <a:schemeClr val="bg1"/>
              </a:solidFill>
            </a:endParaRPr>
          </a:p>
          <a:p>
            <a:pPr eaLnBrk="1" fontAlgn="auto" hangingPunct="1">
              <a:spcAft>
                <a:spcPts val="0"/>
              </a:spcAft>
              <a:buFont typeface="Arial" pitchFamily="34" charset="0"/>
              <a:buChar char="•"/>
              <a:defRPr/>
            </a:pPr>
            <a:endParaRPr lang="nl-BE" dirty="0" smtClean="0">
              <a:solidFill>
                <a:schemeClr val="accent4">
                  <a:lumMod val="50000"/>
                </a:schemeClr>
              </a:solidFill>
            </a:endParaRP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905397"/>
            <a:ext cx="1479550"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l="17062" t="16518" r="66125" b="75917"/>
          <a:stretch>
            <a:fillRect/>
          </a:stretch>
        </p:blipFill>
        <p:spPr bwMode="auto">
          <a:xfrm>
            <a:off x="3220963" y="2276872"/>
            <a:ext cx="20447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4922" y="5733256"/>
            <a:ext cx="2163762"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l="10242" t="24638" r="10991" b="37682"/>
          <a:stretch>
            <a:fillRect/>
          </a:stretch>
        </p:blipFill>
        <p:spPr bwMode="auto">
          <a:xfrm>
            <a:off x="4932040" y="3540398"/>
            <a:ext cx="2216150"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59832" y="4509120"/>
            <a:ext cx="23669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488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E5E0EC"/>
                </a:solidFill>
              </a:rPr>
              <a:t>Delicious</a:t>
            </a:r>
            <a:endParaRPr lang="nl-BE" dirty="0">
              <a:solidFill>
                <a:srgbClr val="E5E0EC"/>
              </a:solidFill>
            </a:endParaRPr>
          </a:p>
        </p:txBody>
      </p:sp>
      <p:sp>
        <p:nvSpPr>
          <p:cNvPr id="3" name="Tijdelijke aanduiding voor inhoud 2"/>
          <p:cNvSpPr>
            <a:spLocks noGrp="1"/>
          </p:cNvSpPr>
          <p:nvPr>
            <p:ph idx="1"/>
          </p:nvPr>
        </p:nvSpPr>
        <p:spPr/>
        <p:txBody>
          <a:bodyPr/>
          <a:lstStyle/>
          <a:p>
            <a:endParaRPr lang="nl-BE" dirty="0" smtClean="0">
              <a:solidFill>
                <a:schemeClr val="bg1"/>
              </a:solidFill>
            </a:endParaRPr>
          </a:p>
          <a:p>
            <a:r>
              <a:rPr lang="nl-BE" dirty="0" smtClean="0">
                <a:solidFill>
                  <a:schemeClr val="bg1"/>
                </a:solidFill>
              </a:rPr>
              <a:t>Ook </a:t>
            </a:r>
            <a:r>
              <a:rPr lang="nl-BE" dirty="0">
                <a:solidFill>
                  <a:schemeClr val="bg1"/>
                </a:solidFill>
              </a:rPr>
              <a:t>markeren als ‘privé’ </a:t>
            </a:r>
          </a:p>
          <a:p>
            <a:r>
              <a:rPr lang="nl-BE" dirty="0" smtClean="0">
                <a:solidFill>
                  <a:schemeClr val="bg1"/>
                </a:solidFill>
              </a:rPr>
              <a:t>Opgeslagen </a:t>
            </a:r>
            <a:r>
              <a:rPr lang="nl-BE" dirty="0">
                <a:solidFill>
                  <a:schemeClr val="bg1"/>
                </a:solidFill>
              </a:rPr>
              <a:t>sites: sleutelwoorden (tags)</a:t>
            </a:r>
          </a:p>
          <a:p>
            <a:pPr marL="0" indent="0">
              <a:buNone/>
            </a:pPr>
            <a:r>
              <a:rPr lang="nl-BE" dirty="0">
                <a:solidFill>
                  <a:schemeClr val="bg1"/>
                </a:solidFill>
              </a:rPr>
              <a:t>	</a:t>
            </a:r>
            <a:r>
              <a:rPr lang="nl-BE" dirty="0">
                <a:solidFill>
                  <a:schemeClr val="bg1"/>
                </a:solidFill>
                <a:sym typeface="Wingdings" pitchFamily="2" charset="2"/>
              </a:rPr>
              <a:t> niet-</a:t>
            </a:r>
            <a:r>
              <a:rPr lang="nl-BE" dirty="0">
                <a:solidFill>
                  <a:schemeClr val="bg1"/>
                </a:solidFill>
              </a:rPr>
              <a:t>hiërarchische classificatie</a:t>
            </a:r>
          </a:p>
          <a:p>
            <a:pPr marL="0" indent="0">
              <a:buNone/>
            </a:pPr>
            <a:r>
              <a:rPr lang="nl-BE" dirty="0">
                <a:solidFill>
                  <a:schemeClr val="bg1"/>
                </a:solidFill>
              </a:rPr>
              <a:t>	</a:t>
            </a:r>
            <a:r>
              <a:rPr lang="nl-BE" dirty="0">
                <a:solidFill>
                  <a:schemeClr val="bg1"/>
                </a:solidFill>
                <a:sym typeface="Wingdings" pitchFamily="2" charset="2"/>
              </a:rPr>
              <a:t> </a:t>
            </a:r>
            <a:r>
              <a:rPr lang="nl-BE" dirty="0" err="1">
                <a:solidFill>
                  <a:schemeClr val="bg1"/>
                </a:solidFill>
                <a:sym typeface="Wingdings" pitchFamily="2" charset="2"/>
              </a:rPr>
              <a:t>folksonomy</a:t>
            </a:r>
            <a:endParaRPr lang="nl-BE" dirty="0">
              <a:solidFill>
                <a:schemeClr val="bg1"/>
              </a:solidFill>
            </a:endParaRPr>
          </a:p>
          <a:p>
            <a:endParaRPr lang="nl-BE" dirty="0"/>
          </a:p>
        </p:txBody>
      </p:sp>
    </p:spTree>
    <p:extLst>
      <p:ext uri="{BB962C8B-B14F-4D97-AF65-F5344CB8AC3E}">
        <p14:creationId xmlns:p14="http://schemas.microsoft.com/office/powerpoint/2010/main" val="1825108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E5E0EC"/>
                </a:solidFill>
              </a:rPr>
              <a:t>Diigo</a:t>
            </a:r>
            <a:endParaRPr lang="nl-BE" dirty="0">
              <a:solidFill>
                <a:srgbClr val="E5E0EC"/>
              </a:solidFill>
            </a:endParaRPr>
          </a:p>
        </p:txBody>
      </p:sp>
      <p:sp>
        <p:nvSpPr>
          <p:cNvPr id="3" name="Tijdelijke aanduiding voor inhoud 2"/>
          <p:cNvSpPr>
            <a:spLocks noGrp="1"/>
          </p:cNvSpPr>
          <p:nvPr>
            <p:ph idx="1"/>
          </p:nvPr>
        </p:nvSpPr>
        <p:spPr/>
        <p:txBody>
          <a:bodyPr/>
          <a:lstStyle/>
          <a:p>
            <a:pPr lvl="0" fontAlgn="auto">
              <a:spcAft>
                <a:spcPts val="0"/>
              </a:spcAft>
              <a:buFont typeface="Arial" pitchFamily="34" charset="0"/>
              <a:buChar char="•"/>
            </a:pPr>
            <a:endParaRPr lang="nl-BE" dirty="0" smtClean="0">
              <a:solidFill>
                <a:schemeClr val="bg1"/>
              </a:solidFill>
            </a:endParaRPr>
          </a:p>
          <a:p>
            <a:pPr lvl="0" fontAlgn="auto">
              <a:spcAft>
                <a:spcPts val="0"/>
              </a:spcAft>
              <a:buFont typeface="Arial" pitchFamily="34" charset="0"/>
              <a:buChar char="•"/>
            </a:pPr>
            <a:endParaRPr lang="nl-BE" dirty="0">
              <a:solidFill>
                <a:schemeClr val="bg1"/>
              </a:solidFill>
            </a:endParaRPr>
          </a:p>
          <a:p>
            <a:pPr marL="0" lvl="0" indent="0" fontAlgn="auto">
              <a:spcAft>
                <a:spcPts val="0"/>
              </a:spcAft>
              <a:buNone/>
            </a:pPr>
            <a:endParaRPr lang="nl-BE" dirty="0" smtClean="0">
              <a:solidFill>
                <a:schemeClr val="bg1"/>
              </a:solidFill>
            </a:endParaRPr>
          </a:p>
          <a:p>
            <a:pPr lvl="0" fontAlgn="auto">
              <a:spcAft>
                <a:spcPts val="0"/>
              </a:spcAft>
              <a:buFont typeface="Arial" pitchFamily="34" charset="0"/>
              <a:buChar char="•"/>
            </a:pPr>
            <a:r>
              <a:rPr lang="nl-BE" dirty="0" err="1" smtClean="0">
                <a:solidFill>
                  <a:schemeClr val="bg1"/>
                </a:solidFill>
              </a:rPr>
              <a:t>Toolbar</a:t>
            </a:r>
            <a:r>
              <a:rPr lang="nl-BE" dirty="0">
                <a:solidFill>
                  <a:schemeClr val="bg1"/>
                </a:solidFill>
              </a:rPr>
              <a:t>: delen van website </a:t>
            </a:r>
            <a:r>
              <a:rPr lang="nl-BE" dirty="0" err="1">
                <a:solidFill>
                  <a:schemeClr val="bg1"/>
                </a:solidFill>
              </a:rPr>
              <a:t>bookmarken</a:t>
            </a:r>
            <a:r>
              <a:rPr lang="nl-BE" dirty="0">
                <a:solidFill>
                  <a:schemeClr val="bg1"/>
                </a:solidFill>
              </a:rPr>
              <a:t>, </a:t>
            </a:r>
            <a:r>
              <a:rPr lang="nl-BE" dirty="0" err="1">
                <a:solidFill>
                  <a:schemeClr val="bg1"/>
                </a:solidFill>
              </a:rPr>
              <a:t>highlighten</a:t>
            </a:r>
            <a:r>
              <a:rPr lang="nl-BE" dirty="0">
                <a:solidFill>
                  <a:schemeClr val="bg1"/>
                </a:solidFill>
              </a:rPr>
              <a:t> of notitie toevoegen</a:t>
            </a:r>
          </a:p>
          <a:p>
            <a:pPr lvl="0" fontAlgn="auto">
              <a:spcAft>
                <a:spcPts val="0"/>
              </a:spcAft>
              <a:buFont typeface="Arial" pitchFamily="34" charset="0"/>
              <a:buChar char="•"/>
            </a:pPr>
            <a:r>
              <a:rPr lang="nl-BE" dirty="0">
                <a:solidFill>
                  <a:schemeClr val="bg1"/>
                </a:solidFill>
              </a:rPr>
              <a:t>Indelen in categorieën</a:t>
            </a:r>
          </a:p>
          <a:p>
            <a:pPr lvl="0" fontAlgn="auto">
              <a:spcAft>
                <a:spcPts val="0"/>
              </a:spcAft>
              <a:buFont typeface="Arial" pitchFamily="34" charset="0"/>
              <a:buChar char="•"/>
            </a:pPr>
            <a:r>
              <a:rPr lang="nl-BE" dirty="0">
                <a:solidFill>
                  <a:schemeClr val="bg1"/>
                </a:solidFill>
              </a:rPr>
              <a:t>RSS-feeds </a:t>
            </a:r>
          </a:p>
          <a:p>
            <a:endParaRPr lang="nl-BE"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93" y="1916832"/>
            <a:ext cx="3024336" cy="1426574"/>
          </a:xfrm>
          <a:prstGeom prst="rect">
            <a:avLst/>
          </a:prstGeom>
        </p:spPr>
      </p:pic>
    </p:spTree>
    <p:extLst>
      <p:ext uri="{BB962C8B-B14F-4D97-AF65-F5344CB8AC3E}">
        <p14:creationId xmlns:p14="http://schemas.microsoft.com/office/powerpoint/2010/main" val="2370882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solidFill>
                  <a:srgbClr val="E5E0EC"/>
                </a:solidFill>
              </a:rPr>
              <a:t>Folksonomy</a:t>
            </a:r>
            <a:endParaRPr lang="nl-BE" dirty="0">
              <a:solidFill>
                <a:srgbClr val="E5E0EC"/>
              </a:solidFill>
            </a:endParaRPr>
          </a:p>
        </p:txBody>
      </p:sp>
      <p:sp>
        <p:nvSpPr>
          <p:cNvPr id="3" name="Tijdelijke aanduiding voor inhoud 2"/>
          <p:cNvSpPr>
            <a:spLocks noGrp="1"/>
          </p:cNvSpPr>
          <p:nvPr>
            <p:ph idx="1"/>
          </p:nvPr>
        </p:nvSpPr>
        <p:spPr/>
        <p:txBody>
          <a:bodyPr/>
          <a:lstStyle/>
          <a:p>
            <a:endParaRPr lang="nl-BE" dirty="0" smtClean="0">
              <a:solidFill>
                <a:schemeClr val="bg1"/>
              </a:solidFill>
            </a:endParaRPr>
          </a:p>
          <a:p>
            <a:r>
              <a:rPr lang="nl-BE" dirty="0">
                <a:solidFill>
                  <a:schemeClr val="bg1"/>
                </a:solidFill>
              </a:rPr>
              <a:t>V</a:t>
            </a:r>
            <a:r>
              <a:rPr lang="nl-BE" dirty="0" smtClean="0">
                <a:solidFill>
                  <a:schemeClr val="bg1"/>
                </a:solidFill>
              </a:rPr>
              <a:t>oorzien </a:t>
            </a:r>
            <a:r>
              <a:rPr lang="nl-BE" dirty="0">
                <a:solidFill>
                  <a:schemeClr val="bg1"/>
                </a:solidFill>
              </a:rPr>
              <a:t>van tags</a:t>
            </a:r>
          </a:p>
          <a:p>
            <a:pPr marL="0" indent="0">
              <a:buNone/>
            </a:pPr>
            <a:r>
              <a:rPr lang="nl-BE" dirty="0" smtClean="0">
                <a:solidFill>
                  <a:schemeClr val="bg1"/>
                </a:solidFill>
              </a:rPr>
              <a:t>	= </a:t>
            </a:r>
            <a:r>
              <a:rPr lang="nl-BE" dirty="0">
                <a:solidFill>
                  <a:schemeClr val="bg1"/>
                </a:solidFill>
              </a:rPr>
              <a:t>trefwoorden</a:t>
            </a:r>
          </a:p>
          <a:p>
            <a:r>
              <a:rPr lang="nl-BE" dirty="0" smtClean="0">
                <a:solidFill>
                  <a:schemeClr val="bg1"/>
                </a:solidFill>
              </a:rPr>
              <a:t>Tags </a:t>
            </a:r>
            <a:r>
              <a:rPr lang="nl-BE" dirty="0">
                <a:solidFill>
                  <a:schemeClr val="bg1"/>
                </a:solidFill>
              </a:rPr>
              <a:t>goed bruikbaar</a:t>
            </a:r>
          </a:p>
          <a:p>
            <a:r>
              <a:rPr lang="nl-BE" dirty="0" smtClean="0">
                <a:solidFill>
                  <a:schemeClr val="bg1"/>
                </a:solidFill>
              </a:rPr>
              <a:t>Aansluiten </a:t>
            </a:r>
            <a:r>
              <a:rPr lang="nl-BE" dirty="0">
                <a:solidFill>
                  <a:schemeClr val="bg1"/>
                </a:solidFill>
              </a:rPr>
              <a:t>op taalgebruik van publiek</a:t>
            </a:r>
          </a:p>
          <a:p>
            <a:pPr marL="0" indent="0">
              <a:buNone/>
            </a:pPr>
            <a:endParaRPr lang="nl-BE" dirty="0"/>
          </a:p>
          <a:p>
            <a:endParaRPr lang="nl-BE" dirty="0"/>
          </a:p>
        </p:txBody>
      </p:sp>
    </p:spTree>
    <p:extLst>
      <p:ext uri="{BB962C8B-B14F-4D97-AF65-F5344CB8AC3E}">
        <p14:creationId xmlns:p14="http://schemas.microsoft.com/office/powerpoint/2010/main" val="454740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solidFill>
                  <a:srgbClr val="E5E0EC"/>
                </a:solidFill>
              </a:rPr>
              <a:t>Openbaar</a:t>
            </a:r>
            <a:endParaRPr lang="nl-BE" dirty="0">
              <a:solidFill>
                <a:srgbClr val="E5E0EC"/>
              </a:solidFill>
            </a:endParaRPr>
          </a:p>
        </p:txBody>
      </p:sp>
      <p:sp>
        <p:nvSpPr>
          <p:cNvPr id="3" name="Tijdelijke aanduiding voor inhoud 2"/>
          <p:cNvSpPr>
            <a:spLocks noGrp="1"/>
          </p:cNvSpPr>
          <p:nvPr>
            <p:ph idx="1"/>
          </p:nvPr>
        </p:nvSpPr>
        <p:spPr/>
        <p:txBody>
          <a:bodyPr/>
          <a:lstStyle/>
          <a:p>
            <a:r>
              <a:rPr lang="nl-BE" dirty="0">
                <a:solidFill>
                  <a:schemeClr val="bg1"/>
                </a:solidFill>
              </a:rPr>
              <a:t>Bookmarks zijn openbaar </a:t>
            </a:r>
            <a:endParaRPr lang="nl-BE" dirty="0" smtClean="0">
              <a:solidFill>
                <a:schemeClr val="bg1"/>
              </a:solidFill>
            </a:endParaRPr>
          </a:p>
          <a:p>
            <a:pPr marL="0" indent="0">
              <a:buNone/>
            </a:pPr>
            <a:r>
              <a:rPr lang="nl-BE" dirty="0" smtClean="0">
                <a:solidFill>
                  <a:schemeClr val="bg1"/>
                </a:solidFill>
                <a:sym typeface="Wingdings" pitchFamily="2" charset="2"/>
              </a:rPr>
              <a:t>	 </a:t>
            </a:r>
            <a:r>
              <a:rPr lang="nl-BE" dirty="0">
                <a:solidFill>
                  <a:schemeClr val="bg1"/>
                </a:solidFill>
                <a:sym typeface="Wingdings" pitchFamily="2" charset="2"/>
              </a:rPr>
              <a:t>sociale dimensie</a:t>
            </a:r>
          </a:p>
          <a:p>
            <a:r>
              <a:rPr lang="nl-BE" dirty="0">
                <a:solidFill>
                  <a:schemeClr val="bg1"/>
                </a:solidFill>
                <a:sym typeface="Wingdings" pitchFamily="2" charset="2"/>
              </a:rPr>
              <a:t>Alternatief voor zoekmachines </a:t>
            </a:r>
          </a:p>
          <a:p>
            <a:pPr lvl="1"/>
            <a:r>
              <a:rPr lang="nl-BE" dirty="0">
                <a:solidFill>
                  <a:schemeClr val="bg1"/>
                </a:solidFill>
                <a:sym typeface="Wingdings" pitchFamily="2" charset="2"/>
              </a:rPr>
              <a:t>Gebruiker is basis </a:t>
            </a:r>
          </a:p>
          <a:p>
            <a:pPr lvl="1"/>
            <a:r>
              <a:rPr lang="nl-BE" dirty="0">
                <a:solidFill>
                  <a:schemeClr val="bg1"/>
                </a:solidFill>
                <a:sym typeface="Wingdings" pitchFamily="2" charset="2"/>
              </a:rPr>
              <a:t>Resultaat: relevante informatie</a:t>
            </a:r>
            <a:endParaRPr lang="nl-BE" dirty="0">
              <a:solidFill>
                <a:schemeClr val="bg1"/>
              </a:solidFill>
            </a:endParaRPr>
          </a:p>
          <a:p>
            <a:endParaRPr lang="nl-BE" dirty="0"/>
          </a:p>
        </p:txBody>
      </p:sp>
    </p:spTree>
    <p:extLst>
      <p:ext uri="{BB962C8B-B14F-4D97-AF65-F5344CB8AC3E}">
        <p14:creationId xmlns:p14="http://schemas.microsoft.com/office/powerpoint/2010/main" val="389996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188640"/>
            <a:ext cx="8229600" cy="1214710"/>
          </a:xfrm>
        </p:spPr>
        <p:txBody>
          <a:bodyPr/>
          <a:lstStyle/>
          <a:p>
            <a:pPr eaLnBrk="1" fontAlgn="auto" hangingPunct="1">
              <a:spcAft>
                <a:spcPts val="0"/>
              </a:spcAft>
              <a:defRPr/>
            </a:pPr>
            <a:r>
              <a:rPr lang="nl-BE" dirty="0">
                <a:solidFill>
                  <a:srgbClr val="E5E0EC"/>
                </a:solidFill>
              </a:rPr>
              <a:t>Nieuwe toepassingen </a:t>
            </a:r>
            <a:r>
              <a:rPr lang="nl-BE" dirty="0" smtClean="0">
                <a:solidFill>
                  <a:srgbClr val="E5E0EC"/>
                </a:solidFill>
              </a:rPr>
              <a:t/>
            </a:r>
            <a:br>
              <a:rPr lang="nl-BE" dirty="0" smtClean="0">
                <a:solidFill>
                  <a:srgbClr val="E5E0EC"/>
                </a:solidFill>
              </a:rPr>
            </a:br>
            <a:r>
              <a:rPr lang="nl-BE" dirty="0" smtClean="0">
                <a:solidFill>
                  <a:srgbClr val="E5E0EC"/>
                </a:solidFill>
              </a:rPr>
              <a:t>van </a:t>
            </a:r>
            <a:r>
              <a:rPr lang="nl-BE" dirty="0">
                <a:solidFill>
                  <a:srgbClr val="E5E0EC"/>
                </a:solidFill>
              </a:rPr>
              <a:t>web 2.0</a:t>
            </a:r>
          </a:p>
        </p:txBody>
      </p:sp>
      <p:sp>
        <p:nvSpPr>
          <p:cNvPr id="5123" name="Tijdelijke aanduiding voor inhoud 2"/>
          <p:cNvSpPr>
            <a:spLocks noGrp="1"/>
          </p:cNvSpPr>
          <p:nvPr>
            <p:ph idx="1"/>
          </p:nvPr>
        </p:nvSpPr>
        <p:spPr/>
        <p:txBody>
          <a:bodyPr/>
          <a:lstStyle/>
          <a:p>
            <a:pPr eaLnBrk="1" hangingPunct="1"/>
            <a:r>
              <a:rPr lang="nl-BE" dirty="0" err="1" smtClean="0">
                <a:solidFill>
                  <a:schemeClr val="bg1"/>
                </a:solidFill>
              </a:rPr>
              <a:t>Symbaloo</a:t>
            </a:r>
            <a:endParaRPr lang="nl-BE" dirty="0" smtClean="0">
              <a:solidFill>
                <a:schemeClr val="bg1"/>
              </a:solidFill>
            </a:endParaRPr>
          </a:p>
          <a:p>
            <a:pPr eaLnBrk="1" hangingPunct="1"/>
            <a:r>
              <a:rPr lang="nl-BE" dirty="0" err="1" smtClean="0">
                <a:solidFill>
                  <a:schemeClr val="bg1"/>
                </a:solidFill>
              </a:rPr>
              <a:t>Remember</a:t>
            </a:r>
            <a:r>
              <a:rPr lang="nl-BE" dirty="0" smtClean="0">
                <a:solidFill>
                  <a:schemeClr val="bg1"/>
                </a:solidFill>
              </a:rPr>
              <a:t> The </a:t>
            </a:r>
            <a:r>
              <a:rPr lang="nl-BE" dirty="0" err="1" smtClean="0">
                <a:solidFill>
                  <a:schemeClr val="bg1"/>
                </a:solidFill>
              </a:rPr>
              <a:t>Milk</a:t>
            </a:r>
            <a:endParaRPr lang="nl-BE" dirty="0" smtClean="0">
              <a:solidFill>
                <a:schemeClr val="bg1"/>
              </a:solidFill>
            </a:endParaRPr>
          </a:p>
          <a:p>
            <a:pPr eaLnBrk="1" hangingPunct="1"/>
            <a:r>
              <a:rPr lang="nl-BE" dirty="0" err="1" smtClean="0">
                <a:solidFill>
                  <a:schemeClr val="bg1"/>
                </a:solidFill>
              </a:rPr>
              <a:t>Digg</a:t>
            </a:r>
            <a:endParaRPr lang="nl-BE" dirty="0" smtClean="0">
              <a:solidFill>
                <a:schemeClr val="bg1"/>
              </a:solidFill>
            </a:endParaRPr>
          </a:p>
          <a:p>
            <a:pPr eaLnBrk="1" hangingPunct="1"/>
            <a:r>
              <a:rPr lang="nl-BE" dirty="0" err="1" smtClean="0">
                <a:solidFill>
                  <a:schemeClr val="bg1"/>
                </a:solidFill>
              </a:rPr>
              <a:t>Glogster</a:t>
            </a:r>
            <a:endParaRPr lang="nl-BE" dirty="0" smtClean="0">
              <a:solidFill>
                <a:schemeClr val="bg1"/>
              </a:solidFill>
            </a:endParaRPr>
          </a:p>
          <a:p>
            <a:pPr eaLnBrk="1" hangingPunct="1"/>
            <a:r>
              <a:rPr lang="nl-BE" dirty="0" err="1" smtClean="0">
                <a:solidFill>
                  <a:schemeClr val="bg1"/>
                </a:solidFill>
              </a:rPr>
              <a:t>TitanPad</a:t>
            </a:r>
            <a:r>
              <a:rPr lang="nl-BE" dirty="0" smtClean="0">
                <a:solidFill>
                  <a:schemeClr val="bg1"/>
                </a:solidFill>
              </a:rPr>
              <a:t> </a:t>
            </a:r>
          </a:p>
        </p:txBody>
      </p:sp>
      <p:pic>
        <p:nvPicPr>
          <p:cNvPr id="51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3244877"/>
            <a:ext cx="1512565" cy="151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3205127"/>
            <a:ext cx="1592262"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1208" y="5301208"/>
            <a:ext cx="18161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68" y="5661248"/>
            <a:ext cx="424815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79089" y="1988840"/>
            <a:ext cx="25860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428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eaLnBrk="1" hangingPunct="1"/>
            <a:r>
              <a:rPr lang="nl-BE">
                <a:solidFill>
                  <a:srgbClr val="E5E0EC"/>
                </a:solidFill>
              </a:rPr>
              <a:t>Symbaloo (1)</a:t>
            </a:r>
          </a:p>
        </p:txBody>
      </p:sp>
      <p:sp>
        <p:nvSpPr>
          <p:cNvPr id="6147" name="Tijdelijke aanduiding voor inhoud 2"/>
          <p:cNvSpPr>
            <a:spLocks noGrp="1"/>
          </p:cNvSpPr>
          <p:nvPr>
            <p:ph idx="1"/>
          </p:nvPr>
        </p:nvSpPr>
        <p:spPr/>
        <p:txBody>
          <a:bodyPr/>
          <a:lstStyle/>
          <a:p>
            <a:pPr eaLnBrk="1" hangingPunct="1"/>
            <a:r>
              <a:rPr lang="nl-BE" dirty="0" smtClean="0">
                <a:solidFill>
                  <a:schemeClr val="bg1"/>
                </a:solidFill>
              </a:rPr>
              <a:t>Visuele startpagina</a:t>
            </a:r>
          </a:p>
          <a:p>
            <a:pPr eaLnBrk="1" hangingPunct="1"/>
            <a:r>
              <a:rPr lang="nl-BE" dirty="0" smtClean="0">
                <a:solidFill>
                  <a:schemeClr val="bg1"/>
                </a:solidFill>
              </a:rPr>
              <a:t>Blokjes met links</a:t>
            </a:r>
          </a:p>
          <a:p>
            <a:pPr eaLnBrk="1" hangingPunct="1"/>
            <a:r>
              <a:rPr lang="nl-BE" dirty="0" smtClean="0">
                <a:solidFill>
                  <a:schemeClr val="bg1"/>
                </a:solidFill>
              </a:rPr>
              <a:t>Waarom handig?</a:t>
            </a:r>
          </a:p>
          <a:p>
            <a:pPr lvl="1" eaLnBrk="1" hangingPunct="1"/>
            <a:r>
              <a:rPr lang="nl-BE" dirty="0" smtClean="0">
                <a:solidFill>
                  <a:schemeClr val="bg1"/>
                </a:solidFill>
              </a:rPr>
              <a:t>Snel en gemakkelijk</a:t>
            </a:r>
          </a:p>
          <a:p>
            <a:pPr lvl="1" eaLnBrk="1" hangingPunct="1"/>
            <a:r>
              <a:rPr lang="nl-BE" dirty="0" smtClean="0">
                <a:solidFill>
                  <a:schemeClr val="bg1"/>
                </a:solidFill>
              </a:rPr>
              <a:t>Tijd kost geld</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844824"/>
            <a:ext cx="15113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9267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nl-BE">
                <a:solidFill>
                  <a:srgbClr val="E5E0EC"/>
                </a:solidFill>
              </a:rPr>
              <a:t>Symbaloo (2)</a:t>
            </a:r>
          </a:p>
        </p:txBody>
      </p:sp>
      <p:pic>
        <p:nvPicPr>
          <p:cNvPr id="7171" name="Afbeelding 3"/>
          <p:cNvPicPr>
            <a:picLocks noChangeAspect="1" noChangeArrowheads="1"/>
          </p:cNvPicPr>
          <p:nvPr/>
        </p:nvPicPr>
        <p:blipFill>
          <a:blip r:embed="rId3" cstate="print">
            <a:extLst>
              <a:ext uri="{28A0092B-C50C-407E-A947-70E740481C1C}">
                <a14:useLocalDpi xmlns:a14="http://schemas.microsoft.com/office/drawing/2010/main" val="0"/>
              </a:ext>
            </a:extLst>
          </a:blip>
          <a:srcRect t="13843" b="5579"/>
          <a:stretch>
            <a:fillRect/>
          </a:stretch>
        </p:blipFill>
        <p:spPr bwMode="auto">
          <a:xfrm>
            <a:off x="1187450" y="1989138"/>
            <a:ext cx="6697663" cy="443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546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pPr eaLnBrk="1" hangingPunct="1"/>
            <a:r>
              <a:rPr lang="nl-BE">
                <a:solidFill>
                  <a:srgbClr val="E5E0EC"/>
                </a:solidFill>
              </a:rPr>
              <a:t>Remember The Milk (1)</a:t>
            </a:r>
          </a:p>
        </p:txBody>
      </p:sp>
      <p:sp>
        <p:nvSpPr>
          <p:cNvPr id="8195" name="Tijdelijke aanduiding voor inhoud 2"/>
          <p:cNvSpPr>
            <a:spLocks noGrp="1"/>
          </p:cNvSpPr>
          <p:nvPr>
            <p:ph idx="1"/>
          </p:nvPr>
        </p:nvSpPr>
        <p:spPr/>
        <p:txBody>
          <a:bodyPr/>
          <a:lstStyle/>
          <a:p>
            <a:pPr eaLnBrk="1" hangingPunct="1"/>
            <a:r>
              <a:rPr lang="nl-BE" dirty="0" err="1" smtClean="0">
                <a:solidFill>
                  <a:schemeClr val="bg1"/>
                </a:solidFill>
              </a:rPr>
              <a:t>To</a:t>
            </a:r>
            <a:r>
              <a:rPr lang="nl-BE" dirty="0" smtClean="0">
                <a:solidFill>
                  <a:schemeClr val="bg1"/>
                </a:solidFill>
              </a:rPr>
              <a:t>-do-lijstje</a:t>
            </a:r>
          </a:p>
          <a:p>
            <a:pPr eaLnBrk="1" hangingPunct="1"/>
            <a:r>
              <a:rPr lang="nl-BE" dirty="0" smtClean="0">
                <a:solidFill>
                  <a:schemeClr val="bg1"/>
                </a:solidFill>
              </a:rPr>
              <a:t>Herinnering aan taken</a:t>
            </a:r>
          </a:p>
          <a:p>
            <a:pPr eaLnBrk="1" hangingPunct="1"/>
            <a:r>
              <a:rPr lang="nl-BE" dirty="0" smtClean="0">
                <a:solidFill>
                  <a:schemeClr val="bg1"/>
                </a:solidFill>
              </a:rPr>
              <a:t>Als applicatie </a:t>
            </a:r>
          </a:p>
          <a:p>
            <a:pPr eaLnBrk="1" hangingPunct="1"/>
            <a:r>
              <a:rPr lang="nl-BE" dirty="0" smtClean="0">
                <a:solidFill>
                  <a:schemeClr val="bg1"/>
                </a:solidFill>
              </a:rPr>
              <a:t>Waarom handig?</a:t>
            </a:r>
          </a:p>
          <a:p>
            <a:pPr lvl="1" eaLnBrk="1" hangingPunct="1"/>
            <a:r>
              <a:rPr lang="nl-BE" dirty="0" smtClean="0">
                <a:solidFill>
                  <a:schemeClr val="bg1"/>
                </a:solidFill>
              </a:rPr>
              <a:t>Geheugensteuntje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2054225"/>
            <a:ext cx="15970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024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nl-BE">
                <a:solidFill>
                  <a:srgbClr val="E5E0EC"/>
                </a:solidFill>
              </a:rPr>
              <a:t>Remember The Milk (2)</a:t>
            </a:r>
          </a:p>
        </p:txBody>
      </p:sp>
      <p:pic>
        <p:nvPicPr>
          <p:cNvPr id="9219" name="Afbeelding 3"/>
          <p:cNvPicPr>
            <a:picLocks noChangeAspect="1" noChangeArrowheads="1"/>
          </p:cNvPicPr>
          <p:nvPr/>
        </p:nvPicPr>
        <p:blipFill>
          <a:blip r:embed="rId3" cstate="print">
            <a:extLst>
              <a:ext uri="{28A0092B-C50C-407E-A947-70E740481C1C}">
                <a14:useLocalDpi xmlns:a14="http://schemas.microsoft.com/office/drawing/2010/main" val="0"/>
              </a:ext>
            </a:extLst>
          </a:blip>
          <a:srcRect t="14049" b="5165"/>
          <a:stretch>
            <a:fillRect/>
          </a:stretch>
        </p:blipFill>
        <p:spPr bwMode="auto">
          <a:xfrm>
            <a:off x="1187450" y="1700213"/>
            <a:ext cx="6697663"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9683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eaLnBrk="1" hangingPunct="1"/>
            <a:r>
              <a:rPr lang="nl-BE">
                <a:solidFill>
                  <a:srgbClr val="E5E0EC"/>
                </a:solidFill>
              </a:rPr>
              <a:t>Digg (1)</a:t>
            </a:r>
          </a:p>
        </p:txBody>
      </p:sp>
      <p:sp>
        <p:nvSpPr>
          <p:cNvPr id="10243" name="Tijdelijke aanduiding voor inhoud 2"/>
          <p:cNvSpPr>
            <a:spLocks noGrp="1"/>
          </p:cNvSpPr>
          <p:nvPr>
            <p:ph idx="1"/>
          </p:nvPr>
        </p:nvSpPr>
        <p:spPr/>
        <p:txBody>
          <a:bodyPr/>
          <a:lstStyle/>
          <a:p>
            <a:pPr eaLnBrk="1" hangingPunct="1"/>
            <a:r>
              <a:rPr lang="nl-BE" dirty="0" err="1" smtClean="0">
                <a:solidFill>
                  <a:schemeClr val="bg1"/>
                </a:solidFill>
              </a:rPr>
              <a:t>Publicering</a:t>
            </a:r>
            <a:r>
              <a:rPr lang="nl-BE" dirty="0" smtClean="0">
                <a:solidFill>
                  <a:schemeClr val="bg1"/>
                </a:solidFill>
              </a:rPr>
              <a:t> van artikels </a:t>
            </a:r>
          </a:p>
          <a:p>
            <a:pPr eaLnBrk="1" hangingPunct="1"/>
            <a:r>
              <a:rPr lang="nl-BE" dirty="0" smtClean="0">
                <a:solidFill>
                  <a:schemeClr val="bg1"/>
                </a:solidFill>
              </a:rPr>
              <a:t>Uiteenlopende onderwerpen</a:t>
            </a:r>
          </a:p>
          <a:p>
            <a:pPr eaLnBrk="1" hangingPunct="1"/>
            <a:r>
              <a:rPr lang="nl-BE" dirty="0" smtClean="0">
                <a:solidFill>
                  <a:schemeClr val="bg1"/>
                </a:solidFill>
              </a:rPr>
              <a:t>Waarom handig?</a:t>
            </a:r>
          </a:p>
          <a:p>
            <a:pPr lvl="1" eaLnBrk="1" hangingPunct="1"/>
            <a:r>
              <a:rPr lang="nl-BE" dirty="0" smtClean="0">
                <a:solidFill>
                  <a:schemeClr val="bg1"/>
                </a:solidFill>
              </a:rPr>
              <a:t>Snel zoeken</a:t>
            </a:r>
          </a:p>
          <a:p>
            <a:pPr lvl="1" eaLnBrk="1" hangingPunct="1"/>
            <a:r>
              <a:rPr lang="nl-BE" dirty="0" smtClean="0">
                <a:solidFill>
                  <a:schemeClr val="bg1"/>
                </a:solidFill>
              </a:rPr>
              <a:t>Uitgebreide informatie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916832"/>
            <a:ext cx="18161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014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Presentatie1</Template>
  <TotalTime>105</TotalTime>
  <Words>1035</Words>
  <Application>Microsoft Office PowerPoint</Application>
  <PresentationFormat>Diavoorstelling (4:3)</PresentationFormat>
  <Paragraphs>261</Paragraphs>
  <Slides>33</Slides>
  <Notes>32</Notes>
  <HiddenSlides>0</HiddenSlides>
  <MMClips>0</MMClips>
  <ScaleCrop>false</ScaleCrop>
  <HeadingPairs>
    <vt:vector size="4" baseType="variant">
      <vt:variant>
        <vt:lpstr>Thema</vt:lpstr>
      </vt:variant>
      <vt:variant>
        <vt:i4>1</vt:i4>
      </vt:variant>
      <vt:variant>
        <vt:lpstr>Diatitels</vt:lpstr>
      </vt:variant>
      <vt:variant>
        <vt:i4>33</vt:i4>
      </vt:variant>
    </vt:vector>
  </HeadingPairs>
  <TitlesOfParts>
    <vt:vector size="34" baseType="lpstr">
      <vt:lpstr>Presentatie1</vt:lpstr>
      <vt:lpstr>PowerPoint-presentatie</vt:lpstr>
      <vt:lpstr>Overzicht</vt:lpstr>
      <vt:lpstr>Toepassingen van web 2.0</vt:lpstr>
      <vt:lpstr>Nieuwe toepassingen  van web 2.0</vt:lpstr>
      <vt:lpstr>Symbaloo (1)</vt:lpstr>
      <vt:lpstr>Symbaloo (2)</vt:lpstr>
      <vt:lpstr>Remember The Milk (1)</vt:lpstr>
      <vt:lpstr>Remember The Milk (2)</vt:lpstr>
      <vt:lpstr>Digg (1)</vt:lpstr>
      <vt:lpstr>Digg (2)</vt:lpstr>
      <vt:lpstr>Glogster (1)</vt:lpstr>
      <vt:lpstr>Glogster (2)</vt:lpstr>
      <vt:lpstr>TitanPad (1)</vt:lpstr>
      <vt:lpstr>Titanpad (2)</vt:lpstr>
      <vt:lpstr>PowerPoint-presentatie</vt:lpstr>
      <vt:lpstr>Overzicht</vt:lpstr>
      <vt:lpstr>Voordelen online presentaties (1)</vt:lpstr>
      <vt:lpstr>Voordelen online presentaties (2)</vt:lpstr>
      <vt:lpstr>Google Docs (1)</vt:lpstr>
      <vt:lpstr>Google Docs (2)</vt:lpstr>
      <vt:lpstr>Prezi (1)</vt:lpstr>
      <vt:lpstr>Prezi (2)</vt:lpstr>
      <vt:lpstr>Prezi (3)</vt:lpstr>
      <vt:lpstr>Think Free</vt:lpstr>
      <vt:lpstr>Think free (2)</vt:lpstr>
      <vt:lpstr>PowerPoint-presentatie</vt:lpstr>
      <vt:lpstr>Bladwijzers</vt:lpstr>
      <vt:lpstr>Favorieten bekend maken</vt:lpstr>
      <vt:lpstr>Delicious</vt:lpstr>
      <vt:lpstr>Delicious</vt:lpstr>
      <vt:lpstr>Diigo</vt:lpstr>
      <vt:lpstr>Folksonomy</vt:lpstr>
      <vt:lpstr>Openbaar</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Laptop_Els</dc:creator>
  <cp:lastModifiedBy>Brenda</cp:lastModifiedBy>
  <cp:revision>62</cp:revision>
  <dcterms:created xsi:type="dcterms:W3CDTF">2012-03-14T13:39:20Z</dcterms:created>
  <dcterms:modified xsi:type="dcterms:W3CDTF">2012-03-20T19:59:26Z</dcterms:modified>
</cp:coreProperties>
</file>