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8" r:id="rId2"/>
    <p:sldId id="282" r:id="rId3"/>
    <p:sldId id="284" r:id="rId4"/>
    <p:sldId id="285" r:id="rId5"/>
    <p:sldId id="286" r:id="rId6"/>
    <p:sldId id="287" r:id="rId7"/>
    <p:sldId id="288" r:id="rId8"/>
    <p:sldId id="289" r:id="rId9"/>
    <p:sldId id="290" r:id="rId10"/>
    <p:sldId id="291" r:id="rId11"/>
    <p:sldId id="292" r:id="rId12"/>
    <p:sldId id="293" r:id="rId13"/>
    <p:sldId id="294" r:id="rId14"/>
    <p:sldId id="295" r:id="rId15"/>
    <p:sldId id="256" r:id="rId16"/>
    <p:sldId id="257" r:id="rId17"/>
    <p:sldId id="258" r:id="rId18"/>
    <p:sldId id="259" r:id="rId19"/>
    <p:sldId id="260" r:id="rId20"/>
    <p:sldId id="264" r:id="rId21"/>
    <p:sldId id="265" r:id="rId22"/>
    <p:sldId id="261" r:id="rId23"/>
    <p:sldId id="266" r:id="rId24"/>
    <p:sldId id="267" r:id="rId25"/>
    <p:sldId id="268" r:id="rId26"/>
    <p:sldId id="296" r:id="rId27"/>
    <p:sldId id="297" r:id="rId28"/>
    <p:sldId id="269" r:id="rId29"/>
    <p:sldId id="270" r:id="rId30"/>
    <p:sldId id="274" r:id="rId31"/>
    <p:sldId id="275" r:id="rId32"/>
    <p:sldId id="276" r:id="rId33"/>
    <p:sldId id="277" r:id="rId34"/>
    <p:sldId id="271" r:id="rId35"/>
    <p:sldId id="273" r:id="rId36"/>
    <p:sldId id="272" r:id="rId37"/>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4FFF9F"/>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9" autoAdjust="0"/>
    <p:restoredTop sz="94711" autoAdjust="0"/>
  </p:normalViewPr>
  <p:slideViewPr>
    <p:cSldViewPr>
      <p:cViewPr>
        <p:scale>
          <a:sx n="80" d="100"/>
          <a:sy n="80" d="100"/>
        </p:scale>
        <p:origin x="-672" y="126"/>
      </p:cViewPr>
      <p:guideLst>
        <p:guide orient="horz" pos="2160"/>
        <p:guide pos="2880"/>
      </p:guideLst>
    </p:cSldViewPr>
  </p:slideViewPr>
  <p:outlineViewPr>
    <p:cViewPr>
      <p:scale>
        <a:sx n="33" d="100"/>
        <a:sy n="33" d="100"/>
      </p:scale>
      <p:origin x="0" y="792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48D67EA-F818-4F78-AD81-889CB10C2417}" type="datetimeFigureOut">
              <a:rPr lang="nl-BE"/>
              <a:pPr>
                <a:defRPr/>
              </a:pPr>
              <a:t>19/03/2012</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CA19FF-381B-4C8E-9347-D3F45C3275E8}" type="slidenum">
              <a:rPr lang="nl-BE"/>
              <a:pPr>
                <a:defRPr/>
              </a:pPr>
              <a:t>‹nr.›</a:t>
            </a:fld>
            <a:endParaRPr lang="nl-BE"/>
          </a:p>
        </p:txBody>
      </p:sp>
    </p:spTree>
    <p:extLst>
      <p:ext uri="{BB962C8B-B14F-4D97-AF65-F5344CB8AC3E}">
        <p14:creationId xmlns:p14="http://schemas.microsoft.com/office/powerpoint/2010/main" val="190795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BE2F0-FA65-4BB5-AFF8-E676897012D9}" type="datetimeFigureOut">
              <a:rPr lang="nl-NL"/>
              <a:t>19-3-2012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90149-CE19-429C-BDA2-8396C8112F85}" type="slidenum">
              <a:rPr lang="nl-NL"/>
              <a:t>‹nr.›</a:t>
            </a:fld>
            <a:endParaRPr lang="nl-NL"/>
          </a:p>
        </p:txBody>
      </p:sp>
    </p:spTree>
    <p:extLst>
      <p:ext uri="{BB962C8B-B14F-4D97-AF65-F5344CB8AC3E}">
        <p14:creationId xmlns:p14="http://schemas.microsoft.com/office/powerpoint/2010/main" val="50944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1</a:t>
            </a:fld>
            <a:endParaRPr lang="nl-NL"/>
          </a:p>
        </p:txBody>
      </p:sp>
    </p:spTree>
    <p:extLst>
      <p:ext uri="{BB962C8B-B14F-4D97-AF65-F5344CB8AC3E}">
        <p14:creationId xmlns:p14="http://schemas.microsoft.com/office/powerpoint/2010/main" val="142141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10</a:t>
            </a:fld>
            <a:endParaRPr lang="nl-NL"/>
          </a:p>
        </p:txBody>
      </p:sp>
    </p:spTree>
    <p:extLst>
      <p:ext uri="{BB962C8B-B14F-4D97-AF65-F5344CB8AC3E}">
        <p14:creationId xmlns:p14="http://schemas.microsoft.com/office/powerpoint/2010/main" val="347313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11</a:t>
            </a:fld>
            <a:endParaRPr lang="nl-NL"/>
          </a:p>
        </p:txBody>
      </p:sp>
    </p:spTree>
    <p:extLst>
      <p:ext uri="{BB962C8B-B14F-4D97-AF65-F5344CB8AC3E}">
        <p14:creationId xmlns:p14="http://schemas.microsoft.com/office/powerpoint/2010/main" val="361843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12</a:t>
            </a:fld>
            <a:endParaRPr lang="nl-NL"/>
          </a:p>
        </p:txBody>
      </p:sp>
    </p:spTree>
    <p:extLst>
      <p:ext uri="{BB962C8B-B14F-4D97-AF65-F5344CB8AC3E}">
        <p14:creationId xmlns:p14="http://schemas.microsoft.com/office/powerpoint/2010/main" val="82488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13</a:t>
            </a:fld>
            <a:endParaRPr lang="nl-NL"/>
          </a:p>
        </p:txBody>
      </p:sp>
    </p:spTree>
    <p:extLst>
      <p:ext uri="{BB962C8B-B14F-4D97-AF65-F5344CB8AC3E}">
        <p14:creationId xmlns:p14="http://schemas.microsoft.com/office/powerpoint/2010/main" val="245096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14</a:t>
            </a:fld>
            <a:endParaRPr lang="nl-NL"/>
          </a:p>
        </p:txBody>
      </p:sp>
    </p:spTree>
    <p:extLst>
      <p:ext uri="{BB962C8B-B14F-4D97-AF65-F5344CB8AC3E}">
        <p14:creationId xmlns:p14="http://schemas.microsoft.com/office/powerpoint/2010/main" val="124294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15</a:t>
            </a:fld>
            <a:endParaRPr lang="nl-NL"/>
          </a:p>
        </p:txBody>
      </p:sp>
    </p:spTree>
    <p:extLst>
      <p:ext uri="{BB962C8B-B14F-4D97-AF65-F5344CB8AC3E}">
        <p14:creationId xmlns:p14="http://schemas.microsoft.com/office/powerpoint/2010/main" val="250251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16</a:t>
            </a:fld>
            <a:endParaRPr lang="nl-NL"/>
          </a:p>
        </p:txBody>
      </p:sp>
    </p:spTree>
    <p:extLst>
      <p:ext uri="{BB962C8B-B14F-4D97-AF65-F5344CB8AC3E}">
        <p14:creationId xmlns:p14="http://schemas.microsoft.com/office/powerpoint/2010/main" val="403687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Style </a:t>
            </a:r>
            <a:r>
              <a:rPr lang="nl-NL" dirty="0" err="1"/>
              <a:t>Definitions</a:t>
            </a:r>
            <a:r>
              <a:rPr lang="nl-NL" dirty="0"/>
              <a:t> */ </a:t>
            </a:r>
            <a:r>
              <a:rPr lang="nl-NL" dirty="0" err="1"/>
              <a:t>table.MsoNormalTable</a:t>
            </a:r>
            <a:r>
              <a:rPr lang="nl-NL" dirty="0"/>
              <a:t> {</a:t>
            </a:r>
            <a:r>
              <a:rPr lang="nl-NL" dirty="0" err="1"/>
              <a:t>mso-style-name:Standaardtabel</a:t>
            </a:r>
            <a:r>
              <a:rPr lang="nl-NL" dirty="0"/>
              <a:t>; mso-tstyle-rowband-size:0; mso-tstyle-colband-size:0; </a:t>
            </a:r>
            <a:r>
              <a:rPr lang="nl-NL" dirty="0" err="1"/>
              <a:t>mso-style-noshow:yes</a:t>
            </a:r>
            <a:r>
              <a:rPr lang="nl-NL" dirty="0"/>
              <a:t>; mso-style-priority:99; </a:t>
            </a:r>
            <a:r>
              <a:rPr lang="nl-NL" dirty="0" err="1"/>
              <a:t>mso-style-qformat:yes</a:t>
            </a:r>
            <a:r>
              <a:rPr lang="nl-NL" dirty="0"/>
              <a:t>; </a:t>
            </a:r>
            <a:r>
              <a:rPr lang="nl-NL" dirty="0" err="1"/>
              <a:t>mso-style-parent</a:t>
            </a:r>
            <a:r>
              <a:rPr lang="nl-NL" dirty="0"/>
              <a:t>:""; mso-padding-alt:0cm 5.4pt 0cm 5.4pt; mso-para-margin:0cm; mso-para-margin-bottom:.0001pt; </a:t>
            </a:r>
            <a:r>
              <a:rPr lang="nl-NL" dirty="0" err="1"/>
              <a:t>mso-pagination:widow-orphan</a:t>
            </a:r>
            <a:r>
              <a:rPr lang="nl-NL" dirty="0"/>
              <a:t>; font-size:11.0pt; font-family:"</a:t>
            </a:r>
            <a:r>
              <a:rPr lang="nl-NL" dirty="0" err="1"/>
              <a:t>Calibri</a:t>
            </a:r>
            <a:r>
              <a:rPr lang="nl-NL" dirty="0"/>
              <a:t>","sans-</a:t>
            </a:r>
            <a:r>
              <a:rPr lang="nl-NL" dirty="0" err="1"/>
              <a:t>serif</a:t>
            </a:r>
            <a:r>
              <a:rPr lang="nl-NL" dirty="0"/>
              <a:t>"; </a:t>
            </a:r>
            <a:r>
              <a:rPr lang="nl-NL" dirty="0" err="1"/>
              <a:t>mso-ascii-font-family:Calibri</a:t>
            </a:r>
            <a:r>
              <a:rPr lang="nl-NL" dirty="0"/>
              <a:t>; </a:t>
            </a:r>
            <a:r>
              <a:rPr lang="nl-NL" dirty="0" err="1"/>
              <a:t>mso-ascii-theme-font:minor-latin</a:t>
            </a:r>
            <a:r>
              <a:rPr lang="nl-NL" dirty="0"/>
              <a:t>; </a:t>
            </a:r>
            <a:r>
              <a:rPr lang="nl-NL" dirty="0" err="1"/>
              <a:t>mso</a:t>
            </a:r>
            <a:r>
              <a:rPr lang="nl-NL" dirty="0"/>
              <a:t>-</a:t>
            </a:r>
            <a:r>
              <a:rPr lang="nl-NL" dirty="0" err="1"/>
              <a:t>fareast</a:t>
            </a:r>
            <a:r>
              <a:rPr lang="nl-NL" dirty="0"/>
              <a:t>-</a:t>
            </a:r>
            <a:r>
              <a:rPr lang="nl-NL" dirty="0" err="1"/>
              <a:t>font-family:"Times</a:t>
            </a:r>
            <a:r>
              <a:rPr lang="nl-NL" dirty="0"/>
              <a:t> New Roman"; </a:t>
            </a:r>
            <a:r>
              <a:rPr lang="nl-NL" dirty="0" err="1"/>
              <a:t>mso-fareast-theme-font:minor-fareast</a:t>
            </a:r>
            <a:r>
              <a:rPr lang="nl-NL" dirty="0"/>
              <a:t>; </a:t>
            </a:r>
            <a:r>
              <a:rPr lang="nl-NL" dirty="0" err="1"/>
              <a:t>mso-hansi-font-family:Calibri</a:t>
            </a:r>
            <a:r>
              <a:rPr lang="nl-NL" dirty="0"/>
              <a:t>; </a:t>
            </a:r>
            <a:r>
              <a:rPr lang="nl-NL" dirty="0" err="1"/>
              <a:t>mso-hansi-theme-font:minor-latin</a:t>
            </a:r>
            <a:r>
              <a:rPr lang="nl-NL" dirty="0"/>
              <a:t>; </a:t>
            </a:r>
            <a:r>
              <a:rPr lang="nl-NL" dirty="0" err="1"/>
              <a:t>mso</a:t>
            </a:r>
            <a:r>
              <a:rPr lang="nl-NL" dirty="0"/>
              <a:t>-</a:t>
            </a:r>
            <a:r>
              <a:rPr lang="nl-NL" dirty="0" err="1"/>
              <a:t>bidi</a:t>
            </a:r>
            <a:r>
              <a:rPr lang="nl-NL" dirty="0"/>
              <a:t>-</a:t>
            </a:r>
            <a:r>
              <a:rPr lang="nl-NL" dirty="0" err="1"/>
              <a:t>font-family:"Times</a:t>
            </a:r>
            <a:r>
              <a:rPr lang="nl-NL" dirty="0"/>
              <a:t> New Roman"; </a:t>
            </a:r>
            <a:r>
              <a:rPr lang="nl-NL" dirty="0" err="1"/>
              <a:t>mso-bidi-theme-font:minor-bidi</a:t>
            </a:r>
            <a:r>
              <a:rPr lang="nl-NL" dirty="0"/>
              <a:t>;} </a:t>
            </a:r>
          </a:p>
          <a:p>
            <a:r>
              <a:rPr lang="nl-NL" b="1" dirty="0"/>
              <a:t>1) Voordelen online presentaties tegenover klassieke programma’s zoals </a:t>
            </a:r>
            <a:r>
              <a:rPr lang="nl-NL" b="1" dirty="0" err="1"/>
              <a:t>powerpoint</a:t>
            </a:r>
            <a:r>
              <a:rPr lang="nl-NL" b="1" dirty="0"/>
              <a:t> </a:t>
            </a:r>
          </a:p>
          <a:p>
            <a:r>
              <a:rPr lang="nl-NL" dirty="0"/>
              <a:t>Online beschikbaar, geen risico dat je je USB-stick vergeet. </a:t>
            </a:r>
          </a:p>
          <a:p>
            <a:r>
              <a:rPr lang="nl-NL" dirty="0"/>
              <a:t>Makkelijk delen met iedereen, zonder virussen </a:t>
            </a:r>
          </a:p>
          <a:p>
            <a:r>
              <a:rPr lang="nl-NL" dirty="0"/>
              <a:t>Online bijwerken (vaak ook in </a:t>
            </a:r>
            <a:r>
              <a:rPr lang="nl-NL" dirty="0" err="1"/>
              <a:t>realtime</a:t>
            </a:r>
            <a:r>
              <a:rPr lang="nl-NL" dirty="0"/>
              <a:t>) door iedereen die toegang heeft tot presentatie </a:t>
            </a:r>
          </a:p>
          <a:p>
            <a:r>
              <a:rPr lang="nl-NL" dirty="0"/>
              <a:t>Makkelijk samenwerken </a:t>
            </a:r>
          </a:p>
          <a:p>
            <a:r>
              <a:rPr lang="nl-NL" dirty="0"/>
              <a:t>Meer mogelijkheden </a:t>
            </a:r>
          </a:p>
          <a:p>
            <a:r>
              <a:rPr lang="nl-NL" dirty="0"/>
              <a:t>Grafisch mooier </a:t>
            </a:r>
          </a:p>
        </p:txBody>
      </p:sp>
      <p:sp>
        <p:nvSpPr>
          <p:cNvPr id="4" name="Tijdelijke aanduiding voor dianummer 3"/>
          <p:cNvSpPr>
            <a:spLocks noGrp="1"/>
          </p:cNvSpPr>
          <p:nvPr>
            <p:ph type="sldNum" sz="quarter" idx="10"/>
          </p:nvPr>
        </p:nvSpPr>
        <p:spPr/>
        <p:txBody>
          <a:bodyPr/>
          <a:lstStyle/>
          <a:p>
            <a:fld id="{6F190149-CE19-429C-BDA2-8396C8112F85}" type="slidenum">
              <a:rPr lang="nl-NL"/>
              <a:t>17</a:t>
            </a:fld>
            <a:endParaRPr lang="nl-NL"/>
          </a:p>
        </p:txBody>
      </p:sp>
    </p:spTree>
    <p:extLst>
      <p:ext uri="{BB962C8B-B14F-4D97-AF65-F5344CB8AC3E}">
        <p14:creationId xmlns:p14="http://schemas.microsoft.com/office/powerpoint/2010/main" val="351126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Style Definitions */ table.MsoNormalTable {mso-style-name:Standaardtabel; mso-tstyle-rowband-size:0; mso-tstyle-colband-size:0; mso-style-noshow:yes; mso-style-priority:99; mso-style-qformat:yes; mso-style-parent:""; mso-padding-alt:0cm 5.4pt 0cm 5.4pt; mso-para-margin:0cm; mso-para-margin-bottom:.0001pt; mso-pagination:widow-orphan; font-size:11.0pt; font-family:"Calibri","sans-serif"; mso-ascii-font-family:Calibri; mso-ascii-theme-font:minor-latin; mso-fareast-font-family:"Times New Roman"; mso-fareast-theme-font:minor-fareast; mso-hansi-font-family:Calibri; mso-hansi-theme-font:minor-latin; mso-bidi-font-family:"Times New Roman"; mso-bidi-theme-font:minor-bidi;} </a:t>
            </a:r>
          </a:p>
          <a:p>
            <a:r>
              <a:rPr lang="nl-NL" b="1"/>
              <a:t>2) Google Docs: </a:t>
            </a:r>
          </a:p>
          <a:p>
            <a:r>
              <a:rPr lang="nl-NL" b="1"/>
              <a:t>· Wat heb je ervoor nodig? </a:t>
            </a:r>
          </a:p>
          <a:p>
            <a:r>
              <a:rPr lang="nl-NL"/>
              <a:t>Google Account </a:t>
            </a:r>
          </a:p>
          <a:p>
            <a:r>
              <a:rPr lang="nl-NL" b="1"/>
              <a:t>· Is het gratis? </a:t>
            </a:r>
          </a:p>
          <a:p>
            <a:r>
              <a:rPr lang="nl-NL"/>
              <a:t>ja </a:t>
            </a:r>
          </a:p>
          <a:p>
            <a:r>
              <a:rPr lang="nl-NL" b="1"/>
              <a:t>· Wat kun je er allemaal mee maken? </a:t>
            </a:r>
          </a:p>
          <a:p>
            <a:r>
              <a:rPr lang="nl-NL"/>
              <a:t>opgemaakte document, spreadsheets en presentaties (vergelijkbaar met betaalde programma’s van Microsoft) </a:t>
            </a:r>
          </a:p>
          <a:p>
            <a:r>
              <a:rPr lang="nl-NL"/>
              <a:t>· </a:t>
            </a:r>
            <a:r>
              <a:rPr lang="nl-NL" b="1"/>
              <a:t>Voordelen</a:t>
            </a:r>
            <a:r>
              <a:rPr lang="nl-NL"/>
              <a:t>: </a:t>
            </a:r>
          </a:p>
          <a:p>
            <a:r>
              <a:rPr lang="nl-NL"/>
              <a:t>kan worden gedeeld met andere Google Account-gebruikers </a:t>
            </a:r>
          </a:p>
          <a:p>
            <a:r>
              <a:rPr lang="nl-NL"/>
              <a:t>Kan realtime worden bewerkt </a:t>
            </a:r>
          </a:p>
          <a:p>
            <a:r>
              <a:rPr lang="nl-NL"/>
              <a:t>Wereldwijd toegankelijk vanaf elke internet-terminal. </a:t>
            </a:r>
          </a:p>
          <a:p>
            <a:r>
              <a:rPr lang="nl-NL"/>
              <a:t>Geen back-ups nodig </a:t>
            </a:r>
          </a:p>
          <a:p>
            <a:r>
              <a:rPr lang="nl-NL"/>
              <a:t>Maximale bestandsgrootte is een gigabyte </a:t>
            </a:r>
          </a:p>
          <a:p>
            <a:r>
              <a:rPr lang="nl-NL"/>
              <a:t>Ook off-line te gebruiken (via Google Gears) </a:t>
            </a:r>
          </a:p>
          <a:p>
            <a:r>
              <a:rPr lang="nl-NL"/>
              <a:t>Automatische versiegeschiedenis. </a:t>
            </a:r>
          </a:p>
          <a:p>
            <a:r>
              <a:rPr lang="nl-NL"/>
              <a:t>· </a:t>
            </a:r>
            <a:r>
              <a:rPr lang="nl-NL" b="1"/>
              <a:t>Nadelen</a:t>
            </a:r>
            <a:r>
              <a:rPr lang="nl-NL"/>
              <a:t>: </a:t>
            </a:r>
          </a:p>
          <a:p>
            <a:r>
              <a:rPr lang="nl-NL"/>
              <a:t>Een nadeel is dat niet duidelijk is wat Google met de bewerkte documenten doet. Als de gebruiker ze verwijdert, kan Google ze nog op haar eigen server bewaren, en het is niet duidelijk wie er nog </a:t>
            </a:r>
          </a:p>
          <a:p>
            <a:r>
              <a:rPr lang="nl-NL"/>
              <a:t>toegang tot de documenten hebben. Dit kan voor bedrijven een aanleiding zijn om een klassiek pakket te gebruiken. </a:t>
            </a:r>
          </a:p>
        </p:txBody>
      </p:sp>
      <p:sp>
        <p:nvSpPr>
          <p:cNvPr id="4" name="Tijdelijke aanduiding voor dianummer 3"/>
          <p:cNvSpPr>
            <a:spLocks noGrp="1"/>
          </p:cNvSpPr>
          <p:nvPr>
            <p:ph type="sldNum" sz="quarter" idx="10"/>
          </p:nvPr>
        </p:nvSpPr>
        <p:spPr/>
        <p:txBody>
          <a:bodyPr/>
          <a:lstStyle/>
          <a:p>
            <a:fld id="{6F190149-CE19-429C-BDA2-8396C8112F85}" type="slidenum">
              <a:rPr lang="nl-NL"/>
              <a:t>19</a:t>
            </a:fld>
            <a:endParaRPr lang="nl-NL"/>
          </a:p>
        </p:txBody>
      </p:sp>
    </p:spTree>
    <p:extLst>
      <p:ext uri="{BB962C8B-B14F-4D97-AF65-F5344CB8AC3E}">
        <p14:creationId xmlns:p14="http://schemas.microsoft.com/office/powerpoint/2010/main" val="2383199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20</a:t>
            </a:fld>
            <a:endParaRPr lang="nl-NL"/>
          </a:p>
        </p:txBody>
      </p:sp>
    </p:spTree>
    <p:extLst>
      <p:ext uri="{BB962C8B-B14F-4D97-AF65-F5344CB8AC3E}">
        <p14:creationId xmlns:p14="http://schemas.microsoft.com/office/powerpoint/2010/main" val="2426242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a:t>
            </a:fld>
            <a:endParaRPr lang="nl-NL"/>
          </a:p>
        </p:txBody>
      </p:sp>
    </p:spTree>
    <p:extLst>
      <p:ext uri="{BB962C8B-B14F-4D97-AF65-F5344CB8AC3E}">
        <p14:creationId xmlns:p14="http://schemas.microsoft.com/office/powerpoint/2010/main" val="59836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21</a:t>
            </a:fld>
            <a:endParaRPr lang="nl-NL"/>
          </a:p>
        </p:txBody>
      </p:sp>
    </p:spTree>
    <p:extLst>
      <p:ext uri="{BB962C8B-B14F-4D97-AF65-F5344CB8AC3E}">
        <p14:creationId xmlns:p14="http://schemas.microsoft.com/office/powerpoint/2010/main" val="1343557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Style Definitions */ table.MsoNormalTable {mso-style-name:Standaardtabel; mso-tstyle-rowband-size:0; mso-tstyle-colband-size:0; mso-style-noshow:yes; mso-style-priority:99; mso-style-qformat:yes; mso-style-parent:""; mso-padding-alt:0cm 5.4pt 0cm 5.4pt; mso-para-margin:0cm; mso-para-margin-bottom:.0001pt; mso-pagination:widow-orphan; font-size:11.0pt; font-family:"Calibri","sans-serif"; mso-ascii-font-family:Calibri; mso-ascii-theme-font:minor-latin; mso-fareast-font-family:"Times New Roman"; mso-fareast-theme-font:minor-fareast; mso-hansi-font-family:Calibri; mso-hansi-theme-font:minor-latin; mso-bidi-font-family:"Times New Roman"; mso-bidi-theme-font:minor-bidi;} </a:t>
            </a:r>
          </a:p>
          <a:p>
            <a:r>
              <a:rPr lang="nl-NL" b="1"/>
              <a:t>3) Prezi </a:t>
            </a:r>
          </a:p>
          <a:p>
            <a:r>
              <a:rPr lang="nl-NL" b="1"/>
              <a:t>· Wat heb je ervoor nodig? </a:t>
            </a:r>
          </a:p>
          <a:p>
            <a:r>
              <a:rPr lang="nl-NL"/>
              <a:t>Account registreren op site </a:t>
            </a:r>
          </a:p>
          <a:p>
            <a:r>
              <a:rPr lang="nl-NL"/>
              <a:t>·</a:t>
            </a:r>
            <a:r>
              <a:rPr lang="nl-NL" b="1"/>
              <a:t> Is het gratis? </a:t>
            </a:r>
          </a:p>
          <a:p>
            <a:r>
              <a:rPr lang="nl-NL"/>
              <a:t>er is een gratis versie met beperkte opslagcapaciteit, vanaf 100MB moet je wel betalen </a:t>
            </a:r>
          </a:p>
          <a:p>
            <a:r>
              <a:rPr lang="nl-NL" b="1"/>
              <a:t>· Wat kun je er allemaal mee maken? </a:t>
            </a:r>
          </a:p>
          <a:p>
            <a:r>
              <a:rPr lang="nl-NL"/>
              <a:t>Cloud-based presentaties, verhalen, ideeën delen </a:t>
            </a:r>
          </a:p>
          <a:p>
            <a:r>
              <a:rPr lang="nl-NL"/>
              <a:t>Het maakt gebruikt van een virtueel canvas </a:t>
            </a:r>
          </a:p>
          <a:p>
            <a:r>
              <a:rPr lang="nl-NL"/>
              <a:t>Maakt gebruik van Zooming User Interface, waarmee je in en uit de presentatie kunt zoomen. Gebruikers kunnen de presentatie weergeven en erdoor navigeren in de 2,5D ruimte op de Z axis. </a:t>
            </a:r>
          </a:p>
          <a:p>
            <a:r>
              <a:rPr lang="nl-NL"/>
              <a:t>Mindmaps </a:t>
            </a:r>
          </a:p>
          <a:p>
            <a:r>
              <a:rPr lang="nl-NL"/>
              <a:t>· </a:t>
            </a:r>
            <a:r>
              <a:rPr lang="nl-NL" b="1"/>
              <a:t>Voordelen</a:t>
            </a:r>
            <a:r>
              <a:rPr lang="nl-NL"/>
              <a:t>: </a:t>
            </a:r>
          </a:p>
          <a:p>
            <a:r>
              <a:rPr lang="nl-NL"/>
              <a:t>de Powerpoint killer, want is zeer dynamisch </a:t>
            </a:r>
          </a:p>
          <a:p>
            <a:r>
              <a:rPr lang="nl-NL"/>
              <a:t>lineaire en niet-lineaire informatie samenbrengen </a:t>
            </a:r>
          </a:p>
          <a:p>
            <a:r>
              <a:rPr lang="nl-NL"/>
              <a:t>brainstormen </a:t>
            </a:r>
          </a:p>
          <a:p>
            <a:r>
              <a:rPr lang="nl-NL"/>
              <a:t>gestructureerde presentaties </a:t>
            </a:r>
          </a:p>
          <a:p>
            <a:r>
              <a:rPr lang="nl-NL"/>
              <a:t>tekst, afbeeldingen, video’s en andere media kunnen erin geplaatst worden </a:t>
            </a:r>
          </a:p>
          <a:p>
            <a:r>
              <a:rPr lang="nl-NL"/>
              <a:t>Men kan vooraf een bepaald pad aangeven dat de gebruiker moet volgen, of de gebruiker hierin vrij laten. </a:t>
            </a:r>
          </a:p>
          <a:p>
            <a:r>
              <a:rPr lang="nl-NL"/>
              <a:t>Prezi Desktop: offline werken </a:t>
            </a:r>
          </a:p>
          <a:p>
            <a:r>
              <a:rPr lang="nl-NL"/>
              <a:t>Prezi Meeting: 10 mensen kunnen dit bewerken in realtime </a:t>
            </a:r>
          </a:p>
          <a:p>
            <a:r>
              <a:rPr lang="nl-NL"/>
              <a:t>Prezi Viewer voor iPad </a:t>
            </a:r>
          </a:p>
          <a:p>
            <a:r>
              <a:rPr lang="nl-NL"/>
              <a:t>· </a:t>
            </a:r>
            <a:r>
              <a:rPr lang="nl-NL" b="1"/>
              <a:t>Nadelen</a:t>
            </a:r>
            <a:r>
              <a:rPr lang="nl-NL"/>
              <a:t>: </a:t>
            </a:r>
          </a:p>
          <a:p>
            <a:r>
              <a:rPr lang="nl-NL"/>
              <a:t>Gebruikers worden misselijk van al dat inzoomen </a:t>
            </a:r>
          </a:p>
          <a:p>
            <a:r>
              <a:rPr lang="nl-NL"/>
              <a:t>(teveel visuele stimulatie) </a:t>
            </a:r>
          </a:p>
          <a:p>
            <a:r>
              <a:rPr lang="nl-NL"/>
              <a:t>Gebrek aan lettertypes en kleuropties </a:t>
            </a:r>
          </a:p>
        </p:txBody>
      </p:sp>
      <p:sp>
        <p:nvSpPr>
          <p:cNvPr id="4" name="Tijdelijke aanduiding voor dianummer 3"/>
          <p:cNvSpPr>
            <a:spLocks noGrp="1"/>
          </p:cNvSpPr>
          <p:nvPr>
            <p:ph type="sldNum" sz="quarter" idx="10"/>
          </p:nvPr>
        </p:nvSpPr>
        <p:spPr/>
        <p:txBody>
          <a:bodyPr/>
          <a:lstStyle/>
          <a:p>
            <a:fld id="{6F190149-CE19-429C-BDA2-8396C8112F85}" type="slidenum">
              <a:rPr lang="nl-NL"/>
              <a:t>22</a:t>
            </a:fld>
            <a:endParaRPr lang="nl-NL"/>
          </a:p>
        </p:txBody>
      </p:sp>
    </p:spTree>
    <p:extLst>
      <p:ext uri="{BB962C8B-B14F-4D97-AF65-F5344CB8AC3E}">
        <p14:creationId xmlns:p14="http://schemas.microsoft.com/office/powerpoint/2010/main" val="2192459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23</a:t>
            </a:fld>
            <a:endParaRPr lang="nl-NL"/>
          </a:p>
        </p:txBody>
      </p:sp>
    </p:spTree>
    <p:extLst>
      <p:ext uri="{BB962C8B-B14F-4D97-AF65-F5344CB8AC3E}">
        <p14:creationId xmlns:p14="http://schemas.microsoft.com/office/powerpoint/2010/main" val="2126345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24</a:t>
            </a:fld>
            <a:endParaRPr lang="nl-NL"/>
          </a:p>
        </p:txBody>
      </p:sp>
    </p:spTree>
    <p:extLst>
      <p:ext uri="{BB962C8B-B14F-4D97-AF65-F5344CB8AC3E}">
        <p14:creationId xmlns:p14="http://schemas.microsoft.com/office/powerpoint/2010/main" val="1670120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25</a:t>
            </a:fld>
            <a:endParaRPr lang="nl-NL"/>
          </a:p>
        </p:txBody>
      </p:sp>
    </p:spTree>
    <p:extLst>
      <p:ext uri="{BB962C8B-B14F-4D97-AF65-F5344CB8AC3E}">
        <p14:creationId xmlns:p14="http://schemas.microsoft.com/office/powerpoint/2010/main" val="1352151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26</a:t>
            </a:fld>
            <a:endParaRPr lang="nl-NL"/>
          </a:p>
        </p:txBody>
      </p:sp>
    </p:spTree>
    <p:extLst>
      <p:ext uri="{BB962C8B-B14F-4D97-AF65-F5344CB8AC3E}">
        <p14:creationId xmlns:p14="http://schemas.microsoft.com/office/powerpoint/2010/main" val="4113299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27</a:t>
            </a:fld>
            <a:endParaRPr lang="nl-NL"/>
          </a:p>
        </p:txBody>
      </p:sp>
    </p:spTree>
    <p:extLst>
      <p:ext uri="{BB962C8B-B14F-4D97-AF65-F5344CB8AC3E}">
        <p14:creationId xmlns:p14="http://schemas.microsoft.com/office/powerpoint/2010/main" val="1698902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28</a:t>
            </a:fld>
            <a:endParaRPr lang="nl-NL"/>
          </a:p>
        </p:txBody>
      </p:sp>
    </p:spTree>
    <p:extLst>
      <p:ext uri="{BB962C8B-B14F-4D97-AF65-F5344CB8AC3E}">
        <p14:creationId xmlns:p14="http://schemas.microsoft.com/office/powerpoint/2010/main" val="1542870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29</a:t>
            </a:fld>
            <a:endParaRPr lang="nl-NL"/>
          </a:p>
        </p:txBody>
      </p:sp>
    </p:spTree>
    <p:extLst>
      <p:ext uri="{BB962C8B-B14F-4D97-AF65-F5344CB8AC3E}">
        <p14:creationId xmlns:p14="http://schemas.microsoft.com/office/powerpoint/2010/main" val="2561448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30</a:t>
            </a:fld>
            <a:endParaRPr lang="nl-NL"/>
          </a:p>
        </p:txBody>
      </p:sp>
    </p:spTree>
    <p:extLst>
      <p:ext uri="{BB962C8B-B14F-4D97-AF65-F5344CB8AC3E}">
        <p14:creationId xmlns:p14="http://schemas.microsoft.com/office/powerpoint/2010/main" val="306619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3</a:t>
            </a:fld>
            <a:endParaRPr lang="nl-NL"/>
          </a:p>
        </p:txBody>
      </p:sp>
    </p:spTree>
    <p:extLst>
      <p:ext uri="{BB962C8B-B14F-4D97-AF65-F5344CB8AC3E}">
        <p14:creationId xmlns:p14="http://schemas.microsoft.com/office/powerpoint/2010/main" val="1379723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31</a:t>
            </a:fld>
            <a:endParaRPr lang="nl-NL"/>
          </a:p>
        </p:txBody>
      </p:sp>
    </p:spTree>
    <p:extLst>
      <p:ext uri="{BB962C8B-B14F-4D97-AF65-F5344CB8AC3E}">
        <p14:creationId xmlns:p14="http://schemas.microsoft.com/office/powerpoint/2010/main" val="1150772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32</a:t>
            </a:fld>
            <a:endParaRPr lang="nl-NL"/>
          </a:p>
        </p:txBody>
      </p:sp>
    </p:spTree>
    <p:extLst>
      <p:ext uri="{BB962C8B-B14F-4D97-AF65-F5344CB8AC3E}">
        <p14:creationId xmlns:p14="http://schemas.microsoft.com/office/powerpoint/2010/main" val="3884160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33</a:t>
            </a:fld>
            <a:endParaRPr lang="nl-NL"/>
          </a:p>
        </p:txBody>
      </p:sp>
    </p:spTree>
    <p:extLst>
      <p:ext uri="{BB962C8B-B14F-4D97-AF65-F5344CB8AC3E}">
        <p14:creationId xmlns:p14="http://schemas.microsoft.com/office/powerpoint/2010/main" val="1171725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34</a:t>
            </a:fld>
            <a:endParaRPr lang="nl-NL"/>
          </a:p>
        </p:txBody>
      </p:sp>
    </p:spTree>
    <p:extLst>
      <p:ext uri="{BB962C8B-B14F-4D97-AF65-F5344CB8AC3E}">
        <p14:creationId xmlns:p14="http://schemas.microsoft.com/office/powerpoint/2010/main" val="3493429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35</a:t>
            </a:fld>
            <a:endParaRPr lang="nl-NL"/>
          </a:p>
        </p:txBody>
      </p:sp>
    </p:spTree>
    <p:extLst>
      <p:ext uri="{BB962C8B-B14F-4D97-AF65-F5344CB8AC3E}">
        <p14:creationId xmlns:p14="http://schemas.microsoft.com/office/powerpoint/2010/main" val="775232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36</a:t>
            </a:fld>
            <a:endParaRPr lang="nl-NL"/>
          </a:p>
        </p:txBody>
      </p:sp>
    </p:spTree>
    <p:extLst>
      <p:ext uri="{BB962C8B-B14F-4D97-AF65-F5344CB8AC3E}">
        <p14:creationId xmlns:p14="http://schemas.microsoft.com/office/powerpoint/2010/main" val="278599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4</a:t>
            </a:fld>
            <a:endParaRPr lang="nl-NL"/>
          </a:p>
        </p:txBody>
      </p:sp>
    </p:spTree>
    <p:extLst>
      <p:ext uri="{BB962C8B-B14F-4D97-AF65-F5344CB8AC3E}">
        <p14:creationId xmlns:p14="http://schemas.microsoft.com/office/powerpoint/2010/main" val="47172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5</a:t>
            </a:fld>
            <a:endParaRPr lang="nl-NL"/>
          </a:p>
        </p:txBody>
      </p:sp>
    </p:spTree>
    <p:extLst>
      <p:ext uri="{BB962C8B-B14F-4D97-AF65-F5344CB8AC3E}">
        <p14:creationId xmlns:p14="http://schemas.microsoft.com/office/powerpoint/2010/main" val="5575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6</a:t>
            </a:fld>
            <a:endParaRPr lang="nl-NL"/>
          </a:p>
        </p:txBody>
      </p:sp>
    </p:spTree>
    <p:extLst>
      <p:ext uri="{BB962C8B-B14F-4D97-AF65-F5344CB8AC3E}">
        <p14:creationId xmlns:p14="http://schemas.microsoft.com/office/powerpoint/2010/main" val="236103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7</a:t>
            </a:fld>
            <a:endParaRPr lang="nl-NL"/>
          </a:p>
        </p:txBody>
      </p:sp>
    </p:spTree>
    <p:extLst>
      <p:ext uri="{BB962C8B-B14F-4D97-AF65-F5344CB8AC3E}">
        <p14:creationId xmlns:p14="http://schemas.microsoft.com/office/powerpoint/2010/main" val="107844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8</a:t>
            </a:fld>
            <a:endParaRPr lang="nl-NL"/>
          </a:p>
        </p:txBody>
      </p:sp>
    </p:spTree>
    <p:extLst>
      <p:ext uri="{BB962C8B-B14F-4D97-AF65-F5344CB8AC3E}">
        <p14:creationId xmlns:p14="http://schemas.microsoft.com/office/powerpoint/2010/main" val="352616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t>9</a:t>
            </a:fld>
            <a:endParaRPr lang="nl-NL"/>
          </a:p>
        </p:txBody>
      </p:sp>
    </p:spTree>
    <p:extLst>
      <p:ext uri="{BB962C8B-B14F-4D97-AF65-F5344CB8AC3E}">
        <p14:creationId xmlns:p14="http://schemas.microsoft.com/office/powerpoint/2010/main" val="23372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F39BCCEA-AD47-43DC-B915-CD578B022183}" type="datetimeFigureOut">
              <a:rPr lang="nl-BE"/>
              <a:pPr>
                <a:defRPr/>
              </a:pPr>
              <a:t>19/03/2012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7534152F-0121-416E-B42D-BC19C00532A7}" type="slidenum">
              <a:rPr lang="nl-BE"/>
              <a:pPr>
                <a:defRPr/>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DB89FA08-2E45-429D-AC9D-16CE0813104C}" type="datetimeFigureOut">
              <a:rPr lang="nl-BE"/>
              <a:pPr>
                <a:defRPr/>
              </a:pPr>
              <a:t>19/03/2012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7D91C451-BD24-4FEC-9E3A-E629717CD23E}" type="slidenum">
              <a:rPr lang="nl-BE"/>
              <a:pPr>
                <a:defRPr/>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408410B5-8EDB-4734-B50F-0E9ABB7F7E59}" type="datetimeFigureOut">
              <a:rPr lang="nl-BE"/>
              <a:pPr>
                <a:defRPr/>
              </a:pPr>
              <a:t>19/03/2012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1C3A491A-2EFD-4E87-9BF1-BB69033BC260}" type="slidenum">
              <a:rPr lang="nl-BE"/>
              <a:pPr>
                <a:defRPr/>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Rechthoek 3"/>
          <p:cNvSpPr/>
          <p:nvPr/>
        </p:nvSpPr>
        <p:spPr>
          <a:xfrm>
            <a:off x="0" y="0"/>
            <a:ext cx="9144000" cy="1557338"/>
          </a:xfrm>
          <a:prstGeom prst="rect">
            <a:avLst/>
          </a:prstGeom>
          <a:solidFill>
            <a:srgbClr val="00823B">
              <a:alpha val="9882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5" name="Picture 2" descr="C:\Users\Laptop_Els\AppData\Local\Microsoft\Windows\Temporary Internet Files\Content.IE5\Q8DPJCKC\MC900330822[1].wmf"/>
          <p:cNvPicPr>
            <a:picLocks noChangeAspect="1" noChangeArrowheads="1"/>
          </p:cNvPicPr>
          <p:nvPr/>
        </p:nvPicPr>
        <p:blipFill>
          <a:blip r:embed="rId2" cstate="print">
            <a:duotone>
              <a:prstClr val="black"/>
              <a:schemeClr val="accent3">
                <a:tint val="45000"/>
                <a:satMod val="400000"/>
              </a:schemeClr>
            </a:duotone>
            <a:lum bright="9000" contrast="-32000"/>
          </a:blip>
          <a:srcRect/>
          <a:stretch>
            <a:fillRect/>
          </a:stretch>
        </p:blipFill>
        <p:spPr bwMode="auto">
          <a:xfrm>
            <a:off x="251520" y="188640"/>
            <a:ext cx="1813711" cy="1119612"/>
          </a:xfrm>
          <a:prstGeom prst="rect">
            <a:avLst/>
          </a:prstGeom>
          <a:noFill/>
        </p:spPr>
      </p:pic>
      <p:pic>
        <p:nvPicPr>
          <p:cNvPr id="6" name="Afbeelding 1" descr="C:\Users\Laptop_Els\AppData\Local\Microsoft\Windows\Temporary Internet Files\Content.IE5\Q8DPJCKC\MC900330822[1].wmf"/>
          <p:cNvPicPr>
            <a:picLocks noChangeArrowheads="1"/>
          </p:cNvPicPr>
          <p:nvPr/>
        </p:nvPicPr>
        <p:blipFill>
          <a:blip r:embed="rId3" cstate="print"/>
          <a:srcRect t="-572" b="-343"/>
          <a:stretch>
            <a:fillRect/>
          </a:stretch>
        </p:blipFill>
        <p:spPr bwMode="auto">
          <a:xfrm>
            <a:off x="7164388" y="5589588"/>
            <a:ext cx="1819275" cy="1123950"/>
          </a:xfrm>
          <a:prstGeom prst="rect">
            <a:avLst/>
          </a:prstGeom>
          <a:noFill/>
          <a:ln w="9525">
            <a:noFill/>
            <a:miter lim="800000"/>
            <a:headEnd/>
            <a:tailEnd/>
          </a:ln>
        </p:spPr>
      </p:pic>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lvl5pP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datum 3"/>
          <p:cNvSpPr>
            <a:spLocks noGrp="1"/>
          </p:cNvSpPr>
          <p:nvPr>
            <p:ph type="dt" sz="half" idx="10"/>
          </p:nvPr>
        </p:nvSpPr>
        <p:spPr/>
        <p:txBody>
          <a:bodyPr/>
          <a:lstStyle>
            <a:lvl1pPr>
              <a:defRPr/>
            </a:lvl1pPr>
          </a:lstStyle>
          <a:p>
            <a:pPr>
              <a:defRPr/>
            </a:pPr>
            <a:fld id="{F973EF2F-8A94-47C9-8E43-182770065C09}" type="datetimeFigureOut">
              <a:rPr lang="nl-BE"/>
              <a:pPr>
                <a:defRPr/>
              </a:pPr>
              <a:t>19/03/2012</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pPr>
              <a:defRPr/>
            </a:pPr>
            <a:fld id="{3FCFC4F3-EE06-4D7D-A26A-E67DE99C94A2}" type="slidenum">
              <a:rPr lang="nl-BE"/>
              <a:pPr>
                <a:defRPr/>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E8B0300F-F0FF-41D4-81F3-87419DC09C6E}" type="datetimeFigureOut">
              <a:rPr lang="nl-BE"/>
              <a:pPr>
                <a:defRPr/>
              </a:pPr>
              <a:t>19/03/2012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97253098-077F-4855-BA43-66329D5FB1D8}" type="slidenum">
              <a:rPr lang="nl-BE"/>
              <a:pPr>
                <a:defRPr/>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9B01580A-C0C3-4070-9168-FDA3C74EAC4E}" type="datetimeFigureOut">
              <a:rPr lang="nl-BE"/>
              <a:pPr>
                <a:defRPr/>
              </a:pPr>
              <a:t>19/03/2012</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E94588D7-72B1-4969-82BD-8E8C57F29AC0}" type="slidenum">
              <a:rPr lang="nl-BE"/>
              <a:pPr>
                <a:defRPr/>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02D2CAAD-A753-4AE2-987A-F80357FFAF2E}" type="datetimeFigureOut">
              <a:rPr lang="nl-BE"/>
              <a:pPr>
                <a:defRPr/>
              </a:pPr>
              <a:t>19/03/2012</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pPr>
              <a:defRPr/>
            </a:pPr>
            <a:fld id="{60995EB4-E784-4817-9A2D-605E8B04BA77}" type="slidenum">
              <a:rPr lang="nl-BE"/>
              <a:pPr>
                <a:defRPr/>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3"/>
          <p:cNvSpPr>
            <a:spLocks noGrp="1"/>
          </p:cNvSpPr>
          <p:nvPr>
            <p:ph type="dt" sz="half" idx="10"/>
          </p:nvPr>
        </p:nvSpPr>
        <p:spPr/>
        <p:txBody>
          <a:bodyPr/>
          <a:lstStyle>
            <a:lvl1pPr>
              <a:defRPr/>
            </a:lvl1pPr>
          </a:lstStyle>
          <a:p>
            <a:pPr>
              <a:defRPr/>
            </a:pPr>
            <a:fld id="{52D4C035-4BF7-4F2F-8C19-0EDDDDAE02D0}" type="datetimeFigureOut">
              <a:rPr lang="nl-BE"/>
              <a:pPr>
                <a:defRPr/>
              </a:pPr>
              <a:t>19/03/2012</a:t>
            </a:fld>
            <a:endParaRPr lang="nl-BE"/>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pPr>
              <a:defRPr/>
            </a:pPr>
            <a:fld id="{954A4E68-7727-4CE3-AAFE-097411097B96}" type="slidenum">
              <a:rPr lang="nl-BE"/>
              <a:pPr>
                <a:defRPr/>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17184D2A-7000-4B77-A6A3-866107404A45}" type="datetimeFigureOut">
              <a:rPr lang="nl-BE"/>
              <a:pPr>
                <a:defRPr/>
              </a:pPr>
              <a:t>19/03/2012</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pPr>
              <a:defRPr/>
            </a:pPr>
            <a:fld id="{80055A3F-14AD-46EA-BBF2-E3E419FC804F}" type="slidenum">
              <a:rPr lang="nl-BE"/>
              <a:pPr>
                <a:defRPr/>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F665010B-8E73-4B14-9BB2-A2EE7780AE3D}" type="datetimeFigureOut">
              <a:rPr lang="nl-BE"/>
              <a:pPr>
                <a:defRPr/>
              </a:pPr>
              <a:t>19/03/2012</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A9336861-DF38-42F3-AE43-BBF86F30D2BB}" type="slidenum">
              <a:rPr lang="nl-BE"/>
              <a:pPr>
                <a:defRPr/>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52CD7FC-74B0-4F92-A318-34B098E50341}" type="datetimeFigureOut">
              <a:rPr lang="nl-BE"/>
              <a:pPr>
                <a:defRPr/>
              </a:pPr>
              <a:t>19/03/2012</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BCF4AF96-5A3C-4848-AA6F-1B3FD71D1CE2}" type="slidenum">
              <a:rPr lang="nl-BE"/>
              <a:pPr>
                <a:defRPr/>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nl-BE" smtClean="0"/>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C22D97-B4D3-4C21-B91C-1F89AD7A8B65}" type="datetimeFigureOut">
              <a:rPr lang="nl-BE"/>
              <a:pPr>
                <a:defRPr/>
              </a:pPr>
              <a:t>19/03/2012</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C4CDB38-F855-42D8-A8BD-953AB14C284C}" type="slidenum">
              <a:rPr lang="nl-BE"/>
              <a:pPr>
                <a:defRPr/>
              </a:pPr>
              <a:t>‹nr.›</a:t>
            </a:fld>
            <a:endParaRPr lang="nl-BE"/>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rezi.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nl-BE"/>
          </a:p>
        </p:txBody>
      </p:sp>
      <p:sp>
        <p:nvSpPr>
          <p:cNvPr id="5" name="Ondertitel 4"/>
          <p:cNvSpPr>
            <a:spLocks noGrp="1"/>
          </p:cNvSpPr>
          <p:nvPr>
            <p:ph type="subTitle" idx="1"/>
          </p:nvPr>
        </p:nvSpPr>
        <p:spPr/>
        <p:txBody>
          <a:bodyPr/>
          <a:lstStyle/>
          <a:p>
            <a:endParaRPr lang="nl-BE"/>
          </a:p>
        </p:txBody>
      </p:sp>
      <p:sp>
        <p:nvSpPr>
          <p:cNvPr id="6" name="Rechthoek 5"/>
          <p:cNvSpPr/>
          <p:nvPr/>
        </p:nvSpPr>
        <p:spPr>
          <a:xfrm>
            <a:off x="0" y="1700808"/>
            <a:ext cx="9144000" cy="3744913"/>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7" name="Tekstvak 6"/>
          <p:cNvSpPr txBox="1"/>
          <p:nvPr/>
        </p:nvSpPr>
        <p:spPr>
          <a:xfrm>
            <a:off x="179388" y="2133600"/>
            <a:ext cx="8353425" cy="3292475"/>
          </a:xfrm>
          <a:prstGeom prst="rect">
            <a:avLst/>
          </a:prstGeom>
          <a:noFill/>
        </p:spPr>
        <p:txBody>
          <a:bodyPr>
            <a:spAutoFit/>
          </a:bodyPr>
          <a:lstStyle/>
          <a:p>
            <a:pPr fontAlgn="auto">
              <a:spcBef>
                <a:spcPts val="0"/>
              </a:spcBef>
              <a:spcAft>
                <a:spcPts val="0"/>
              </a:spcAft>
              <a:defRPr/>
            </a:pPr>
            <a:r>
              <a:rPr lang="nl-BE" sz="3200" dirty="0" err="1">
                <a:solidFill>
                  <a:schemeClr val="accent4">
                    <a:lumMod val="20000"/>
                    <a:lumOff val="80000"/>
                  </a:schemeClr>
                </a:solidFill>
                <a:latin typeface="+mn-lt"/>
                <a:cs typeface="+mn-cs"/>
              </a:rPr>
              <a:t>E-Tools</a:t>
            </a:r>
            <a:endParaRPr lang="nl-BE" sz="3200" dirty="0">
              <a:solidFill>
                <a:schemeClr val="accent4">
                  <a:lumMod val="20000"/>
                  <a:lumOff val="80000"/>
                </a:schemeClr>
              </a:solidFill>
              <a:latin typeface="+mn-lt"/>
              <a:cs typeface="+mn-cs"/>
            </a:endParaRPr>
          </a:p>
          <a:p>
            <a:pPr fontAlgn="auto">
              <a:spcBef>
                <a:spcPts val="0"/>
              </a:spcBef>
              <a:spcAft>
                <a:spcPts val="0"/>
              </a:spcAft>
              <a:defRPr/>
            </a:pPr>
            <a:r>
              <a:rPr lang="nl-BE" sz="3200" dirty="0" smtClean="0">
                <a:solidFill>
                  <a:schemeClr val="accent4">
                    <a:lumMod val="20000"/>
                    <a:lumOff val="80000"/>
                  </a:schemeClr>
                </a:solidFill>
                <a:latin typeface="+mn-lt"/>
                <a:cs typeface="+mn-cs"/>
              </a:rPr>
              <a:t>Toepassingen voor management </a:t>
            </a:r>
            <a:r>
              <a:rPr lang="nl-BE" sz="3200" dirty="0" err="1" smtClean="0">
                <a:solidFill>
                  <a:schemeClr val="accent4">
                    <a:lumMod val="20000"/>
                    <a:lumOff val="80000"/>
                  </a:schemeClr>
                </a:solidFill>
                <a:latin typeface="+mn-lt"/>
                <a:cs typeface="+mn-cs"/>
              </a:rPr>
              <a:t>assistant</a:t>
            </a:r>
            <a:endParaRPr lang="nl-BE" sz="3200" dirty="0">
              <a:solidFill>
                <a:schemeClr val="accent4">
                  <a:lumMod val="20000"/>
                  <a:lumOff val="80000"/>
                </a:schemeClr>
              </a:solidFill>
              <a:latin typeface="+mn-lt"/>
              <a:cs typeface="+mn-cs"/>
            </a:endParaRPr>
          </a:p>
          <a:p>
            <a:pPr fontAlgn="auto">
              <a:spcBef>
                <a:spcPts val="0"/>
              </a:spcBef>
              <a:spcAft>
                <a:spcPts val="0"/>
              </a:spcAft>
              <a:defRPr/>
            </a:pPr>
            <a:endParaRPr lang="nl-BE" dirty="0">
              <a:solidFill>
                <a:schemeClr val="accent4">
                  <a:lumMod val="20000"/>
                  <a:lumOff val="80000"/>
                </a:schemeClr>
              </a:solidFill>
              <a:latin typeface="+mn-lt"/>
              <a:cs typeface="+mn-cs"/>
            </a:endParaRPr>
          </a:p>
          <a:p>
            <a:pPr fontAlgn="auto">
              <a:spcBef>
                <a:spcPts val="0"/>
              </a:spcBef>
              <a:spcAft>
                <a:spcPts val="0"/>
              </a:spcAft>
              <a:defRPr/>
            </a:pPr>
            <a:r>
              <a:rPr lang="nl-BE" dirty="0">
                <a:solidFill>
                  <a:schemeClr val="accent4">
                    <a:lumMod val="20000"/>
                    <a:lumOff val="80000"/>
                  </a:schemeClr>
                </a:solidFill>
                <a:latin typeface="+mn-lt"/>
                <a:cs typeface="+mn-cs"/>
              </a:rPr>
              <a:t>Els </a:t>
            </a:r>
            <a:r>
              <a:rPr lang="nl-BE" dirty="0" err="1">
                <a:solidFill>
                  <a:schemeClr val="accent4">
                    <a:lumMod val="20000"/>
                    <a:lumOff val="80000"/>
                  </a:schemeClr>
                </a:solidFill>
                <a:latin typeface="+mn-lt"/>
                <a:cs typeface="+mn-cs"/>
              </a:rPr>
              <a:t>Emonds</a:t>
            </a:r>
            <a:r>
              <a:rPr lang="nl-BE" dirty="0">
                <a:solidFill>
                  <a:schemeClr val="accent4">
                    <a:lumMod val="20000"/>
                    <a:lumOff val="80000"/>
                  </a:schemeClr>
                </a:solidFill>
                <a:latin typeface="+mn-lt"/>
                <a:cs typeface="+mn-cs"/>
              </a:rPr>
              <a:t/>
            </a:r>
            <a:br>
              <a:rPr lang="nl-BE" dirty="0">
                <a:solidFill>
                  <a:schemeClr val="accent4">
                    <a:lumMod val="20000"/>
                    <a:lumOff val="80000"/>
                  </a:schemeClr>
                </a:solidFill>
                <a:latin typeface="+mn-lt"/>
                <a:cs typeface="+mn-cs"/>
              </a:rPr>
            </a:br>
            <a:r>
              <a:rPr lang="nl-BE" dirty="0">
                <a:solidFill>
                  <a:schemeClr val="accent4">
                    <a:lumMod val="20000"/>
                    <a:lumOff val="80000"/>
                  </a:schemeClr>
                </a:solidFill>
                <a:latin typeface="+mn-lt"/>
                <a:cs typeface="+mn-cs"/>
              </a:rPr>
              <a:t>Liesje </a:t>
            </a:r>
            <a:r>
              <a:rPr lang="nl-BE" dirty="0" err="1">
                <a:solidFill>
                  <a:schemeClr val="accent4">
                    <a:lumMod val="20000"/>
                    <a:lumOff val="80000"/>
                  </a:schemeClr>
                </a:solidFill>
                <a:latin typeface="+mn-lt"/>
                <a:cs typeface="+mn-cs"/>
              </a:rPr>
              <a:t>Claes</a:t>
            </a:r>
            <a:r>
              <a:rPr lang="nl-BE" dirty="0">
                <a:solidFill>
                  <a:schemeClr val="accent4">
                    <a:lumMod val="20000"/>
                    <a:lumOff val="80000"/>
                  </a:schemeClr>
                </a:solidFill>
                <a:latin typeface="+mn-lt"/>
                <a:cs typeface="+mn-cs"/>
              </a:rPr>
              <a:t/>
            </a:r>
            <a:br>
              <a:rPr lang="nl-BE" dirty="0">
                <a:solidFill>
                  <a:schemeClr val="accent4">
                    <a:lumMod val="20000"/>
                    <a:lumOff val="80000"/>
                  </a:schemeClr>
                </a:solidFill>
                <a:latin typeface="+mn-lt"/>
                <a:cs typeface="+mn-cs"/>
              </a:rPr>
            </a:br>
            <a:r>
              <a:rPr lang="nl-BE" dirty="0" err="1">
                <a:solidFill>
                  <a:schemeClr val="accent4">
                    <a:lumMod val="20000"/>
                    <a:lumOff val="80000"/>
                  </a:schemeClr>
                </a:solidFill>
                <a:latin typeface="+mn-lt"/>
                <a:cs typeface="+mn-cs"/>
              </a:rPr>
              <a:t>Brenda</a:t>
            </a:r>
            <a:r>
              <a:rPr lang="nl-BE" dirty="0">
                <a:solidFill>
                  <a:schemeClr val="accent4">
                    <a:lumMod val="20000"/>
                    <a:lumOff val="80000"/>
                  </a:schemeClr>
                </a:solidFill>
                <a:latin typeface="+mn-lt"/>
                <a:cs typeface="+mn-cs"/>
              </a:rPr>
              <a:t> </a:t>
            </a:r>
            <a:r>
              <a:rPr lang="nl-BE" dirty="0" err="1">
                <a:solidFill>
                  <a:schemeClr val="accent4">
                    <a:lumMod val="20000"/>
                    <a:lumOff val="80000"/>
                  </a:schemeClr>
                </a:solidFill>
                <a:latin typeface="+mn-lt"/>
                <a:cs typeface="+mn-cs"/>
              </a:rPr>
              <a:t>Beysen</a:t>
            </a:r>
            <a:r>
              <a:rPr lang="nl-BE" dirty="0">
                <a:solidFill>
                  <a:schemeClr val="accent4">
                    <a:lumMod val="20000"/>
                    <a:lumOff val="80000"/>
                  </a:schemeClr>
                </a:solidFill>
                <a:latin typeface="+mn-lt"/>
                <a:cs typeface="+mn-cs"/>
              </a:rPr>
              <a:t/>
            </a:r>
            <a:br>
              <a:rPr lang="nl-BE" dirty="0">
                <a:solidFill>
                  <a:schemeClr val="accent4">
                    <a:lumMod val="20000"/>
                    <a:lumOff val="80000"/>
                  </a:schemeClr>
                </a:solidFill>
                <a:latin typeface="+mn-lt"/>
                <a:cs typeface="+mn-cs"/>
              </a:rPr>
            </a:br>
            <a:r>
              <a:rPr lang="nl-BE" dirty="0">
                <a:solidFill>
                  <a:schemeClr val="accent4">
                    <a:lumMod val="20000"/>
                    <a:lumOff val="80000"/>
                  </a:schemeClr>
                </a:solidFill>
                <a:latin typeface="+mn-lt"/>
                <a:cs typeface="+mn-cs"/>
              </a:rPr>
              <a:t>Ilse </a:t>
            </a:r>
            <a:r>
              <a:rPr lang="nl-BE" dirty="0" err="1">
                <a:solidFill>
                  <a:schemeClr val="accent4">
                    <a:lumMod val="20000"/>
                    <a:lumOff val="80000"/>
                  </a:schemeClr>
                </a:solidFill>
                <a:latin typeface="+mn-lt"/>
                <a:cs typeface="+mn-cs"/>
              </a:rPr>
              <a:t>Hansen</a:t>
            </a:r>
            <a:r>
              <a:rPr lang="nl-BE" dirty="0">
                <a:solidFill>
                  <a:schemeClr val="accent4">
                    <a:lumMod val="20000"/>
                    <a:lumOff val="80000"/>
                  </a:schemeClr>
                </a:solidFill>
                <a:latin typeface="+mn-lt"/>
                <a:cs typeface="+mn-cs"/>
              </a:rPr>
              <a:t/>
            </a:r>
            <a:br>
              <a:rPr lang="nl-BE" dirty="0">
                <a:solidFill>
                  <a:schemeClr val="accent4">
                    <a:lumMod val="20000"/>
                    <a:lumOff val="80000"/>
                  </a:schemeClr>
                </a:solidFill>
                <a:latin typeface="+mn-lt"/>
                <a:cs typeface="+mn-cs"/>
              </a:rPr>
            </a:br>
            <a:r>
              <a:rPr lang="nl-BE" dirty="0" err="1">
                <a:solidFill>
                  <a:schemeClr val="accent4">
                    <a:lumMod val="20000"/>
                    <a:lumOff val="80000"/>
                  </a:schemeClr>
                </a:solidFill>
                <a:latin typeface="+mn-lt"/>
                <a:cs typeface="+mn-cs"/>
              </a:rPr>
              <a:t>Zuhal</a:t>
            </a:r>
            <a:r>
              <a:rPr lang="nl-BE" dirty="0">
                <a:solidFill>
                  <a:schemeClr val="accent4">
                    <a:lumMod val="20000"/>
                    <a:lumOff val="80000"/>
                  </a:schemeClr>
                </a:solidFill>
                <a:latin typeface="+mn-lt"/>
                <a:cs typeface="+mn-cs"/>
              </a:rPr>
              <a:t> Eken</a:t>
            </a:r>
            <a:br>
              <a:rPr lang="nl-BE" dirty="0">
                <a:solidFill>
                  <a:schemeClr val="accent4">
                    <a:lumMod val="20000"/>
                    <a:lumOff val="80000"/>
                  </a:schemeClr>
                </a:solidFill>
                <a:latin typeface="+mn-lt"/>
                <a:cs typeface="+mn-cs"/>
              </a:rPr>
            </a:br>
            <a:r>
              <a:rPr lang="nl-BE" dirty="0" err="1">
                <a:solidFill>
                  <a:schemeClr val="accent4">
                    <a:lumMod val="20000"/>
                    <a:lumOff val="80000"/>
                  </a:schemeClr>
                </a:solidFill>
                <a:latin typeface="+mn-lt"/>
                <a:cs typeface="+mn-cs"/>
              </a:rPr>
              <a:t>Amélie</a:t>
            </a:r>
            <a:r>
              <a:rPr lang="nl-BE" dirty="0">
                <a:solidFill>
                  <a:schemeClr val="accent4">
                    <a:lumMod val="20000"/>
                    <a:lumOff val="80000"/>
                  </a:schemeClr>
                </a:solidFill>
                <a:latin typeface="+mn-lt"/>
                <a:cs typeface="+mn-cs"/>
              </a:rPr>
              <a:t> </a:t>
            </a:r>
            <a:r>
              <a:rPr lang="nl-BE" dirty="0" err="1">
                <a:solidFill>
                  <a:schemeClr val="accent4">
                    <a:lumMod val="20000"/>
                    <a:lumOff val="80000"/>
                  </a:schemeClr>
                </a:solidFill>
                <a:latin typeface="+mn-lt"/>
                <a:cs typeface="+mn-cs"/>
              </a:rPr>
              <a:t>Nijst</a:t>
            </a:r>
            <a:endParaRPr lang="nl-BE" dirty="0">
              <a:solidFill>
                <a:schemeClr val="accent4">
                  <a:lumMod val="20000"/>
                  <a:lumOff val="80000"/>
                </a:schemeClr>
              </a:solidFill>
              <a:latin typeface="+mn-lt"/>
              <a:cs typeface="+mn-cs"/>
            </a:endParaRPr>
          </a:p>
          <a:p>
            <a:pPr fontAlgn="auto">
              <a:spcBef>
                <a:spcPts val="0"/>
              </a:spcBef>
              <a:spcAft>
                <a:spcPts val="0"/>
              </a:spcAft>
              <a:defRPr/>
            </a:pPr>
            <a:r>
              <a:rPr lang="nl-BE" dirty="0">
                <a:solidFill>
                  <a:schemeClr val="accent4">
                    <a:lumMod val="20000"/>
                    <a:lumOff val="80000"/>
                  </a:schemeClr>
                </a:solidFill>
                <a:latin typeface="+mn-lt"/>
                <a:cs typeface="+mn-cs"/>
              </a:rPr>
              <a:t>2MAs</a:t>
            </a:r>
          </a:p>
        </p:txBody>
      </p:sp>
    </p:spTree>
    <p:extLst>
      <p:ext uri="{BB962C8B-B14F-4D97-AF65-F5344CB8AC3E}">
        <p14:creationId xmlns:p14="http://schemas.microsoft.com/office/powerpoint/2010/main" val="4071109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nl-BE">
                <a:solidFill>
                  <a:srgbClr val="E5E0EC"/>
                </a:solidFill>
              </a:rPr>
              <a:t>Digg (2)</a:t>
            </a:r>
          </a:p>
        </p:txBody>
      </p:sp>
      <p:pic>
        <p:nvPicPr>
          <p:cNvPr id="11267" name="Afbeelding 3"/>
          <p:cNvPicPr>
            <a:picLocks noChangeAspect="1" noChangeArrowheads="1"/>
          </p:cNvPicPr>
          <p:nvPr/>
        </p:nvPicPr>
        <p:blipFill>
          <a:blip r:embed="rId3">
            <a:extLst>
              <a:ext uri="{28A0092B-C50C-407E-A947-70E740481C1C}">
                <a14:useLocalDpi xmlns:a14="http://schemas.microsoft.com/office/drawing/2010/main" val="0"/>
              </a:ext>
            </a:extLst>
          </a:blip>
          <a:srcRect t="13844" b="5164"/>
          <a:stretch>
            <a:fillRect/>
          </a:stretch>
        </p:blipFill>
        <p:spPr bwMode="auto">
          <a:xfrm>
            <a:off x="1230313" y="2060575"/>
            <a:ext cx="658177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54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nl-BE">
                <a:solidFill>
                  <a:srgbClr val="E5E0EC"/>
                </a:solidFill>
              </a:rPr>
              <a:t>Glogster (1)</a:t>
            </a:r>
          </a:p>
        </p:txBody>
      </p:sp>
      <p:sp>
        <p:nvSpPr>
          <p:cNvPr id="12291" name="Tijdelijke aanduiding voor inhoud 2"/>
          <p:cNvSpPr>
            <a:spLocks noGrp="1"/>
          </p:cNvSpPr>
          <p:nvPr>
            <p:ph idx="1"/>
          </p:nvPr>
        </p:nvSpPr>
        <p:spPr/>
        <p:txBody>
          <a:bodyPr/>
          <a:lstStyle/>
          <a:p>
            <a:pPr eaLnBrk="1" hangingPunct="1"/>
            <a:r>
              <a:rPr lang="nl-BE" dirty="0" smtClean="0">
                <a:solidFill>
                  <a:srgbClr val="3F3151"/>
                </a:solidFill>
              </a:rPr>
              <a:t>Interactieve posters</a:t>
            </a:r>
          </a:p>
          <a:p>
            <a:pPr eaLnBrk="1" hangingPunct="1"/>
            <a:r>
              <a:rPr lang="nl-BE" dirty="0" smtClean="0">
                <a:solidFill>
                  <a:srgbClr val="3F3151"/>
                </a:solidFill>
              </a:rPr>
              <a:t>Gratis account</a:t>
            </a:r>
          </a:p>
          <a:p>
            <a:pPr eaLnBrk="1" hangingPunct="1"/>
            <a:r>
              <a:rPr lang="nl-BE" dirty="0" smtClean="0">
                <a:solidFill>
                  <a:srgbClr val="3F3151"/>
                </a:solidFill>
              </a:rPr>
              <a:t>Waarom handig?</a:t>
            </a:r>
          </a:p>
          <a:p>
            <a:pPr lvl="1"/>
            <a:r>
              <a:rPr lang="nl-BE" dirty="0" smtClean="0">
                <a:solidFill>
                  <a:srgbClr val="3F3151"/>
                </a:solidFill>
              </a:rPr>
              <a:t>Vertellen over jezelf</a:t>
            </a:r>
          </a:p>
          <a:p>
            <a:pPr lvl="1"/>
            <a:r>
              <a:rPr lang="nl-BE" dirty="0" smtClean="0">
                <a:solidFill>
                  <a:srgbClr val="3F3151"/>
                </a:solidFill>
              </a:rPr>
              <a:t>Vervanger E-portfolio</a:t>
            </a:r>
          </a:p>
          <a:p>
            <a:pPr lvl="1" eaLnBrk="1" hangingPunct="1"/>
            <a:endParaRPr lang="nl-BE" dirty="0" smtClean="0"/>
          </a:p>
        </p:txBody>
      </p:sp>
    </p:spTree>
    <p:extLst>
      <p:ext uri="{BB962C8B-B14F-4D97-AF65-F5344CB8AC3E}">
        <p14:creationId xmlns:p14="http://schemas.microsoft.com/office/powerpoint/2010/main" val="123836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E5E0EC"/>
                </a:solidFill>
              </a:rPr>
              <a:t>Glogster (2)</a:t>
            </a:r>
            <a:endParaRPr lang="de-DE" dirty="0">
              <a:solidFill>
                <a:srgbClr val="E5E0EC"/>
              </a:solidFill>
            </a:endParaRPr>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71" t="11168" r="38289" b="6249"/>
          <a:stretch/>
        </p:blipFill>
        <p:spPr bwMode="auto">
          <a:xfrm>
            <a:off x="2339752" y="1915699"/>
            <a:ext cx="4562590" cy="440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25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nl-BE">
                <a:solidFill>
                  <a:srgbClr val="E5E0EC"/>
                </a:solidFill>
              </a:rPr>
              <a:t>TitanPad (1)</a:t>
            </a:r>
          </a:p>
        </p:txBody>
      </p:sp>
      <p:sp>
        <p:nvSpPr>
          <p:cNvPr id="13315" name="Tijdelijke aanduiding voor inhoud 2"/>
          <p:cNvSpPr>
            <a:spLocks noGrp="1"/>
          </p:cNvSpPr>
          <p:nvPr>
            <p:ph idx="1"/>
          </p:nvPr>
        </p:nvSpPr>
        <p:spPr/>
        <p:txBody>
          <a:bodyPr/>
          <a:lstStyle/>
          <a:p>
            <a:pPr eaLnBrk="1" hangingPunct="1"/>
            <a:r>
              <a:rPr lang="nl-BE" dirty="0" smtClean="0">
                <a:solidFill>
                  <a:srgbClr val="3F3151"/>
                </a:solidFill>
              </a:rPr>
              <a:t>Samenwerken aan tekst </a:t>
            </a:r>
          </a:p>
          <a:p>
            <a:pPr eaLnBrk="1" hangingPunct="1"/>
            <a:r>
              <a:rPr lang="nl-BE" dirty="0" smtClean="0">
                <a:solidFill>
                  <a:srgbClr val="3F3151"/>
                </a:solidFill>
              </a:rPr>
              <a:t>Geen account</a:t>
            </a:r>
          </a:p>
          <a:p>
            <a:pPr eaLnBrk="1" hangingPunct="1"/>
            <a:r>
              <a:rPr lang="nl-BE" dirty="0" smtClean="0">
                <a:solidFill>
                  <a:srgbClr val="3F3151"/>
                </a:solidFill>
              </a:rPr>
              <a:t>Verandering onmiddellijk te zien</a:t>
            </a:r>
          </a:p>
          <a:p>
            <a:pPr eaLnBrk="1" hangingPunct="1"/>
            <a:r>
              <a:rPr lang="nl-BE" dirty="0" smtClean="0">
                <a:solidFill>
                  <a:srgbClr val="3F3151"/>
                </a:solidFill>
              </a:rPr>
              <a:t>Waarom handig?</a:t>
            </a:r>
          </a:p>
          <a:p>
            <a:pPr lvl="1"/>
            <a:r>
              <a:rPr lang="nl-BE" dirty="0" smtClean="0">
                <a:solidFill>
                  <a:srgbClr val="3F3151"/>
                </a:solidFill>
              </a:rPr>
              <a:t>Niet kunnen samenkomen</a:t>
            </a:r>
          </a:p>
          <a:p>
            <a:pPr lvl="1"/>
            <a:r>
              <a:rPr lang="nl-BE" dirty="0" smtClean="0">
                <a:solidFill>
                  <a:srgbClr val="3F3151"/>
                </a:solidFill>
              </a:rPr>
              <a:t>Op afstand werken</a:t>
            </a:r>
          </a:p>
        </p:txBody>
      </p:sp>
    </p:spTree>
    <p:extLst>
      <p:ext uri="{BB962C8B-B14F-4D97-AF65-F5344CB8AC3E}">
        <p14:creationId xmlns:p14="http://schemas.microsoft.com/office/powerpoint/2010/main" val="308716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E5E0EC"/>
                </a:solidFill>
              </a:rPr>
              <a:t>Titanpad (2)</a:t>
            </a:r>
            <a:endParaRPr lang="de-DE" dirty="0">
              <a:solidFill>
                <a:srgbClr val="E5E0EC"/>
              </a:solidFill>
            </a:endParaRPr>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36" t="14207" r="17014" b="5583"/>
          <a:stretch/>
        </p:blipFill>
        <p:spPr bwMode="auto">
          <a:xfrm>
            <a:off x="1259632" y="1916832"/>
            <a:ext cx="6480720" cy="443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60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BE" dirty="0"/>
          </a:p>
        </p:txBody>
      </p:sp>
      <p:sp>
        <p:nvSpPr>
          <p:cNvPr id="6" name="Ondertitel 5"/>
          <p:cNvSpPr>
            <a:spLocks noGrp="1"/>
          </p:cNvSpPr>
          <p:nvPr>
            <p:ph type="subTitle" idx="1"/>
          </p:nvPr>
        </p:nvSpPr>
        <p:spPr/>
        <p:txBody>
          <a:bodyPr/>
          <a:lstStyle/>
          <a:p>
            <a:endParaRPr lang="nl-BE"/>
          </a:p>
        </p:txBody>
      </p:sp>
      <p:sp>
        <p:nvSpPr>
          <p:cNvPr id="4" name="Rechthoek 3"/>
          <p:cNvSpPr/>
          <p:nvPr/>
        </p:nvSpPr>
        <p:spPr>
          <a:xfrm>
            <a:off x="0" y="1844675"/>
            <a:ext cx="9144000" cy="3744913"/>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5" name="Tekstvak 4"/>
          <p:cNvSpPr txBox="1"/>
          <p:nvPr/>
        </p:nvSpPr>
        <p:spPr>
          <a:xfrm>
            <a:off x="179388" y="2133600"/>
            <a:ext cx="8353425" cy="3292475"/>
          </a:xfrm>
          <a:prstGeom prst="rect">
            <a:avLst/>
          </a:prstGeom>
          <a:noFill/>
        </p:spPr>
        <p:txBody>
          <a:bodyPr>
            <a:spAutoFit/>
          </a:bodyPr>
          <a:lstStyle/>
          <a:p>
            <a:pPr fontAlgn="auto">
              <a:spcBef>
                <a:spcPts val="0"/>
              </a:spcBef>
              <a:spcAft>
                <a:spcPts val="0"/>
              </a:spcAft>
              <a:defRPr/>
            </a:pPr>
            <a:r>
              <a:rPr lang="nl-BE" sz="3200" dirty="0" err="1">
                <a:solidFill>
                  <a:schemeClr val="accent4">
                    <a:lumMod val="20000"/>
                    <a:lumOff val="80000"/>
                  </a:schemeClr>
                </a:solidFill>
                <a:latin typeface="+mn-lt"/>
                <a:cs typeface="+mn-cs"/>
              </a:rPr>
              <a:t>E-Tools</a:t>
            </a:r>
            <a:endParaRPr lang="nl-BE" sz="3200" dirty="0">
              <a:solidFill>
                <a:schemeClr val="accent4">
                  <a:lumMod val="20000"/>
                  <a:lumOff val="80000"/>
                </a:schemeClr>
              </a:solidFill>
              <a:latin typeface="+mn-lt"/>
              <a:cs typeface="+mn-cs"/>
            </a:endParaRPr>
          </a:p>
          <a:p>
            <a:pPr fontAlgn="auto">
              <a:spcBef>
                <a:spcPts val="0"/>
              </a:spcBef>
              <a:spcAft>
                <a:spcPts val="0"/>
              </a:spcAft>
              <a:defRPr/>
            </a:pPr>
            <a:r>
              <a:rPr lang="nl-BE" sz="3200" dirty="0" smtClean="0">
                <a:solidFill>
                  <a:schemeClr val="accent4">
                    <a:lumMod val="20000"/>
                    <a:lumOff val="80000"/>
                  </a:schemeClr>
                </a:solidFill>
                <a:latin typeface="+mn-lt"/>
                <a:cs typeface="+mn-cs"/>
              </a:rPr>
              <a:t>Online Presentaties</a:t>
            </a:r>
            <a:endParaRPr lang="nl-BE" sz="3200" dirty="0">
              <a:solidFill>
                <a:schemeClr val="accent4">
                  <a:lumMod val="20000"/>
                  <a:lumOff val="80000"/>
                </a:schemeClr>
              </a:solidFill>
              <a:latin typeface="+mn-lt"/>
              <a:cs typeface="+mn-cs"/>
            </a:endParaRPr>
          </a:p>
          <a:p>
            <a:pPr fontAlgn="auto">
              <a:spcBef>
                <a:spcPts val="0"/>
              </a:spcBef>
              <a:spcAft>
                <a:spcPts val="0"/>
              </a:spcAft>
              <a:defRPr/>
            </a:pPr>
            <a:endParaRPr lang="nl-BE" dirty="0">
              <a:solidFill>
                <a:schemeClr val="accent4">
                  <a:lumMod val="20000"/>
                  <a:lumOff val="80000"/>
                </a:schemeClr>
              </a:solidFill>
              <a:latin typeface="+mn-lt"/>
              <a:cs typeface="+mn-cs"/>
            </a:endParaRPr>
          </a:p>
          <a:p>
            <a:pPr fontAlgn="auto">
              <a:spcBef>
                <a:spcPts val="0"/>
              </a:spcBef>
              <a:spcAft>
                <a:spcPts val="0"/>
              </a:spcAft>
              <a:defRPr/>
            </a:pPr>
            <a:r>
              <a:rPr lang="nl-BE" dirty="0">
                <a:solidFill>
                  <a:schemeClr val="accent4">
                    <a:lumMod val="20000"/>
                    <a:lumOff val="80000"/>
                  </a:schemeClr>
                </a:solidFill>
                <a:latin typeface="+mn-lt"/>
                <a:cs typeface="+mn-cs"/>
              </a:rPr>
              <a:t>Els </a:t>
            </a:r>
            <a:r>
              <a:rPr lang="nl-BE" dirty="0" err="1">
                <a:solidFill>
                  <a:schemeClr val="accent4">
                    <a:lumMod val="20000"/>
                    <a:lumOff val="80000"/>
                  </a:schemeClr>
                </a:solidFill>
                <a:latin typeface="+mn-lt"/>
                <a:cs typeface="+mn-cs"/>
              </a:rPr>
              <a:t>Emonds</a:t>
            </a:r>
            <a:r>
              <a:rPr lang="nl-BE" dirty="0">
                <a:solidFill>
                  <a:schemeClr val="accent4">
                    <a:lumMod val="20000"/>
                    <a:lumOff val="80000"/>
                  </a:schemeClr>
                </a:solidFill>
                <a:latin typeface="+mn-lt"/>
                <a:cs typeface="+mn-cs"/>
              </a:rPr>
              <a:t/>
            </a:r>
            <a:br>
              <a:rPr lang="nl-BE" dirty="0">
                <a:solidFill>
                  <a:schemeClr val="accent4">
                    <a:lumMod val="20000"/>
                    <a:lumOff val="80000"/>
                  </a:schemeClr>
                </a:solidFill>
                <a:latin typeface="+mn-lt"/>
                <a:cs typeface="+mn-cs"/>
              </a:rPr>
            </a:br>
            <a:r>
              <a:rPr lang="nl-BE" dirty="0">
                <a:solidFill>
                  <a:schemeClr val="accent4">
                    <a:lumMod val="20000"/>
                    <a:lumOff val="80000"/>
                  </a:schemeClr>
                </a:solidFill>
                <a:latin typeface="+mn-lt"/>
                <a:cs typeface="+mn-cs"/>
              </a:rPr>
              <a:t>Liesje </a:t>
            </a:r>
            <a:r>
              <a:rPr lang="nl-BE" dirty="0" err="1">
                <a:solidFill>
                  <a:schemeClr val="accent4">
                    <a:lumMod val="20000"/>
                    <a:lumOff val="80000"/>
                  </a:schemeClr>
                </a:solidFill>
                <a:latin typeface="+mn-lt"/>
                <a:cs typeface="+mn-cs"/>
              </a:rPr>
              <a:t>Claes</a:t>
            </a:r>
            <a:r>
              <a:rPr lang="nl-BE" dirty="0">
                <a:solidFill>
                  <a:schemeClr val="accent4">
                    <a:lumMod val="20000"/>
                    <a:lumOff val="80000"/>
                  </a:schemeClr>
                </a:solidFill>
                <a:latin typeface="+mn-lt"/>
                <a:cs typeface="+mn-cs"/>
              </a:rPr>
              <a:t/>
            </a:r>
            <a:br>
              <a:rPr lang="nl-BE" dirty="0">
                <a:solidFill>
                  <a:schemeClr val="accent4">
                    <a:lumMod val="20000"/>
                    <a:lumOff val="80000"/>
                  </a:schemeClr>
                </a:solidFill>
                <a:latin typeface="+mn-lt"/>
                <a:cs typeface="+mn-cs"/>
              </a:rPr>
            </a:br>
            <a:r>
              <a:rPr lang="nl-BE" dirty="0" err="1">
                <a:solidFill>
                  <a:schemeClr val="accent4">
                    <a:lumMod val="20000"/>
                    <a:lumOff val="80000"/>
                  </a:schemeClr>
                </a:solidFill>
                <a:latin typeface="+mn-lt"/>
                <a:cs typeface="+mn-cs"/>
              </a:rPr>
              <a:t>Brenda</a:t>
            </a:r>
            <a:r>
              <a:rPr lang="nl-BE" dirty="0">
                <a:solidFill>
                  <a:schemeClr val="accent4">
                    <a:lumMod val="20000"/>
                    <a:lumOff val="80000"/>
                  </a:schemeClr>
                </a:solidFill>
                <a:latin typeface="+mn-lt"/>
                <a:cs typeface="+mn-cs"/>
              </a:rPr>
              <a:t> </a:t>
            </a:r>
            <a:r>
              <a:rPr lang="nl-BE" dirty="0" err="1">
                <a:solidFill>
                  <a:schemeClr val="accent4">
                    <a:lumMod val="20000"/>
                    <a:lumOff val="80000"/>
                  </a:schemeClr>
                </a:solidFill>
                <a:latin typeface="+mn-lt"/>
                <a:cs typeface="+mn-cs"/>
              </a:rPr>
              <a:t>Beysen</a:t>
            </a:r>
            <a:r>
              <a:rPr lang="nl-BE" dirty="0">
                <a:solidFill>
                  <a:schemeClr val="accent4">
                    <a:lumMod val="20000"/>
                    <a:lumOff val="80000"/>
                  </a:schemeClr>
                </a:solidFill>
                <a:latin typeface="+mn-lt"/>
                <a:cs typeface="+mn-cs"/>
              </a:rPr>
              <a:t/>
            </a:r>
            <a:br>
              <a:rPr lang="nl-BE" dirty="0">
                <a:solidFill>
                  <a:schemeClr val="accent4">
                    <a:lumMod val="20000"/>
                    <a:lumOff val="80000"/>
                  </a:schemeClr>
                </a:solidFill>
                <a:latin typeface="+mn-lt"/>
                <a:cs typeface="+mn-cs"/>
              </a:rPr>
            </a:br>
            <a:r>
              <a:rPr lang="nl-BE" dirty="0">
                <a:solidFill>
                  <a:schemeClr val="accent4">
                    <a:lumMod val="20000"/>
                    <a:lumOff val="80000"/>
                  </a:schemeClr>
                </a:solidFill>
                <a:latin typeface="+mn-lt"/>
                <a:cs typeface="+mn-cs"/>
              </a:rPr>
              <a:t>Ilse </a:t>
            </a:r>
            <a:r>
              <a:rPr lang="nl-BE" dirty="0" err="1">
                <a:solidFill>
                  <a:schemeClr val="accent4">
                    <a:lumMod val="20000"/>
                    <a:lumOff val="80000"/>
                  </a:schemeClr>
                </a:solidFill>
                <a:latin typeface="+mn-lt"/>
                <a:cs typeface="+mn-cs"/>
              </a:rPr>
              <a:t>Hansen</a:t>
            </a:r>
            <a:r>
              <a:rPr lang="nl-BE" dirty="0">
                <a:solidFill>
                  <a:schemeClr val="accent4">
                    <a:lumMod val="20000"/>
                    <a:lumOff val="80000"/>
                  </a:schemeClr>
                </a:solidFill>
                <a:latin typeface="+mn-lt"/>
                <a:cs typeface="+mn-cs"/>
              </a:rPr>
              <a:t/>
            </a:r>
            <a:br>
              <a:rPr lang="nl-BE" dirty="0">
                <a:solidFill>
                  <a:schemeClr val="accent4">
                    <a:lumMod val="20000"/>
                    <a:lumOff val="80000"/>
                  </a:schemeClr>
                </a:solidFill>
                <a:latin typeface="+mn-lt"/>
                <a:cs typeface="+mn-cs"/>
              </a:rPr>
            </a:br>
            <a:r>
              <a:rPr lang="nl-BE" dirty="0" err="1">
                <a:solidFill>
                  <a:schemeClr val="accent4">
                    <a:lumMod val="20000"/>
                    <a:lumOff val="80000"/>
                  </a:schemeClr>
                </a:solidFill>
                <a:latin typeface="+mn-lt"/>
                <a:cs typeface="+mn-cs"/>
              </a:rPr>
              <a:t>Zuhal</a:t>
            </a:r>
            <a:r>
              <a:rPr lang="nl-BE" dirty="0">
                <a:solidFill>
                  <a:schemeClr val="accent4">
                    <a:lumMod val="20000"/>
                    <a:lumOff val="80000"/>
                  </a:schemeClr>
                </a:solidFill>
                <a:latin typeface="+mn-lt"/>
                <a:cs typeface="+mn-cs"/>
              </a:rPr>
              <a:t> Eken</a:t>
            </a:r>
            <a:br>
              <a:rPr lang="nl-BE" dirty="0">
                <a:solidFill>
                  <a:schemeClr val="accent4">
                    <a:lumMod val="20000"/>
                    <a:lumOff val="80000"/>
                  </a:schemeClr>
                </a:solidFill>
                <a:latin typeface="+mn-lt"/>
                <a:cs typeface="+mn-cs"/>
              </a:rPr>
            </a:br>
            <a:r>
              <a:rPr lang="nl-BE" dirty="0" err="1">
                <a:solidFill>
                  <a:schemeClr val="accent4">
                    <a:lumMod val="20000"/>
                    <a:lumOff val="80000"/>
                  </a:schemeClr>
                </a:solidFill>
                <a:latin typeface="+mn-lt"/>
                <a:cs typeface="+mn-cs"/>
              </a:rPr>
              <a:t>Amélie</a:t>
            </a:r>
            <a:r>
              <a:rPr lang="nl-BE" dirty="0">
                <a:solidFill>
                  <a:schemeClr val="accent4">
                    <a:lumMod val="20000"/>
                    <a:lumOff val="80000"/>
                  </a:schemeClr>
                </a:solidFill>
                <a:latin typeface="+mn-lt"/>
                <a:cs typeface="+mn-cs"/>
              </a:rPr>
              <a:t> </a:t>
            </a:r>
            <a:r>
              <a:rPr lang="nl-BE" dirty="0" err="1">
                <a:solidFill>
                  <a:schemeClr val="accent4">
                    <a:lumMod val="20000"/>
                    <a:lumOff val="80000"/>
                  </a:schemeClr>
                </a:solidFill>
                <a:latin typeface="+mn-lt"/>
                <a:cs typeface="+mn-cs"/>
              </a:rPr>
              <a:t>Nijst</a:t>
            </a:r>
            <a:endParaRPr lang="nl-BE" dirty="0">
              <a:solidFill>
                <a:schemeClr val="accent4">
                  <a:lumMod val="20000"/>
                  <a:lumOff val="80000"/>
                </a:schemeClr>
              </a:solidFill>
              <a:latin typeface="+mn-lt"/>
              <a:cs typeface="+mn-cs"/>
            </a:endParaRPr>
          </a:p>
          <a:p>
            <a:pPr fontAlgn="auto">
              <a:spcBef>
                <a:spcPts val="0"/>
              </a:spcBef>
              <a:spcAft>
                <a:spcPts val="0"/>
              </a:spcAft>
              <a:defRPr/>
            </a:pPr>
            <a:r>
              <a:rPr lang="nl-BE" dirty="0">
                <a:solidFill>
                  <a:schemeClr val="accent4">
                    <a:lumMod val="20000"/>
                    <a:lumOff val="80000"/>
                  </a:schemeClr>
                </a:solidFill>
                <a:latin typeface="+mn-lt"/>
                <a:cs typeface="+mn-cs"/>
              </a:rPr>
              <a:t>2MAs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563072" cy="1143000"/>
          </a:xfrm>
        </p:spPr>
        <p:txBody>
          <a:bodyPr rtlCol="0">
            <a:normAutofit/>
          </a:bodyPr>
          <a:lstStyle/>
          <a:p>
            <a:pPr fontAlgn="auto">
              <a:spcAft>
                <a:spcPts val="0"/>
              </a:spcAft>
              <a:defRPr/>
            </a:pPr>
            <a:r>
              <a:rPr lang="nl-BE" dirty="0" smtClean="0">
                <a:solidFill>
                  <a:schemeClr val="accent4">
                    <a:lumMod val="20000"/>
                    <a:lumOff val="80000"/>
                  </a:schemeClr>
                </a:solidFill>
              </a:rPr>
              <a:t>Overzicht</a:t>
            </a:r>
          </a:p>
        </p:txBody>
      </p:sp>
      <p:sp>
        <p:nvSpPr>
          <p:cNvPr id="3" name="Tijdelijke aanduiding voor inhoud 2"/>
          <p:cNvSpPr>
            <a:spLocks noGrp="1"/>
          </p:cNvSpPr>
          <p:nvPr>
            <p:ph idx="1"/>
          </p:nvPr>
        </p:nvSpPr>
        <p:spPr/>
        <p:txBody>
          <a:bodyPr rtlCol="0">
            <a:normAutofit/>
          </a:bodyPr>
          <a:lstStyle/>
          <a:p>
            <a:pPr marL="514350" indent="-514350" fontAlgn="auto">
              <a:spcAft>
                <a:spcPts val="0"/>
              </a:spcAft>
              <a:buFont typeface="+mj-lt"/>
              <a:buAutoNum type="arabicPeriod"/>
              <a:defRPr/>
            </a:pPr>
            <a:r>
              <a:rPr lang="nl-BE" dirty="0" smtClean="0">
                <a:solidFill>
                  <a:schemeClr val="accent4">
                    <a:lumMod val="50000"/>
                  </a:schemeClr>
                </a:solidFill>
              </a:rPr>
              <a:t>Voordelen online presentaties</a:t>
            </a:r>
          </a:p>
          <a:p>
            <a:pPr marL="514350" indent="-514350" fontAlgn="auto">
              <a:spcAft>
                <a:spcPts val="0"/>
              </a:spcAft>
              <a:buFont typeface="+mj-lt"/>
              <a:buAutoNum type="arabicPeriod"/>
              <a:defRPr/>
            </a:pPr>
            <a:r>
              <a:rPr lang="nl-BE" dirty="0" smtClean="0">
                <a:solidFill>
                  <a:schemeClr val="accent4">
                    <a:lumMod val="50000"/>
                  </a:schemeClr>
                </a:solidFill>
              </a:rPr>
              <a:t>Google </a:t>
            </a:r>
            <a:r>
              <a:rPr lang="nl-BE" dirty="0" err="1" smtClean="0">
                <a:solidFill>
                  <a:schemeClr val="accent4">
                    <a:lumMod val="50000"/>
                  </a:schemeClr>
                </a:solidFill>
              </a:rPr>
              <a:t>Docs</a:t>
            </a:r>
            <a:endParaRPr lang="nl-BE" dirty="0" smtClean="0">
              <a:solidFill>
                <a:schemeClr val="accent4">
                  <a:lumMod val="50000"/>
                </a:schemeClr>
              </a:solidFill>
            </a:endParaRPr>
          </a:p>
          <a:p>
            <a:pPr marL="514350" indent="-514350" fontAlgn="auto">
              <a:spcAft>
                <a:spcPts val="0"/>
              </a:spcAft>
              <a:buFont typeface="+mj-lt"/>
              <a:buAutoNum type="arabicPeriod"/>
              <a:defRPr/>
            </a:pPr>
            <a:r>
              <a:rPr lang="nl-BE" dirty="0" err="1" smtClean="0">
                <a:solidFill>
                  <a:schemeClr val="accent4">
                    <a:lumMod val="50000"/>
                  </a:schemeClr>
                </a:solidFill>
              </a:rPr>
              <a:t>Prezi</a:t>
            </a:r>
            <a:endParaRPr lang="nl-BE" dirty="0" smtClean="0">
              <a:solidFill>
                <a:schemeClr val="accent4">
                  <a:lumMod val="50000"/>
                </a:schemeClr>
              </a:solidFill>
            </a:endParaRPr>
          </a:p>
          <a:p>
            <a:pPr marL="514350" indent="-514350" fontAlgn="auto">
              <a:spcAft>
                <a:spcPts val="0"/>
              </a:spcAft>
              <a:buFont typeface="+mj-lt"/>
              <a:buAutoNum type="arabicPeriod"/>
              <a:defRPr/>
            </a:pPr>
            <a:r>
              <a:rPr lang="nl-BE" dirty="0" err="1" smtClean="0">
                <a:solidFill>
                  <a:schemeClr val="accent4">
                    <a:lumMod val="50000"/>
                  </a:schemeClr>
                </a:solidFill>
              </a:rPr>
              <a:t>Think</a:t>
            </a:r>
            <a:r>
              <a:rPr lang="nl-BE" dirty="0" smtClean="0">
                <a:solidFill>
                  <a:schemeClr val="accent4">
                    <a:lumMod val="50000"/>
                  </a:schemeClr>
                </a:solidFill>
              </a:rPr>
              <a:t> Free</a:t>
            </a:r>
          </a:p>
          <a:p>
            <a:pPr marL="514350" indent="-514350" fontAlgn="auto">
              <a:spcAft>
                <a:spcPts val="0"/>
              </a:spcAft>
              <a:buFont typeface="+mj-lt"/>
              <a:buAutoNum type="arabicPeriod"/>
              <a:defRPr/>
            </a:pPr>
            <a:r>
              <a:rPr lang="nl-BE" dirty="0" err="1" smtClean="0">
                <a:solidFill>
                  <a:schemeClr val="accent4">
                    <a:lumMod val="50000"/>
                  </a:schemeClr>
                </a:solidFill>
              </a:rPr>
              <a:t>Slideshare</a:t>
            </a:r>
            <a:endParaRPr lang="nl-BE" dirty="0" smtClean="0">
              <a:solidFill>
                <a:schemeClr val="accent4">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274638"/>
            <a:ext cx="6923112" cy="1143000"/>
          </a:xfrm>
        </p:spPr>
        <p:txBody>
          <a:bodyPr/>
          <a:lstStyle/>
          <a:p>
            <a:r>
              <a:rPr lang="nl-BE" dirty="0" smtClean="0">
                <a:solidFill>
                  <a:schemeClr val="accent4">
                    <a:lumMod val="20000"/>
                    <a:lumOff val="80000"/>
                  </a:schemeClr>
                </a:solidFill>
              </a:rPr>
              <a:t>Voordelen online presentaties (1)</a:t>
            </a:r>
            <a:endParaRPr lang="nl-BE" dirty="0">
              <a:solidFill>
                <a:schemeClr val="accent4">
                  <a:lumMod val="20000"/>
                  <a:lumOff val="80000"/>
                </a:schemeClr>
              </a:solidFill>
            </a:endParaRPr>
          </a:p>
        </p:txBody>
      </p:sp>
      <p:sp>
        <p:nvSpPr>
          <p:cNvPr id="3" name="Tijdelijke aanduiding voor inhoud 2"/>
          <p:cNvSpPr>
            <a:spLocks noGrp="1"/>
          </p:cNvSpPr>
          <p:nvPr>
            <p:ph idx="1"/>
          </p:nvPr>
        </p:nvSpPr>
        <p:spPr/>
        <p:txBody>
          <a:bodyPr/>
          <a:lstStyle/>
          <a:p>
            <a:r>
              <a:rPr lang="nl-BE" dirty="0" smtClean="0">
                <a:solidFill>
                  <a:schemeClr val="accent4">
                    <a:lumMod val="50000"/>
                  </a:schemeClr>
                </a:solidFill>
              </a:rPr>
              <a:t>Online beschikbaar, geen risico dat je </a:t>
            </a:r>
            <a:r>
              <a:rPr lang="nl-BE" dirty="0" err="1" smtClean="0">
                <a:solidFill>
                  <a:schemeClr val="accent4">
                    <a:lumMod val="50000"/>
                  </a:schemeClr>
                </a:solidFill>
              </a:rPr>
              <a:t>je</a:t>
            </a:r>
            <a:r>
              <a:rPr lang="nl-BE" dirty="0" smtClean="0">
                <a:solidFill>
                  <a:schemeClr val="accent4">
                    <a:lumMod val="50000"/>
                  </a:schemeClr>
                </a:solidFill>
              </a:rPr>
              <a:t> </a:t>
            </a:r>
            <a:r>
              <a:rPr lang="nl-BE" dirty="0" err="1" smtClean="0">
                <a:solidFill>
                  <a:schemeClr val="accent4">
                    <a:lumMod val="50000"/>
                  </a:schemeClr>
                </a:solidFill>
              </a:rPr>
              <a:t>USB-stick</a:t>
            </a:r>
            <a:r>
              <a:rPr lang="nl-BE" dirty="0" smtClean="0">
                <a:solidFill>
                  <a:schemeClr val="accent4">
                    <a:lumMod val="50000"/>
                  </a:schemeClr>
                </a:solidFill>
              </a:rPr>
              <a:t> vergeet. </a:t>
            </a:r>
          </a:p>
          <a:p>
            <a:r>
              <a:rPr lang="nl-BE" dirty="0" smtClean="0">
                <a:solidFill>
                  <a:schemeClr val="accent4">
                    <a:lumMod val="50000"/>
                  </a:schemeClr>
                </a:solidFill>
              </a:rPr>
              <a:t>Makkelijk delen met iedereen</a:t>
            </a:r>
          </a:p>
          <a:p>
            <a:pPr>
              <a:buNone/>
            </a:pPr>
            <a:r>
              <a:rPr lang="nl-BE" dirty="0" smtClean="0">
                <a:solidFill>
                  <a:schemeClr val="accent4">
                    <a:lumMod val="50000"/>
                  </a:schemeClr>
                </a:solidFill>
                <a:sym typeface="Wingdings" pitchFamily="2" charset="2"/>
              </a:rPr>
              <a:t>	</a:t>
            </a:r>
            <a:r>
              <a:rPr lang="nl-BE" dirty="0" smtClean="0">
                <a:solidFill>
                  <a:schemeClr val="accent4">
                    <a:lumMod val="50000"/>
                  </a:schemeClr>
                </a:solidFill>
              </a:rPr>
              <a:t>zonder virussen </a:t>
            </a:r>
          </a:p>
          <a:p>
            <a:r>
              <a:rPr lang="nl-BE" dirty="0" smtClean="0">
                <a:solidFill>
                  <a:schemeClr val="accent4">
                    <a:lumMod val="50000"/>
                  </a:schemeClr>
                </a:solidFill>
              </a:rPr>
              <a:t>Online bijwerken </a:t>
            </a:r>
          </a:p>
          <a:p>
            <a:pPr>
              <a:buNone/>
            </a:pPr>
            <a:r>
              <a:rPr lang="nl-BE" dirty="0" smtClean="0">
                <a:solidFill>
                  <a:schemeClr val="accent4">
                    <a:lumMod val="50000"/>
                  </a:schemeClr>
                </a:solidFill>
                <a:sym typeface="Wingdings" pitchFamily="2" charset="2"/>
              </a:rPr>
              <a:t>	 </a:t>
            </a:r>
            <a:r>
              <a:rPr lang="nl-BE" dirty="0" err="1" smtClean="0">
                <a:solidFill>
                  <a:schemeClr val="accent4">
                    <a:lumMod val="50000"/>
                  </a:schemeClr>
                </a:solidFill>
              </a:rPr>
              <a:t>realtime</a:t>
            </a:r>
            <a:endParaRPr lang="nl-BE" dirty="0" smtClean="0">
              <a:solidFill>
                <a:schemeClr val="accent4">
                  <a:lumMod val="50000"/>
                </a:schemeClr>
              </a:solidFill>
            </a:endParaRPr>
          </a:p>
          <a:p>
            <a:pPr>
              <a:buNone/>
            </a:pPr>
            <a:endParaRPr lang="nl-BE" dirty="0">
              <a:solidFill>
                <a:schemeClr val="accent4">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563072" cy="1143000"/>
          </a:xfrm>
        </p:spPr>
        <p:txBody>
          <a:bodyPr/>
          <a:lstStyle/>
          <a:p>
            <a:r>
              <a:rPr lang="nl-BE" dirty="0" smtClean="0">
                <a:solidFill>
                  <a:schemeClr val="accent4">
                    <a:lumMod val="20000"/>
                    <a:lumOff val="80000"/>
                  </a:schemeClr>
                </a:solidFill>
              </a:rPr>
              <a:t>Voordelen online presentaties (2)</a:t>
            </a:r>
            <a:endParaRPr lang="nl-BE" dirty="0"/>
          </a:p>
        </p:txBody>
      </p:sp>
      <p:sp>
        <p:nvSpPr>
          <p:cNvPr id="3" name="Tijdelijke aanduiding voor inhoud 2"/>
          <p:cNvSpPr>
            <a:spLocks noGrp="1"/>
          </p:cNvSpPr>
          <p:nvPr>
            <p:ph idx="1"/>
          </p:nvPr>
        </p:nvSpPr>
        <p:spPr/>
        <p:txBody>
          <a:bodyPr/>
          <a:lstStyle/>
          <a:p>
            <a:r>
              <a:rPr lang="nl-BE" dirty="0" smtClean="0">
                <a:solidFill>
                  <a:schemeClr val="accent4">
                    <a:lumMod val="50000"/>
                  </a:schemeClr>
                </a:solidFill>
              </a:rPr>
              <a:t>Makkelijk samenwerken </a:t>
            </a:r>
          </a:p>
          <a:p>
            <a:r>
              <a:rPr lang="nl-BE" dirty="0" smtClean="0">
                <a:solidFill>
                  <a:schemeClr val="accent4">
                    <a:lumMod val="50000"/>
                  </a:schemeClr>
                </a:solidFill>
              </a:rPr>
              <a:t>Meer mogelijkheden </a:t>
            </a:r>
          </a:p>
          <a:p>
            <a:r>
              <a:rPr lang="nl-BE" dirty="0" smtClean="0">
                <a:solidFill>
                  <a:schemeClr val="accent4">
                    <a:lumMod val="50000"/>
                  </a:schemeClr>
                </a:solidFill>
              </a:rPr>
              <a:t>Grafisch mooier </a:t>
            </a:r>
          </a:p>
          <a:p>
            <a:pPr>
              <a:buNone/>
            </a:pPr>
            <a:endParaRPr lang="nl-B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74638"/>
            <a:ext cx="6491064" cy="1143000"/>
          </a:xfrm>
        </p:spPr>
        <p:txBody>
          <a:bodyPr/>
          <a:lstStyle/>
          <a:p>
            <a:r>
              <a:rPr lang="nl-BE" dirty="0" smtClean="0">
                <a:solidFill>
                  <a:schemeClr val="accent4">
                    <a:lumMod val="20000"/>
                    <a:lumOff val="80000"/>
                  </a:schemeClr>
                </a:solidFill>
              </a:rPr>
              <a:t>Google </a:t>
            </a:r>
            <a:r>
              <a:rPr lang="nl-BE" dirty="0" err="1" smtClean="0">
                <a:solidFill>
                  <a:schemeClr val="accent4">
                    <a:lumMod val="20000"/>
                    <a:lumOff val="80000"/>
                  </a:schemeClr>
                </a:solidFill>
              </a:rPr>
              <a:t>Docs</a:t>
            </a:r>
            <a:r>
              <a:rPr lang="nl-BE" dirty="0" smtClean="0">
                <a:solidFill>
                  <a:schemeClr val="accent4">
                    <a:lumMod val="20000"/>
                    <a:lumOff val="80000"/>
                  </a:schemeClr>
                </a:solidFill>
              </a:rPr>
              <a:t> (1)</a:t>
            </a:r>
            <a:endParaRPr lang="nl-BE" dirty="0">
              <a:solidFill>
                <a:schemeClr val="accent4">
                  <a:lumMod val="20000"/>
                  <a:lumOff val="80000"/>
                </a:schemeClr>
              </a:solidFill>
            </a:endParaRPr>
          </a:p>
        </p:txBody>
      </p:sp>
      <p:sp>
        <p:nvSpPr>
          <p:cNvPr id="3" name="Tijdelijke aanduiding voor inhoud 2"/>
          <p:cNvSpPr>
            <a:spLocks noGrp="1"/>
          </p:cNvSpPr>
          <p:nvPr>
            <p:ph idx="1"/>
          </p:nvPr>
        </p:nvSpPr>
        <p:spPr/>
        <p:txBody>
          <a:bodyPr/>
          <a:lstStyle/>
          <a:p>
            <a:r>
              <a:rPr lang="nl-BE" dirty="0" smtClean="0">
                <a:solidFill>
                  <a:schemeClr val="accent4">
                    <a:lumMod val="50000"/>
                  </a:schemeClr>
                </a:solidFill>
              </a:rPr>
              <a:t>Wat heb je ervoor nodig? </a:t>
            </a:r>
          </a:p>
          <a:p>
            <a:pPr>
              <a:buNone/>
            </a:pPr>
            <a:r>
              <a:rPr lang="nl-BE" dirty="0" smtClean="0">
                <a:solidFill>
                  <a:schemeClr val="accent4">
                    <a:lumMod val="50000"/>
                  </a:schemeClr>
                </a:solidFill>
              </a:rPr>
              <a:t>	Google Account </a:t>
            </a:r>
          </a:p>
          <a:p>
            <a:r>
              <a:rPr lang="nl-BE" dirty="0" smtClean="0">
                <a:solidFill>
                  <a:schemeClr val="accent4">
                    <a:lumMod val="50000"/>
                  </a:schemeClr>
                </a:solidFill>
              </a:rPr>
              <a:t>Is het gratis? </a:t>
            </a:r>
          </a:p>
          <a:p>
            <a:pPr>
              <a:buNone/>
            </a:pPr>
            <a:r>
              <a:rPr lang="nl-BE" dirty="0" smtClean="0">
                <a:solidFill>
                  <a:schemeClr val="accent4">
                    <a:lumMod val="50000"/>
                  </a:schemeClr>
                </a:solidFill>
              </a:rPr>
              <a:t>	ja </a:t>
            </a:r>
          </a:p>
          <a:p>
            <a:r>
              <a:rPr lang="nl-BE" dirty="0" smtClean="0">
                <a:solidFill>
                  <a:schemeClr val="accent4">
                    <a:lumMod val="50000"/>
                  </a:schemeClr>
                </a:solidFill>
              </a:rPr>
              <a:t>Wat kun je er allemaal mee maken? </a:t>
            </a:r>
          </a:p>
          <a:p>
            <a:pPr>
              <a:buNone/>
            </a:pPr>
            <a:r>
              <a:rPr lang="nl-BE" dirty="0" smtClean="0">
                <a:solidFill>
                  <a:schemeClr val="accent4">
                    <a:lumMod val="50000"/>
                  </a:schemeClr>
                </a:solidFill>
              </a:rPr>
              <a:t>-	opgemaakte documenten</a:t>
            </a:r>
          </a:p>
          <a:p>
            <a:pPr>
              <a:buNone/>
            </a:pPr>
            <a:r>
              <a:rPr lang="nl-BE" dirty="0" smtClean="0">
                <a:solidFill>
                  <a:schemeClr val="accent4">
                    <a:lumMod val="50000"/>
                  </a:schemeClr>
                </a:solidFill>
              </a:rPr>
              <a:t>-	spreadsheets</a:t>
            </a:r>
          </a:p>
          <a:p>
            <a:pPr>
              <a:buNone/>
            </a:pPr>
            <a:r>
              <a:rPr lang="nl-BE" dirty="0" smtClean="0">
                <a:solidFill>
                  <a:schemeClr val="accent4">
                    <a:lumMod val="50000"/>
                  </a:schemeClr>
                </a:solidFill>
              </a:rPr>
              <a:t>-	presentaties</a:t>
            </a:r>
          </a:p>
          <a:p>
            <a:pPr>
              <a:buNone/>
            </a:pPr>
            <a:endParaRPr lang="nl-BE" dirty="0" smtClean="0"/>
          </a:p>
          <a:p>
            <a:endParaRPr lang="nl-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E5E0EC"/>
                </a:solidFill>
                <a:cs typeface="Calibri"/>
              </a:rPr>
              <a:t>Overzicht</a:t>
            </a:r>
          </a:p>
        </p:txBody>
      </p:sp>
      <p:sp>
        <p:nvSpPr>
          <p:cNvPr id="3" name="Tijdelijke aanduiding voor inhoud 2"/>
          <p:cNvSpPr>
            <a:spLocks noGrp="1"/>
          </p:cNvSpPr>
          <p:nvPr>
            <p:ph idx="1"/>
          </p:nvPr>
        </p:nvSpPr>
        <p:spPr/>
        <p:txBody>
          <a:bodyPr/>
          <a:lstStyle/>
          <a:p>
            <a:pPr marL="571500" indent="-514350">
              <a:buFont typeface="+mj-lt"/>
              <a:buAutoNum type="arabicPeriod"/>
            </a:pPr>
            <a:r>
              <a:rPr lang="nl-NL">
                <a:solidFill>
                  <a:srgbClr val="3F3151"/>
                </a:solidFill>
                <a:latin typeface="Calibri"/>
                <a:cs typeface="Calibri"/>
              </a:rPr>
              <a:t>Welke toepassingen kennen we al?</a:t>
            </a:r>
          </a:p>
          <a:p>
            <a:pPr marL="571500" indent="-514350">
              <a:buFont typeface="+mj-lt"/>
              <a:buAutoNum type="arabicPeriod"/>
            </a:pPr>
            <a:r>
              <a:rPr lang="nl-NL">
                <a:solidFill>
                  <a:srgbClr val="3F3151"/>
                </a:solidFill>
                <a:latin typeface="Calibri"/>
                <a:cs typeface="Calibri"/>
              </a:rPr>
              <a:t>Nieuwe toepassingen</a:t>
            </a:r>
          </a:p>
          <a:p>
            <a:pPr lvl="1"/>
            <a:r>
              <a:rPr lang="nl-NL">
                <a:solidFill>
                  <a:srgbClr val="3F3151"/>
                </a:solidFill>
                <a:latin typeface="Calibri"/>
                <a:cs typeface="Calibri"/>
              </a:rPr>
              <a:t> Symbaloo</a:t>
            </a:r>
          </a:p>
          <a:p>
            <a:pPr lvl="1"/>
            <a:r>
              <a:rPr lang="nl-NL">
                <a:solidFill>
                  <a:srgbClr val="3F3151"/>
                </a:solidFill>
                <a:latin typeface="Calibri"/>
                <a:cs typeface="Calibri"/>
              </a:rPr>
              <a:t> Remember The Milk</a:t>
            </a:r>
          </a:p>
          <a:p>
            <a:pPr lvl="1"/>
            <a:r>
              <a:rPr lang="nl-NL">
                <a:solidFill>
                  <a:srgbClr val="3F3151"/>
                </a:solidFill>
                <a:latin typeface="Calibri"/>
                <a:cs typeface="Calibri"/>
              </a:rPr>
              <a:t> Digg</a:t>
            </a:r>
          </a:p>
          <a:p>
            <a:pPr lvl="1"/>
            <a:r>
              <a:rPr lang="nl-NL">
                <a:solidFill>
                  <a:srgbClr val="3F3151"/>
                </a:solidFill>
                <a:latin typeface="Calibri"/>
                <a:cs typeface="Calibri"/>
              </a:rPr>
              <a:t> Glogster</a:t>
            </a:r>
          </a:p>
          <a:p>
            <a:pPr lvl="1"/>
            <a:r>
              <a:rPr lang="nl-NL">
                <a:solidFill>
                  <a:srgbClr val="3F3151"/>
                </a:solidFill>
                <a:latin typeface="Calibri"/>
                <a:cs typeface="Calibri"/>
              </a:rPr>
              <a:t>TitanPad</a:t>
            </a:r>
          </a:p>
        </p:txBody>
      </p:sp>
    </p:spTree>
    <p:extLst>
      <p:ext uri="{BB962C8B-B14F-4D97-AF65-F5344CB8AC3E}">
        <p14:creationId xmlns:p14="http://schemas.microsoft.com/office/powerpoint/2010/main" val="1696922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563072" cy="1143000"/>
          </a:xfrm>
        </p:spPr>
        <p:txBody>
          <a:bodyPr/>
          <a:lstStyle/>
          <a:p>
            <a:r>
              <a:rPr lang="nl-BE" dirty="0" smtClean="0">
                <a:solidFill>
                  <a:schemeClr val="accent4">
                    <a:lumMod val="20000"/>
                    <a:lumOff val="80000"/>
                  </a:schemeClr>
                </a:solidFill>
              </a:rPr>
              <a:t>Google </a:t>
            </a:r>
            <a:r>
              <a:rPr lang="nl-BE" dirty="0" err="1" smtClean="0">
                <a:solidFill>
                  <a:schemeClr val="accent4">
                    <a:lumMod val="20000"/>
                    <a:lumOff val="80000"/>
                  </a:schemeClr>
                </a:solidFill>
              </a:rPr>
              <a:t>Docs</a:t>
            </a:r>
            <a:r>
              <a:rPr lang="nl-BE" dirty="0" smtClean="0">
                <a:solidFill>
                  <a:schemeClr val="accent4">
                    <a:lumMod val="20000"/>
                    <a:lumOff val="80000"/>
                  </a:schemeClr>
                </a:solidFill>
              </a:rPr>
              <a:t> (2)</a:t>
            </a:r>
            <a:endParaRPr lang="nl-BE" dirty="0"/>
          </a:p>
        </p:txBody>
      </p:sp>
      <p:sp>
        <p:nvSpPr>
          <p:cNvPr id="3" name="Tijdelijke aanduiding voor inhoud 2"/>
          <p:cNvSpPr>
            <a:spLocks noGrp="1"/>
          </p:cNvSpPr>
          <p:nvPr>
            <p:ph idx="1"/>
          </p:nvPr>
        </p:nvSpPr>
        <p:spPr/>
        <p:txBody>
          <a:bodyPr/>
          <a:lstStyle/>
          <a:p>
            <a:r>
              <a:rPr lang="nl-BE" dirty="0" smtClean="0">
                <a:solidFill>
                  <a:schemeClr val="accent4">
                    <a:lumMod val="50000"/>
                  </a:schemeClr>
                </a:solidFill>
              </a:rPr>
              <a:t>Voordelen: </a:t>
            </a:r>
          </a:p>
          <a:p>
            <a:pPr>
              <a:buNone/>
            </a:pPr>
            <a:r>
              <a:rPr lang="nl-BE" dirty="0" smtClean="0">
                <a:solidFill>
                  <a:schemeClr val="accent4">
                    <a:lumMod val="50000"/>
                  </a:schemeClr>
                </a:solidFill>
              </a:rPr>
              <a:t>-	Delen met andere Google </a:t>
            </a:r>
            <a:r>
              <a:rPr lang="nl-BE" dirty="0" err="1" smtClean="0">
                <a:solidFill>
                  <a:schemeClr val="accent4">
                    <a:lumMod val="50000"/>
                  </a:schemeClr>
                </a:solidFill>
              </a:rPr>
              <a:t>Account-gebruikers</a:t>
            </a:r>
            <a:r>
              <a:rPr lang="nl-BE" dirty="0" smtClean="0">
                <a:solidFill>
                  <a:schemeClr val="accent4">
                    <a:lumMod val="50000"/>
                  </a:schemeClr>
                </a:solidFill>
              </a:rPr>
              <a:t> </a:t>
            </a:r>
          </a:p>
          <a:p>
            <a:pPr>
              <a:buNone/>
            </a:pPr>
            <a:r>
              <a:rPr lang="nl-BE" dirty="0" smtClean="0">
                <a:solidFill>
                  <a:schemeClr val="accent4">
                    <a:lumMod val="50000"/>
                  </a:schemeClr>
                </a:solidFill>
              </a:rPr>
              <a:t>-	</a:t>
            </a:r>
            <a:r>
              <a:rPr lang="nl-BE" dirty="0" err="1" smtClean="0">
                <a:solidFill>
                  <a:schemeClr val="accent4">
                    <a:lumMod val="50000"/>
                  </a:schemeClr>
                </a:solidFill>
              </a:rPr>
              <a:t>Realtime</a:t>
            </a:r>
            <a:r>
              <a:rPr lang="nl-BE" dirty="0" smtClean="0">
                <a:solidFill>
                  <a:schemeClr val="accent4">
                    <a:lumMod val="50000"/>
                  </a:schemeClr>
                </a:solidFill>
              </a:rPr>
              <a:t> bewerken</a:t>
            </a:r>
          </a:p>
          <a:p>
            <a:pPr>
              <a:buNone/>
            </a:pPr>
            <a:r>
              <a:rPr lang="nl-BE" dirty="0" smtClean="0">
                <a:solidFill>
                  <a:schemeClr val="accent4">
                    <a:lumMod val="50000"/>
                  </a:schemeClr>
                </a:solidFill>
              </a:rPr>
              <a:t>-	Wereldwijd toegankelijk</a:t>
            </a:r>
          </a:p>
          <a:p>
            <a:pPr>
              <a:buNone/>
            </a:pPr>
            <a:r>
              <a:rPr lang="nl-BE" dirty="0" smtClean="0">
                <a:solidFill>
                  <a:schemeClr val="accent4">
                    <a:lumMod val="50000"/>
                  </a:schemeClr>
                </a:solidFill>
              </a:rPr>
              <a:t>-	Geen back-ups nodig </a:t>
            </a:r>
          </a:p>
          <a:p>
            <a:pPr>
              <a:buNone/>
            </a:pPr>
            <a:r>
              <a:rPr lang="nl-BE" dirty="0" smtClean="0">
                <a:solidFill>
                  <a:schemeClr val="accent4">
                    <a:lumMod val="50000"/>
                  </a:schemeClr>
                </a:solidFill>
              </a:rPr>
              <a:t>-	Max 1 GB</a:t>
            </a:r>
          </a:p>
          <a:p>
            <a:pPr>
              <a:buNone/>
            </a:pPr>
            <a:r>
              <a:rPr lang="nl-BE" dirty="0" smtClean="0">
                <a:solidFill>
                  <a:schemeClr val="accent4">
                    <a:lumMod val="50000"/>
                  </a:schemeClr>
                </a:solidFill>
              </a:rPr>
              <a:t>-	</a:t>
            </a:r>
            <a:r>
              <a:rPr lang="nl-BE" dirty="0" err="1" smtClean="0">
                <a:solidFill>
                  <a:schemeClr val="accent4">
                    <a:lumMod val="50000"/>
                  </a:schemeClr>
                </a:solidFill>
              </a:rPr>
              <a:t>off-line</a:t>
            </a:r>
            <a:r>
              <a:rPr lang="nl-BE" dirty="0" smtClean="0">
                <a:solidFill>
                  <a:schemeClr val="accent4">
                    <a:lumMod val="50000"/>
                  </a:schemeClr>
                </a:solidFill>
              </a:rPr>
              <a:t> gebruiken (via Google </a:t>
            </a:r>
            <a:r>
              <a:rPr lang="nl-BE" dirty="0" err="1" smtClean="0">
                <a:solidFill>
                  <a:schemeClr val="accent4">
                    <a:lumMod val="50000"/>
                  </a:schemeClr>
                </a:solidFill>
              </a:rPr>
              <a:t>Gears</a:t>
            </a:r>
            <a:r>
              <a:rPr lang="nl-BE" dirty="0" smtClean="0">
                <a:solidFill>
                  <a:schemeClr val="accent4">
                    <a:lumMod val="50000"/>
                  </a:schemeClr>
                </a:solidFill>
              </a:rPr>
              <a:t>) </a:t>
            </a:r>
          </a:p>
          <a:p>
            <a:pPr>
              <a:buNone/>
            </a:pPr>
            <a:r>
              <a:rPr lang="nl-BE" dirty="0" smtClean="0">
                <a:solidFill>
                  <a:schemeClr val="accent4">
                    <a:lumMod val="50000"/>
                  </a:schemeClr>
                </a:solidFill>
              </a:rPr>
              <a:t>-	Automatische versiegeschiedenis. </a:t>
            </a:r>
          </a:p>
          <a:p>
            <a:endParaRPr lang="nl-B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274638"/>
            <a:ext cx="6635080" cy="1143000"/>
          </a:xfrm>
        </p:spPr>
        <p:txBody>
          <a:bodyPr/>
          <a:lstStyle/>
          <a:p>
            <a:r>
              <a:rPr lang="nl-BE" dirty="0" smtClean="0">
                <a:solidFill>
                  <a:schemeClr val="accent4">
                    <a:lumMod val="20000"/>
                    <a:lumOff val="80000"/>
                  </a:schemeClr>
                </a:solidFill>
              </a:rPr>
              <a:t>Google </a:t>
            </a:r>
            <a:r>
              <a:rPr lang="nl-BE" dirty="0" err="1" smtClean="0">
                <a:solidFill>
                  <a:schemeClr val="accent4">
                    <a:lumMod val="20000"/>
                    <a:lumOff val="80000"/>
                  </a:schemeClr>
                </a:solidFill>
              </a:rPr>
              <a:t>Docs</a:t>
            </a:r>
            <a:r>
              <a:rPr lang="nl-BE" dirty="0" smtClean="0">
                <a:solidFill>
                  <a:schemeClr val="accent4">
                    <a:lumMod val="20000"/>
                    <a:lumOff val="80000"/>
                  </a:schemeClr>
                </a:solidFill>
              </a:rPr>
              <a:t> (3)</a:t>
            </a:r>
            <a:endParaRPr lang="nl-BE" dirty="0"/>
          </a:p>
        </p:txBody>
      </p:sp>
      <p:sp>
        <p:nvSpPr>
          <p:cNvPr id="3" name="Tijdelijke aanduiding voor inhoud 2"/>
          <p:cNvSpPr>
            <a:spLocks noGrp="1"/>
          </p:cNvSpPr>
          <p:nvPr>
            <p:ph idx="1"/>
          </p:nvPr>
        </p:nvSpPr>
        <p:spPr/>
        <p:txBody>
          <a:bodyPr/>
          <a:lstStyle/>
          <a:p>
            <a:pPr marL="0" indent="0">
              <a:buNone/>
            </a:pPr>
            <a:r>
              <a:rPr lang="nl-BE" dirty="0">
                <a:solidFill>
                  <a:schemeClr val="accent4">
                    <a:lumMod val="50000"/>
                  </a:schemeClr>
                </a:solidFill>
              </a:rPr>
              <a:t>	Nadelen:bewerkte documenten? </a:t>
            </a:r>
          </a:p>
          <a:p>
            <a:r>
              <a:rPr lang="nl-BE" dirty="0">
                <a:solidFill>
                  <a:schemeClr val="accent4">
                    <a:lumMod val="50000"/>
                  </a:schemeClr>
                </a:solidFill>
              </a:rPr>
              <a:t>Bewaard op server Google</a:t>
            </a:r>
          </a:p>
          <a:p>
            <a:pPr>
              <a:buNone/>
            </a:pPr>
            <a:r>
              <a:rPr lang="nl-BE" dirty="0">
                <a:solidFill>
                  <a:schemeClr val="accent4">
                    <a:lumMod val="50000"/>
                  </a:schemeClr>
                </a:solidFill>
              </a:rPr>
              <a:t>	Toegang? </a:t>
            </a:r>
            <a:br>
              <a:rPr lang="nl-BE" dirty="0">
                <a:solidFill>
                  <a:schemeClr val="accent4">
                    <a:lumMod val="50000"/>
                  </a:schemeClr>
                </a:solidFill>
              </a:rPr>
            </a:br>
            <a:r>
              <a:rPr lang="nl-BE" dirty="0">
                <a:solidFill>
                  <a:schemeClr val="accent4">
                    <a:lumMod val="50000"/>
                  </a:schemeClr>
                </a:solidFill>
              </a:rPr>
              <a:t>Bedrijven </a:t>
            </a:r>
            <a:r>
              <a:rPr lang="nl-BE" dirty="0">
                <a:solidFill>
                  <a:schemeClr val="accent4">
                    <a:lumMod val="50000"/>
                  </a:schemeClr>
                </a:solidFill>
                <a:sym typeface="Wingdings" pitchFamily="2" charset="2"/>
              </a:rPr>
              <a:t> klassiek pakket</a:t>
            </a:r>
            <a:endParaRPr lang="nl-BE" dirty="0">
              <a:solidFill>
                <a:schemeClr val="accent4">
                  <a:lumMod val="50000"/>
                </a:schemeClr>
              </a:solidFill>
            </a:endParaRPr>
          </a:p>
          <a:p>
            <a:pPr marL="0" indent="0">
              <a:buNone/>
            </a:pPr>
            <a:endParaRPr lang="nl-BE" dirty="0">
              <a:solidFill>
                <a:srgbClr val="403152"/>
              </a:solidFill>
              <a:latin typeface="Calibri"/>
              <a:cs typeface="Calibri"/>
            </a:endParaRPr>
          </a:p>
          <a:p>
            <a:pPr marL="0" indent="0">
              <a:buNone/>
            </a:pPr>
            <a:r>
              <a:rPr lang="nl-BE" dirty="0">
                <a:solidFill>
                  <a:srgbClr val="403152"/>
                </a:solidFill>
                <a:latin typeface="Calibri"/>
                <a:cs typeface="Calibri"/>
              </a:rPr>
              <a:t>Voorbeeld: https://docs.google.com/presentation/d/1i8UEroKFS9aZVlscDd0IBoq6bA_h4riBjpZdyV5Pzk4/edit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563072" cy="1143000"/>
          </a:xfrm>
        </p:spPr>
        <p:txBody>
          <a:bodyPr/>
          <a:lstStyle/>
          <a:p>
            <a:r>
              <a:rPr lang="nl-BE" dirty="0" err="1" smtClean="0">
                <a:solidFill>
                  <a:schemeClr val="accent4">
                    <a:lumMod val="20000"/>
                    <a:lumOff val="80000"/>
                  </a:schemeClr>
                </a:solidFill>
              </a:rPr>
              <a:t>Prezi</a:t>
            </a:r>
            <a:r>
              <a:rPr lang="nl-BE" dirty="0" smtClean="0">
                <a:solidFill>
                  <a:schemeClr val="accent4">
                    <a:lumMod val="20000"/>
                    <a:lumOff val="80000"/>
                  </a:schemeClr>
                </a:solidFill>
              </a:rPr>
              <a:t> (1)</a:t>
            </a:r>
            <a:endParaRPr lang="nl-BE" dirty="0">
              <a:solidFill>
                <a:schemeClr val="accent4">
                  <a:lumMod val="20000"/>
                  <a:lumOff val="80000"/>
                </a:schemeClr>
              </a:solidFill>
            </a:endParaRPr>
          </a:p>
        </p:txBody>
      </p:sp>
      <p:sp>
        <p:nvSpPr>
          <p:cNvPr id="3" name="Tijdelijke aanduiding voor inhoud 2"/>
          <p:cNvSpPr>
            <a:spLocks noGrp="1"/>
          </p:cNvSpPr>
          <p:nvPr>
            <p:ph idx="1"/>
          </p:nvPr>
        </p:nvSpPr>
        <p:spPr/>
        <p:txBody>
          <a:bodyPr/>
          <a:lstStyle/>
          <a:p>
            <a:r>
              <a:rPr lang="nl-BE" dirty="0" smtClean="0">
                <a:solidFill>
                  <a:schemeClr val="accent4">
                    <a:lumMod val="50000"/>
                  </a:schemeClr>
                </a:solidFill>
              </a:rPr>
              <a:t>Wat heb je ervoor nodig? </a:t>
            </a:r>
          </a:p>
          <a:p>
            <a:pPr>
              <a:buNone/>
            </a:pPr>
            <a:r>
              <a:rPr lang="nl-BE" dirty="0" smtClean="0">
                <a:solidFill>
                  <a:schemeClr val="accent4">
                    <a:lumMod val="50000"/>
                  </a:schemeClr>
                </a:solidFill>
              </a:rPr>
              <a:t>	Account registreren op site </a:t>
            </a:r>
          </a:p>
          <a:p>
            <a:r>
              <a:rPr lang="nl-BE" dirty="0" smtClean="0">
                <a:solidFill>
                  <a:schemeClr val="accent4">
                    <a:lumMod val="50000"/>
                  </a:schemeClr>
                </a:solidFill>
              </a:rPr>
              <a:t>Is het gratis? </a:t>
            </a:r>
          </a:p>
          <a:p>
            <a:pPr>
              <a:buNone/>
            </a:pPr>
            <a:r>
              <a:rPr lang="nl-BE" dirty="0" smtClean="0">
                <a:solidFill>
                  <a:schemeClr val="accent4">
                    <a:lumMod val="50000"/>
                  </a:schemeClr>
                </a:solidFill>
              </a:rPr>
              <a:t>	gratis versie beperkte opslagcapaciteit</a:t>
            </a:r>
            <a:br>
              <a:rPr lang="nl-BE" dirty="0" smtClean="0">
                <a:solidFill>
                  <a:schemeClr val="accent4">
                    <a:lumMod val="50000"/>
                  </a:schemeClr>
                </a:solidFill>
              </a:rPr>
            </a:br>
            <a:r>
              <a:rPr lang="nl-BE" dirty="0" smtClean="0">
                <a:solidFill>
                  <a:schemeClr val="accent4">
                    <a:lumMod val="50000"/>
                  </a:schemeClr>
                </a:solidFill>
              </a:rPr>
              <a:t>vanaf 100MB betalen </a:t>
            </a:r>
          </a:p>
          <a:p>
            <a:endParaRPr lang="nl-BE" dirty="0">
              <a:solidFill>
                <a:schemeClr val="accent4">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563072" cy="1143000"/>
          </a:xfrm>
        </p:spPr>
        <p:txBody>
          <a:bodyPr/>
          <a:lstStyle/>
          <a:p>
            <a:r>
              <a:rPr lang="nl-BE" dirty="0" err="1" smtClean="0">
                <a:solidFill>
                  <a:schemeClr val="accent4">
                    <a:lumMod val="20000"/>
                    <a:lumOff val="80000"/>
                  </a:schemeClr>
                </a:solidFill>
              </a:rPr>
              <a:t>Prezi</a:t>
            </a:r>
            <a:r>
              <a:rPr lang="nl-BE" dirty="0" smtClean="0">
                <a:solidFill>
                  <a:schemeClr val="accent4">
                    <a:lumMod val="20000"/>
                    <a:lumOff val="80000"/>
                  </a:schemeClr>
                </a:solidFill>
              </a:rPr>
              <a:t> (2)</a:t>
            </a:r>
            <a:endParaRPr lang="nl-BE" dirty="0"/>
          </a:p>
        </p:txBody>
      </p:sp>
      <p:sp>
        <p:nvSpPr>
          <p:cNvPr id="3" name="Tijdelijke aanduiding voor inhoud 2"/>
          <p:cNvSpPr>
            <a:spLocks noGrp="1"/>
          </p:cNvSpPr>
          <p:nvPr>
            <p:ph idx="1"/>
          </p:nvPr>
        </p:nvSpPr>
        <p:spPr/>
        <p:txBody>
          <a:bodyPr/>
          <a:lstStyle/>
          <a:p>
            <a:r>
              <a:rPr lang="nl-BE" dirty="0" smtClean="0">
                <a:solidFill>
                  <a:schemeClr val="accent4">
                    <a:lumMod val="50000"/>
                  </a:schemeClr>
                </a:solidFill>
              </a:rPr>
              <a:t>Wat kun je er allemaal mee maken? </a:t>
            </a:r>
          </a:p>
          <a:p>
            <a:pPr>
              <a:buNone/>
            </a:pPr>
            <a:r>
              <a:rPr lang="nl-BE" dirty="0" smtClean="0">
                <a:solidFill>
                  <a:schemeClr val="accent4">
                    <a:lumMod val="50000"/>
                  </a:schemeClr>
                </a:solidFill>
              </a:rPr>
              <a:t>-	</a:t>
            </a:r>
            <a:r>
              <a:rPr lang="nl-BE" dirty="0" err="1" smtClean="0">
                <a:solidFill>
                  <a:schemeClr val="accent4">
                    <a:lumMod val="50000"/>
                  </a:schemeClr>
                </a:solidFill>
              </a:rPr>
              <a:t>Cloud-based</a:t>
            </a:r>
            <a:r>
              <a:rPr lang="nl-BE" dirty="0" smtClean="0">
                <a:solidFill>
                  <a:schemeClr val="accent4">
                    <a:lumMod val="50000"/>
                  </a:schemeClr>
                </a:solidFill>
              </a:rPr>
              <a:t> presentaties, verhalen, ideeën delen </a:t>
            </a:r>
          </a:p>
          <a:p>
            <a:pPr>
              <a:buNone/>
            </a:pPr>
            <a:r>
              <a:rPr lang="nl-BE" dirty="0" smtClean="0">
                <a:solidFill>
                  <a:schemeClr val="accent4">
                    <a:lumMod val="50000"/>
                  </a:schemeClr>
                </a:solidFill>
              </a:rPr>
              <a:t>-	virtueel canvas </a:t>
            </a:r>
          </a:p>
          <a:p>
            <a:pPr>
              <a:buNone/>
            </a:pPr>
            <a:r>
              <a:rPr lang="nl-BE" dirty="0" smtClean="0">
                <a:solidFill>
                  <a:schemeClr val="accent4">
                    <a:lumMod val="50000"/>
                  </a:schemeClr>
                </a:solidFill>
              </a:rPr>
              <a:t>-	</a:t>
            </a:r>
            <a:r>
              <a:rPr lang="nl-BE" dirty="0" err="1" smtClean="0">
                <a:solidFill>
                  <a:schemeClr val="accent4">
                    <a:lumMod val="50000"/>
                  </a:schemeClr>
                </a:solidFill>
              </a:rPr>
              <a:t>Zooming</a:t>
            </a:r>
            <a:r>
              <a:rPr lang="nl-BE" dirty="0" smtClean="0">
                <a:solidFill>
                  <a:schemeClr val="accent4">
                    <a:lumMod val="50000"/>
                  </a:schemeClr>
                </a:solidFill>
              </a:rPr>
              <a:t> User Interface</a:t>
            </a:r>
            <a:br>
              <a:rPr lang="nl-BE" dirty="0" smtClean="0">
                <a:solidFill>
                  <a:schemeClr val="accent4">
                    <a:lumMod val="50000"/>
                  </a:schemeClr>
                </a:solidFill>
              </a:rPr>
            </a:br>
            <a:r>
              <a:rPr lang="nl-BE" dirty="0" smtClean="0">
                <a:solidFill>
                  <a:schemeClr val="accent4">
                    <a:lumMod val="50000"/>
                  </a:schemeClr>
                </a:solidFill>
              </a:rPr>
              <a:t>weergeven + </a:t>
            </a:r>
            <a:br>
              <a:rPr lang="nl-BE" dirty="0" smtClean="0">
                <a:solidFill>
                  <a:schemeClr val="accent4">
                    <a:lumMod val="50000"/>
                  </a:schemeClr>
                </a:solidFill>
              </a:rPr>
            </a:br>
            <a:r>
              <a:rPr lang="nl-BE" dirty="0" smtClean="0">
                <a:solidFill>
                  <a:schemeClr val="accent4">
                    <a:lumMod val="50000"/>
                  </a:schemeClr>
                </a:solidFill>
              </a:rPr>
              <a:t>navigeren in 2,5D ruimte op Z </a:t>
            </a:r>
            <a:r>
              <a:rPr lang="nl-BE" dirty="0" err="1" smtClean="0">
                <a:solidFill>
                  <a:schemeClr val="accent4">
                    <a:lumMod val="50000"/>
                  </a:schemeClr>
                </a:solidFill>
              </a:rPr>
              <a:t>axis</a:t>
            </a:r>
            <a:r>
              <a:rPr lang="nl-BE" dirty="0" smtClean="0">
                <a:solidFill>
                  <a:schemeClr val="accent4">
                    <a:lumMod val="50000"/>
                  </a:schemeClr>
                </a:solidFill>
              </a:rPr>
              <a:t>. </a:t>
            </a:r>
          </a:p>
          <a:p>
            <a:pPr>
              <a:buNone/>
            </a:pPr>
            <a:r>
              <a:rPr lang="nl-BE" dirty="0" smtClean="0">
                <a:solidFill>
                  <a:schemeClr val="accent4">
                    <a:lumMod val="50000"/>
                  </a:schemeClr>
                </a:solidFill>
              </a:rPr>
              <a:t>-	</a:t>
            </a:r>
            <a:r>
              <a:rPr lang="nl-BE" dirty="0" err="1" smtClean="0">
                <a:solidFill>
                  <a:schemeClr val="accent4">
                    <a:lumMod val="50000"/>
                  </a:schemeClr>
                </a:solidFill>
              </a:rPr>
              <a:t>Mindmaps</a:t>
            </a:r>
            <a:r>
              <a:rPr lang="nl-BE" dirty="0" smtClean="0">
                <a:solidFill>
                  <a:schemeClr val="accent4">
                    <a:lumMod val="50000"/>
                  </a:schemeClr>
                </a:solidFill>
              </a:rPr>
              <a:t> </a:t>
            </a:r>
          </a:p>
          <a:p>
            <a:endParaRPr lang="nl-BE" dirty="0">
              <a:solidFill>
                <a:schemeClr val="accent4">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74638"/>
            <a:ext cx="6491064" cy="1143000"/>
          </a:xfrm>
        </p:spPr>
        <p:txBody>
          <a:bodyPr/>
          <a:lstStyle/>
          <a:p>
            <a:r>
              <a:rPr lang="nl-BE" dirty="0" err="1" smtClean="0">
                <a:solidFill>
                  <a:schemeClr val="accent4">
                    <a:lumMod val="20000"/>
                    <a:lumOff val="80000"/>
                  </a:schemeClr>
                </a:solidFill>
              </a:rPr>
              <a:t>Prezi</a:t>
            </a:r>
            <a:r>
              <a:rPr lang="nl-BE" dirty="0" smtClean="0">
                <a:solidFill>
                  <a:schemeClr val="accent4">
                    <a:lumMod val="20000"/>
                    <a:lumOff val="80000"/>
                  </a:schemeClr>
                </a:solidFill>
              </a:rPr>
              <a:t> (3)</a:t>
            </a:r>
            <a:endParaRPr lang="nl-BE" dirty="0"/>
          </a:p>
        </p:txBody>
      </p:sp>
      <p:sp>
        <p:nvSpPr>
          <p:cNvPr id="3" name="Tijdelijke aanduiding voor inhoud 2"/>
          <p:cNvSpPr>
            <a:spLocks noGrp="1"/>
          </p:cNvSpPr>
          <p:nvPr>
            <p:ph idx="1"/>
          </p:nvPr>
        </p:nvSpPr>
        <p:spPr/>
        <p:txBody>
          <a:bodyPr/>
          <a:lstStyle/>
          <a:p>
            <a:r>
              <a:rPr lang="nl-BE" dirty="0" smtClean="0">
                <a:solidFill>
                  <a:schemeClr val="accent4">
                    <a:lumMod val="50000"/>
                  </a:schemeClr>
                </a:solidFill>
              </a:rPr>
              <a:t>Voordelen: </a:t>
            </a:r>
          </a:p>
          <a:p>
            <a:pPr>
              <a:buNone/>
            </a:pPr>
            <a:r>
              <a:rPr lang="nl-BE" dirty="0" smtClean="0">
                <a:solidFill>
                  <a:schemeClr val="accent4">
                    <a:lumMod val="50000"/>
                  </a:schemeClr>
                </a:solidFill>
              </a:rPr>
              <a:t>-	“</a:t>
            </a:r>
            <a:r>
              <a:rPr lang="nl-BE" dirty="0" err="1" smtClean="0">
                <a:solidFill>
                  <a:schemeClr val="accent4">
                    <a:lumMod val="50000"/>
                  </a:schemeClr>
                </a:solidFill>
              </a:rPr>
              <a:t>Powerpoint</a:t>
            </a:r>
            <a:r>
              <a:rPr lang="nl-BE" dirty="0" smtClean="0">
                <a:solidFill>
                  <a:schemeClr val="accent4">
                    <a:lumMod val="50000"/>
                  </a:schemeClr>
                </a:solidFill>
              </a:rPr>
              <a:t> killer”</a:t>
            </a:r>
          </a:p>
          <a:p>
            <a:pPr>
              <a:buFontTx/>
              <a:buChar char="-"/>
            </a:pPr>
            <a:r>
              <a:rPr lang="nl-BE" dirty="0" smtClean="0">
                <a:solidFill>
                  <a:schemeClr val="accent4">
                    <a:lumMod val="50000"/>
                  </a:schemeClr>
                </a:solidFill>
              </a:rPr>
              <a:t>lineaire en niet-lineaire informatie</a:t>
            </a:r>
          </a:p>
          <a:p>
            <a:pPr>
              <a:buFontTx/>
              <a:buChar char="-"/>
            </a:pPr>
            <a:r>
              <a:rPr lang="nl-BE" dirty="0" smtClean="0">
                <a:solidFill>
                  <a:schemeClr val="accent4">
                    <a:lumMod val="50000"/>
                  </a:schemeClr>
                </a:solidFill>
              </a:rPr>
              <a:t>brainstormen </a:t>
            </a:r>
          </a:p>
          <a:p>
            <a:pPr>
              <a:buFontTx/>
              <a:buChar char="-"/>
            </a:pPr>
            <a:r>
              <a:rPr lang="nl-BE" dirty="0" smtClean="0">
                <a:solidFill>
                  <a:schemeClr val="accent4">
                    <a:lumMod val="50000"/>
                  </a:schemeClr>
                </a:solidFill>
              </a:rPr>
              <a:t>gestructureerde presentaties </a:t>
            </a:r>
          </a:p>
          <a:p>
            <a:pPr>
              <a:buFontTx/>
              <a:buChar char="-"/>
            </a:pPr>
            <a:r>
              <a:rPr lang="nl-BE" dirty="0" smtClean="0">
                <a:solidFill>
                  <a:schemeClr val="accent4">
                    <a:lumMod val="50000"/>
                  </a:schemeClr>
                </a:solidFill>
              </a:rPr>
              <a:t>Media</a:t>
            </a:r>
          </a:p>
          <a:p>
            <a:pPr>
              <a:buFontTx/>
              <a:buChar char="-"/>
            </a:pPr>
            <a:r>
              <a:rPr lang="nl-BE" dirty="0" smtClean="0">
                <a:solidFill>
                  <a:schemeClr val="accent4">
                    <a:lumMod val="50000"/>
                  </a:schemeClr>
                </a:solidFill>
              </a:rPr>
              <a:t>pad </a:t>
            </a:r>
          </a:p>
          <a:p>
            <a:pPr>
              <a:buFontTx/>
              <a:buChar char="-"/>
            </a:pPr>
            <a:r>
              <a:rPr lang="nl-BE" dirty="0" err="1" smtClean="0">
                <a:solidFill>
                  <a:schemeClr val="accent4">
                    <a:lumMod val="50000"/>
                  </a:schemeClr>
                </a:solidFill>
              </a:rPr>
              <a:t>Prezi</a:t>
            </a:r>
            <a:r>
              <a:rPr lang="nl-BE" dirty="0" smtClean="0">
                <a:solidFill>
                  <a:schemeClr val="accent4">
                    <a:lumMod val="50000"/>
                  </a:schemeClr>
                </a:solidFill>
              </a:rPr>
              <a:t> Desktop, Meeting en </a:t>
            </a:r>
            <a:r>
              <a:rPr lang="nl-BE" dirty="0" err="1" smtClean="0">
                <a:solidFill>
                  <a:schemeClr val="accent4">
                    <a:lumMod val="50000"/>
                  </a:schemeClr>
                </a:solidFill>
              </a:rPr>
              <a:t>iPad</a:t>
            </a:r>
            <a:r>
              <a:rPr lang="nl-BE" dirty="0" smtClean="0">
                <a:solidFill>
                  <a:schemeClr val="accent4">
                    <a:lumMod val="50000"/>
                  </a:schemeClr>
                </a:solidFill>
              </a:rPr>
              <a:t> Viewer</a:t>
            </a:r>
          </a:p>
          <a:p>
            <a:pPr>
              <a:buNone/>
            </a:pPr>
            <a:endParaRPr lang="nl-BE" dirty="0">
              <a:solidFill>
                <a:schemeClr val="accent4">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74638"/>
            <a:ext cx="6491064" cy="1143000"/>
          </a:xfrm>
        </p:spPr>
        <p:txBody>
          <a:bodyPr/>
          <a:lstStyle/>
          <a:p>
            <a:r>
              <a:rPr lang="nl-BE" dirty="0" err="1" smtClean="0">
                <a:solidFill>
                  <a:schemeClr val="accent4">
                    <a:lumMod val="20000"/>
                    <a:lumOff val="80000"/>
                  </a:schemeClr>
                </a:solidFill>
              </a:rPr>
              <a:t>Prezi</a:t>
            </a:r>
            <a:r>
              <a:rPr lang="nl-BE" dirty="0" smtClean="0">
                <a:solidFill>
                  <a:schemeClr val="accent4">
                    <a:lumMod val="20000"/>
                    <a:lumOff val="80000"/>
                  </a:schemeClr>
                </a:solidFill>
              </a:rPr>
              <a:t> (4)</a:t>
            </a:r>
            <a:endParaRPr lang="nl-BE" dirty="0"/>
          </a:p>
        </p:txBody>
      </p:sp>
      <p:sp>
        <p:nvSpPr>
          <p:cNvPr id="3" name="Tijdelijke aanduiding voor inhoud 2"/>
          <p:cNvSpPr>
            <a:spLocks noGrp="1"/>
          </p:cNvSpPr>
          <p:nvPr>
            <p:ph idx="1"/>
          </p:nvPr>
        </p:nvSpPr>
        <p:spPr/>
        <p:txBody>
          <a:bodyPr/>
          <a:lstStyle/>
          <a:p>
            <a:r>
              <a:rPr lang="nl-BE" dirty="0">
                <a:solidFill>
                  <a:srgbClr val="3F3151"/>
                </a:solidFill>
              </a:rPr>
              <a:t>Nadelen: </a:t>
            </a:r>
          </a:p>
          <a:p>
            <a:pPr>
              <a:buFontTx/>
              <a:buChar char="-"/>
            </a:pPr>
            <a:r>
              <a:rPr lang="nl-BE" dirty="0">
                <a:solidFill>
                  <a:srgbClr val="3F3151"/>
                </a:solidFill>
              </a:rPr>
              <a:t>Gebruikers misselijk </a:t>
            </a:r>
            <a:r>
              <a:rPr lang="nl-BE" dirty="0">
                <a:solidFill>
                  <a:srgbClr val="3F3151"/>
                </a:solidFill>
                <a:sym typeface="Wingdings" pitchFamily="2" charset="2"/>
              </a:rPr>
              <a:t> teveel </a:t>
            </a:r>
            <a:r>
              <a:rPr lang="nl-BE" dirty="0">
                <a:solidFill>
                  <a:srgbClr val="3F3151"/>
                </a:solidFill>
              </a:rPr>
              <a:t>inzoomen </a:t>
            </a:r>
          </a:p>
          <a:p>
            <a:pPr>
              <a:buFontTx/>
              <a:buChar char="-"/>
            </a:pPr>
            <a:r>
              <a:rPr lang="nl-BE" dirty="0">
                <a:solidFill>
                  <a:srgbClr val="3F3151"/>
                </a:solidFill>
              </a:rPr>
              <a:t>Gebrek lettertypes en kleuropties </a:t>
            </a:r>
          </a:p>
          <a:p>
            <a:pPr>
              <a:buFontTx/>
              <a:buChar char="-"/>
            </a:pPr>
            <a:r>
              <a:rPr lang="nl-BE" dirty="0">
                <a:solidFill>
                  <a:srgbClr val="3F3151"/>
                </a:solidFill>
              </a:rPr>
              <a:t>Prezi.com/ivk9k4boykm_/wat-is-een-prezi/</a:t>
            </a:r>
          </a:p>
          <a:p>
            <a:pPr>
              <a:buFontTx/>
              <a:buChar char="-"/>
            </a:pPr>
            <a:r>
              <a:rPr lang="nl-BE" dirty="0">
                <a:solidFill>
                  <a:srgbClr val="3F3151"/>
                </a:solidFill>
              </a:rPr>
              <a:t>Link: </a:t>
            </a:r>
            <a:r>
              <a:rPr lang="nl-BE" dirty="0">
                <a:solidFill>
                  <a:srgbClr val="3F3151"/>
                </a:solidFill>
                <a:hlinkClick r:id="rId3"/>
              </a:rPr>
              <a:t>www.prezi.com</a:t>
            </a:r>
            <a:r>
              <a:rPr lang="nl-BE" dirty="0">
                <a:solidFill>
                  <a:srgbClr val="3F3151"/>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FFFFFF"/>
                </a:solidFill>
              </a:rPr>
              <a:t>Think Free</a:t>
            </a:r>
          </a:p>
        </p:txBody>
      </p:sp>
      <p:sp>
        <p:nvSpPr>
          <p:cNvPr id="3" name="Tijdelijke aanduiding voor inhoud 2"/>
          <p:cNvSpPr>
            <a:spLocks noGrp="1"/>
          </p:cNvSpPr>
          <p:nvPr>
            <p:ph idx="1"/>
          </p:nvPr>
        </p:nvSpPr>
        <p:spPr/>
        <p:txBody>
          <a:bodyPr/>
          <a:lstStyle/>
          <a:p>
            <a:r>
              <a:rPr lang="nl-NL"/>
              <a:t>Is het gratis?</a:t>
            </a:r>
            <a:br>
              <a:rPr lang="nl-NL"/>
            </a:br>
            <a:r>
              <a:rPr lang="nl-NL"/>
              <a:t>Ja</a:t>
            </a:r>
          </a:p>
          <a:p>
            <a:r>
              <a:rPr lang="nl-NL"/>
              <a:t>Wat heb je er allemaal voor nodig?</a:t>
            </a:r>
          </a:p>
          <a:p>
            <a:r>
              <a:rPr lang="nl-NL" sz="2800"/>
              <a:t>Een Think Free-account OF een Google-account</a:t>
            </a:r>
          </a:p>
          <a:p>
            <a:r>
              <a:rPr lang="nl-NL" sz="2800"/>
              <a:t>Java (JRE)</a:t>
            </a:r>
          </a:p>
          <a:p>
            <a:r>
              <a:rPr lang="nl-NL"/>
              <a:t>Wat kan je er mee doen?</a:t>
            </a:r>
          </a:p>
          <a:p>
            <a:r>
              <a:rPr lang="nl-NL" sz="2800"/>
              <a:t>Documenten maken</a:t>
            </a:r>
          </a:p>
          <a:p>
            <a:r>
              <a:rPr lang="nl-NL" sz="2800"/>
              <a:t>Presentaties maken</a:t>
            </a:r>
          </a:p>
          <a:p>
            <a:r>
              <a:rPr lang="nl-NL" sz="2800"/>
              <a:t>Html maken</a:t>
            </a:r>
          </a:p>
        </p:txBody>
      </p:sp>
    </p:spTree>
    <p:extLst>
      <p:ext uri="{BB962C8B-B14F-4D97-AF65-F5344CB8AC3E}">
        <p14:creationId xmlns:p14="http://schemas.microsoft.com/office/powerpoint/2010/main" val="2734159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chemeClr val="bg1"/>
                </a:solidFill>
              </a:rPr>
              <a:t>Think free (2)</a:t>
            </a:r>
          </a:p>
        </p:txBody>
      </p:sp>
      <p:sp>
        <p:nvSpPr>
          <p:cNvPr id="3" name="Tijdelijke aanduiding voor inhoud 2"/>
          <p:cNvSpPr>
            <a:spLocks noGrp="1"/>
          </p:cNvSpPr>
          <p:nvPr>
            <p:ph idx="1"/>
          </p:nvPr>
        </p:nvSpPr>
        <p:spPr/>
        <p:txBody>
          <a:bodyPr/>
          <a:lstStyle/>
          <a:p>
            <a:r>
              <a:rPr lang="nl-NL"/>
              <a:t>De programma’s lijken heel veel op die van MS  Office</a:t>
            </a:r>
          </a:p>
          <a:p>
            <a:r>
              <a:rPr lang="nl-NL"/>
              <a:t>Voordelen</a:t>
            </a:r>
          </a:p>
          <a:p>
            <a:r>
              <a:rPr lang="nl-NL" sz="2800"/>
              <a:t>Gratis registratie</a:t>
            </a:r>
          </a:p>
          <a:p>
            <a:r>
              <a:rPr lang="nl-NL" sz="2800"/>
              <a:t>Werkt bij elke webbrowser en bij elk platform</a:t>
            </a:r>
          </a:p>
          <a:p>
            <a:r>
              <a:rPr lang="nl-NL" sz="2800"/>
              <a:t>1GB gratis online opslagruimte</a:t>
            </a:r>
          </a:p>
          <a:p>
            <a:r>
              <a:rPr lang="nl-NL" sz="2800"/>
              <a:t>MS compatibele documenten maken zonder de software te installeren</a:t>
            </a:r>
          </a:p>
          <a:p>
            <a:r>
              <a:rPr lang="nl-NL" sz="2800"/>
              <a:t>Alles delen met de wereld</a:t>
            </a:r>
          </a:p>
        </p:txBody>
      </p:sp>
    </p:spTree>
    <p:extLst>
      <p:ext uri="{BB962C8B-B14F-4D97-AF65-F5344CB8AC3E}">
        <p14:creationId xmlns:p14="http://schemas.microsoft.com/office/powerpoint/2010/main" val="83621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err="1" smtClean="0"/>
              <a:t>Social</a:t>
            </a:r>
            <a:r>
              <a:rPr lang="nl-BE" dirty="0" smtClean="0"/>
              <a:t> </a:t>
            </a:r>
            <a:r>
              <a:rPr lang="nl-BE" dirty="0" err="1" smtClean="0"/>
              <a:t>Bookmarking</a:t>
            </a:r>
            <a:endParaRPr lang="nl-BE" dirty="0"/>
          </a:p>
        </p:txBody>
      </p:sp>
      <p:sp>
        <p:nvSpPr>
          <p:cNvPr id="4" name="Ondertitel 3"/>
          <p:cNvSpPr>
            <a:spLocks noGrp="1"/>
          </p:cNvSpPr>
          <p:nvPr>
            <p:ph type="subTitle" idx="1"/>
          </p:nvPr>
        </p:nvSpPr>
        <p:spPr/>
        <p:txBody>
          <a:bodyPr/>
          <a:lstStyle/>
          <a:p>
            <a:endParaRPr lang="nl-BE"/>
          </a:p>
        </p:txBody>
      </p:sp>
      <p:sp>
        <p:nvSpPr>
          <p:cNvPr id="5" name="Rechthoek 4"/>
          <p:cNvSpPr/>
          <p:nvPr/>
        </p:nvSpPr>
        <p:spPr>
          <a:xfrm>
            <a:off x="0" y="1700808"/>
            <a:ext cx="9144000" cy="3744913"/>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 name="Tekstvak 5"/>
          <p:cNvSpPr txBox="1"/>
          <p:nvPr/>
        </p:nvSpPr>
        <p:spPr>
          <a:xfrm>
            <a:off x="755576" y="2060848"/>
            <a:ext cx="7056784" cy="3570208"/>
          </a:xfrm>
          <a:prstGeom prst="rect">
            <a:avLst/>
          </a:prstGeom>
          <a:noFill/>
        </p:spPr>
        <p:txBody>
          <a:bodyPr wrap="square" rtlCol="0">
            <a:spAutoFit/>
          </a:bodyPr>
          <a:lstStyle/>
          <a:p>
            <a:pPr fontAlgn="auto">
              <a:spcBef>
                <a:spcPts val="0"/>
              </a:spcBef>
              <a:spcAft>
                <a:spcPts val="0"/>
              </a:spcAft>
              <a:defRPr/>
            </a:pPr>
            <a:r>
              <a:rPr lang="nl-BE" sz="3200" dirty="0">
                <a:solidFill>
                  <a:schemeClr val="accent4">
                    <a:lumMod val="20000"/>
                    <a:lumOff val="80000"/>
                  </a:schemeClr>
                </a:solidFill>
                <a:latin typeface="+mj-lt"/>
              </a:rPr>
              <a:t>E-Tools</a:t>
            </a:r>
          </a:p>
          <a:p>
            <a:pPr fontAlgn="auto">
              <a:spcBef>
                <a:spcPts val="0"/>
              </a:spcBef>
              <a:spcAft>
                <a:spcPts val="0"/>
              </a:spcAft>
              <a:defRPr/>
            </a:pPr>
            <a:r>
              <a:rPr lang="nl-BE" sz="3200" dirty="0" err="1" smtClean="0">
                <a:solidFill>
                  <a:schemeClr val="accent4">
                    <a:lumMod val="20000"/>
                    <a:lumOff val="80000"/>
                  </a:schemeClr>
                </a:solidFill>
                <a:latin typeface="+mj-lt"/>
              </a:rPr>
              <a:t>Social</a:t>
            </a:r>
            <a:r>
              <a:rPr lang="nl-BE" sz="3200" dirty="0" smtClean="0">
                <a:solidFill>
                  <a:schemeClr val="accent4">
                    <a:lumMod val="20000"/>
                    <a:lumOff val="80000"/>
                  </a:schemeClr>
                </a:solidFill>
                <a:latin typeface="+mj-lt"/>
              </a:rPr>
              <a:t> </a:t>
            </a:r>
            <a:r>
              <a:rPr lang="nl-BE" sz="3200" dirty="0" err="1" smtClean="0">
                <a:solidFill>
                  <a:schemeClr val="accent4">
                    <a:lumMod val="20000"/>
                    <a:lumOff val="80000"/>
                  </a:schemeClr>
                </a:solidFill>
                <a:latin typeface="+mj-lt"/>
              </a:rPr>
              <a:t>Bookmarking</a:t>
            </a:r>
            <a:endParaRPr lang="nl-BE" sz="3200" dirty="0">
              <a:solidFill>
                <a:schemeClr val="accent4">
                  <a:lumMod val="20000"/>
                  <a:lumOff val="80000"/>
                </a:schemeClr>
              </a:solidFill>
              <a:latin typeface="+mj-lt"/>
            </a:endParaRPr>
          </a:p>
          <a:p>
            <a:pPr fontAlgn="auto">
              <a:spcBef>
                <a:spcPts val="0"/>
              </a:spcBef>
              <a:spcAft>
                <a:spcPts val="0"/>
              </a:spcAft>
              <a:defRPr/>
            </a:pPr>
            <a:endParaRPr lang="nl-BE" dirty="0">
              <a:solidFill>
                <a:schemeClr val="accent4">
                  <a:lumMod val="20000"/>
                  <a:lumOff val="80000"/>
                </a:schemeClr>
              </a:solidFill>
              <a:latin typeface="+mj-lt"/>
            </a:endParaRPr>
          </a:p>
          <a:p>
            <a:pPr fontAlgn="auto">
              <a:spcBef>
                <a:spcPts val="0"/>
              </a:spcBef>
              <a:spcAft>
                <a:spcPts val="0"/>
              </a:spcAft>
              <a:defRPr/>
            </a:pPr>
            <a:r>
              <a:rPr lang="nl-BE" dirty="0">
                <a:solidFill>
                  <a:schemeClr val="accent4">
                    <a:lumMod val="20000"/>
                    <a:lumOff val="80000"/>
                  </a:schemeClr>
                </a:solidFill>
                <a:latin typeface="+mj-lt"/>
              </a:rPr>
              <a:t>Els </a:t>
            </a:r>
            <a:r>
              <a:rPr lang="nl-BE" dirty="0" err="1">
                <a:solidFill>
                  <a:schemeClr val="accent4">
                    <a:lumMod val="20000"/>
                    <a:lumOff val="80000"/>
                  </a:schemeClr>
                </a:solidFill>
                <a:latin typeface="+mj-lt"/>
              </a:rPr>
              <a:t>Emonds</a:t>
            </a:r>
            <a:r>
              <a:rPr lang="nl-BE" dirty="0">
                <a:solidFill>
                  <a:schemeClr val="accent4">
                    <a:lumMod val="20000"/>
                    <a:lumOff val="80000"/>
                  </a:schemeClr>
                </a:solidFill>
                <a:latin typeface="+mj-lt"/>
              </a:rPr>
              <a:t/>
            </a:r>
            <a:br>
              <a:rPr lang="nl-BE" dirty="0">
                <a:solidFill>
                  <a:schemeClr val="accent4">
                    <a:lumMod val="20000"/>
                    <a:lumOff val="80000"/>
                  </a:schemeClr>
                </a:solidFill>
                <a:latin typeface="+mj-lt"/>
              </a:rPr>
            </a:br>
            <a:r>
              <a:rPr lang="nl-BE" dirty="0">
                <a:solidFill>
                  <a:schemeClr val="accent4">
                    <a:lumMod val="20000"/>
                    <a:lumOff val="80000"/>
                  </a:schemeClr>
                </a:solidFill>
                <a:latin typeface="+mj-lt"/>
              </a:rPr>
              <a:t>Liesje Claes</a:t>
            </a:r>
            <a:br>
              <a:rPr lang="nl-BE" dirty="0">
                <a:solidFill>
                  <a:schemeClr val="accent4">
                    <a:lumMod val="20000"/>
                    <a:lumOff val="80000"/>
                  </a:schemeClr>
                </a:solidFill>
                <a:latin typeface="+mj-lt"/>
              </a:rPr>
            </a:br>
            <a:r>
              <a:rPr lang="nl-BE" dirty="0">
                <a:solidFill>
                  <a:schemeClr val="accent4">
                    <a:lumMod val="20000"/>
                    <a:lumOff val="80000"/>
                  </a:schemeClr>
                </a:solidFill>
                <a:latin typeface="+mj-lt"/>
              </a:rPr>
              <a:t>Brenda </a:t>
            </a:r>
            <a:r>
              <a:rPr lang="nl-BE" dirty="0" err="1">
                <a:solidFill>
                  <a:schemeClr val="accent4">
                    <a:lumMod val="20000"/>
                    <a:lumOff val="80000"/>
                  </a:schemeClr>
                </a:solidFill>
                <a:latin typeface="+mj-lt"/>
              </a:rPr>
              <a:t>Beysen</a:t>
            </a:r>
            <a:r>
              <a:rPr lang="nl-BE" dirty="0">
                <a:solidFill>
                  <a:schemeClr val="accent4">
                    <a:lumMod val="20000"/>
                    <a:lumOff val="80000"/>
                  </a:schemeClr>
                </a:solidFill>
                <a:latin typeface="+mj-lt"/>
              </a:rPr>
              <a:t/>
            </a:r>
            <a:br>
              <a:rPr lang="nl-BE" dirty="0">
                <a:solidFill>
                  <a:schemeClr val="accent4">
                    <a:lumMod val="20000"/>
                    <a:lumOff val="80000"/>
                  </a:schemeClr>
                </a:solidFill>
                <a:latin typeface="+mj-lt"/>
              </a:rPr>
            </a:br>
            <a:r>
              <a:rPr lang="nl-BE" dirty="0">
                <a:solidFill>
                  <a:schemeClr val="accent4">
                    <a:lumMod val="20000"/>
                    <a:lumOff val="80000"/>
                  </a:schemeClr>
                </a:solidFill>
                <a:latin typeface="+mj-lt"/>
              </a:rPr>
              <a:t>Ilse Hansen</a:t>
            </a:r>
            <a:br>
              <a:rPr lang="nl-BE" dirty="0">
                <a:solidFill>
                  <a:schemeClr val="accent4">
                    <a:lumMod val="20000"/>
                    <a:lumOff val="80000"/>
                  </a:schemeClr>
                </a:solidFill>
                <a:latin typeface="+mj-lt"/>
              </a:rPr>
            </a:br>
            <a:r>
              <a:rPr lang="nl-BE" dirty="0" err="1">
                <a:solidFill>
                  <a:schemeClr val="accent4">
                    <a:lumMod val="20000"/>
                    <a:lumOff val="80000"/>
                  </a:schemeClr>
                </a:solidFill>
                <a:latin typeface="+mj-lt"/>
              </a:rPr>
              <a:t>Zuhal</a:t>
            </a:r>
            <a:r>
              <a:rPr lang="nl-BE" dirty="0">
                <a:solidFill>
                  <a:schemeClr val="accent4">
                    <a:lumMod val="20000"/>
                    <a:lumOff val="80000"/>
                  </a:schemeClr>
                </a:solidFill>
                <a:latin typeface="+mj-lt"/>
              </a:rPr>
              <a:t> Eken</a:t>
            </a:r>
            <a:br>
              <a:rPr lang="nl-BE" dirty="0">
                <a:solidFill>
                  <a:schemeClr val="accent4">
                    <a:lumMod val="20000"/>
                    <a:lumOff val="80000"/>
                  </a:schemeClr>
                </a:solidFill>
                <a:latin typeface="+mj-lt"/>
              </a:rPr>
            </a:br>
            <a:r>
              <a:rPr lang="nl-BE" dirty="0">
                <a:solidFill>
                  <a:schemeClr val="accent4">
                    <a:lumMod val="20000"/>
                    <a:lumOff val="80000"/>
                  </a:schemeClr>
                </a:solidFill>
                <a:latin typeface="+mj-lt"/>
              </a:rPr>
              <a:t>Amélie </a:t>
            </a:r>
            <a:r>
              <a:rPr lang="nl-BE" dirty="0" err="1">
                <a:solidFill>
                  <a:schemeClr val="accent4">
                    <a:lumMod val="20000"/>
                    <a:lumOff val="80000"/>
                  </a:schemeClr>
                </a:solidFill>
                <a:latin typeface="+mj-lt"/>
              </a:rPr>
              <a:t>Nijst</a:t>
            </a:r>
            <a:endParaRPr lang="nl-BE" dirty="0">
              <a:solidFill>
                <a:schemeClr val="accent4">
                  <a:lumMod val="20000"/>
                  <a:lumOff val="80000"/>
                </a:schemeClr>
              </a:solidFill>
              <a:latin typeface="+mj-lt"/>
            </a:endParaRPr>
          </a:p>
          <a:p>
            <a:pPr fontAlgn="auto">
              <a:spcBef>
                <a:spcPts val="0"/>
              </a:spcBef>
              <a:spcAft>
                <a:spcPts val="0"/>
              </a:spcAft>
              <a:defRPr/>
            </a:pPr>
            <a:r>
              <a:rPr lang="nl-BE" dirty="0">
                <a:solidFill>
                  <a:schemeClr val="accent4">
                    <a:lumMod val="20000"/>
                    <a:lumOff val="80000"/>
                  </a:schemeClr>
                </a:solidFill>
                <a:latin typeface="+mj-lt"/>
              </a:rPr>
              <a:t>2MAs</a:t>
            </a:r>
          </a:p>
          <a:p>
            <a:endParaRPr lang="nl-BE" dirty="0"/>
          </a:p>
        </p:txBody>
      </p:sp>
    </p:spTree>
    <p:extLst>
      <p:ext uri="{BB962C8B-B14F-4D97-AF65-F5344CB8AC3E}">
        <p14:creationId xmlns:p14="http://schemas.microsoft.com/office/powerpoint/2010/main" val="254507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E5E0EC"/>
                </a:solidFill>
              </a:rPr>
              <a:t>Bladwijzers</a:t>
            </a:r>
            <a:endParaRPr lang="nl-BE" dirty="0">
              <a:solidFill>
                <a:srgbClr val="E5E0EC"/>
              </a:solidFill>
            </a:endParaRPr>
          </a:p>
        </p:txBody>
      </p:sp>
      <p:sp>
        <p:nvSpPr>
          <p:cNvPr id="3" name="Tijdelijke aanduiding voor inhoud 2"/>
          <p:cNvSpPr>
            <a:spLocks noGrp="1"/>
          </p:cNvSpPr>
          <p:nvPr>
            <p:ph idx="1"/>
          </p:nvPr>
        </p:nvSpPr>
        <p:spPr/>
        <p:txBody>
          <a:bodyPr/>
          <a:lstStyle/>
          <a:p>
            <a:pPr lvl="0" fontAlgn="auto">
              <a:spcAft>
                <a:spcPts val="0"/>
              </a:spcAft>
              <a:buFont typeface="Arial" pitchFamily="34" charset="0"/>
              <a:buChar char="•"/>
            </a:pPr>
            <a:r>
              <a:rPr lang="nl-BE" dirty="0">
                <a:solidFill>
                  <a:srgbClr val="3F3151"/>
                </a:solidFill>
              </a:rPr>
              <a:t>Bladwijzers opslaan en deze overal beschikbaar hebben</a:t>
            </a:r>
          </a:p>
          <a:p>
            <a:endParaRPr lang="nl-BE" dirty="0"/>
          </a:p>
        </p:txBody>
      </p:sp>
    </p:spTree>
    <p:extLst>
      <p:ext uri="{BB962C8B-B14F-4D97-AF65-F5344CB8AC3E}">
        <p14:creationId xmlns:p14="http://schemas.microsoft.com/office/powerpoint/2010/main" val="415137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60350"/>
            <a:ext cx="8229600" cy="1143000"/>
          </a:xfrm>
        </p:spPr>
        <p:txBody>
          <a:bodyPr rtlCol="0">
            <a:normAutofit/>
          </a:bodyPr>
          <a:lstStyle/>
          <a:p>
            <a:pPr eaLnBrk="1" fontAlgn="auto" hangingPunct="1">
              <a:spcAft>
                <a:spcPts val="0"/>
              </a:spcAft>
              <a:defRPr/>
            </a:pPr>
            <a:r>
              <a:rPr lang="nl-BE" dirty="0" smtClean="0">
                <a:solidFill>
                  <a:srgbClr val="E5E0EC"/>
                </a:solidFill>
              </a:rPr>
              <a:t>Toepassingen van web 2.0</a:t>
            </a:r>
          </a:p>
        </p:txBody>
      </p:sp>
      <p:sp>
        <p:nvSpPr>
          <p:cNvPr id="3" name="Tijdelijke aanduiding voor inhoud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nl-BE" dirty="0" smtClean="0">
                <a:solidFill>
                  <a:schemeClr val="accent4">
                    <a:lumMod val="50000"/>
                  </a:schemeClr>
                </a:solidFill>
              </a:rPr>
              <a:t>Welke kennen we al?</a:t>
            </a:r>
          </a:p>
          <a:p>
            <a:pPr lvl="1" eaLnBrk="1" fontAlgn="auto" hangingPunct="1">
              <a:spcAft>
                <a:spcPts val="0"/>
              </a:spcAft>
              <a:buFont typeface="Arial" pitchFamily="34" charset="0"/>
              <a:buChar char="•"/>
              <a:defRPr/>
            </a:pPr>
            <a:r>
              <a:rPr lang="nl-BE" dirty="0" err="1" smtClean="0">
                <a:solidFill>
                  <a:schemeClr val="accent4">
                    <a:lumMod val="50000"/>
                  </a:schemeClr>
                </a:solidFill>
              </a:rPr>
              <a:t>Facebook</a:t>
            </a:r>
            <a:endParaRPr lang="nl-BE" dirty="0" smtClean="0">
              <a:solidFill>
                <a:schemeClr val="accent4">
                  <a:lumMod val="50000"/>
                </a:schemeClr>
              </a:solidFill>
            </a:endParaRPr>
          </a:p>
          <a:p>
            <a:pPr lvl="1" eaLnBrk="1" fontAlgn="auto" hangingPunct="1">
              <a:spcAft>
                <a:spcPts val="0"/>
              </a:spcAft>
              <a:buFont typeface="Arial" pitchFamily="34" charset="0"/>
              <a:buChar char="•"/>
              <a:defRPr/>
            </a:pPr>
            <a:r>
              <a:rPr lang="nl-BE" dirty="0" smtClean="0">
                <a:solidFill>
                  <a:schemeClr val="accent4">
                    <a:lumMod val="50000"/>
                  </a:schemeClr>
                </a:solidFill>
              </a:rPr>
              <a:t>Doodle</a:t>
            </a:r>
          </a:p>
          <a:p>
            <a:pPr lvl="1" eaLnBrk="1" fontAlgn="auto" hangingPunct="1">
              <a:spcAft>
                <a:spcPts val="0"/>
              </a:spcAft>
              <a:buFont typeface="Arial" pitchFamily="34" charset="0"/>
              <a:buChar char="•"/>
              <a:defRPr/>
            </a:pPr>
            <a:r>
              <a:rPr lang="nl-BE" dirty="0" err="1" smtClean="0">
                <a:solidFill>
                  <a:schemeClr val="accent4">
                    <a:lumMod val="50000"/>
                  </a:schemeClr>
                </a:solidFill>
              </a:rPr>
              <a:t>Netlog</a:t>
            </a:r>
            <a:r>
              <a:rPr lang="nl-BE" dirty="0" smtClean="0">
                <a:solidFill>
                  <a:schemeClr val="accent4">
                    <a:lumMod val="50000"/>
                  </a:schemeClr>
                </a:solidFill>
              </a:rPr>
              <a:t> </a:t>
            </a:r>
          </a:p>
          <a:p>
            <a:pPr lvl="1" eaLnBrk="1" fontAlgn="auto" hangingPunct="1">
              <a:spcAft>
                <a:spcPts val="0"/>
              </a:spcAft>
              <a:buFont typeface="Arial" pitchFamily="34" charset="0"/>
              <a:buChar char="•"/>
              <a:defRPr/>
            </a:pPr>
            <a:r>
              <a:rPr lang="nl-BE" dirty="0" err="1" smtClean="0">
                <a:solidFill>
                  <a:schemeClr val="accent4">
                    <a:lumMod val="50000"/>
                  </a:schemeClr>
                </a:solidFill>
              </a:rPr>
              <a:t>LinkedIn</a:t>
            </a:r>
            <a:endParaRPr lang="nl-BE" dirty="0" smtClean="0">
              <a:solidFill>
                <a:schemeClr val="accent4">
                  <a:lumMod val="50000"/>
                </a:schemeClr>
              </a:solidFill>
            </a:endParaRPr>
          </a:p>
          <a:p>
            <a:pPr lvl="1" eaLnBrk="1" fontAlgn="auto" hangingPunct="1">
              <a:spcAft>
                <a:spcPts val="0"/>
              </a:spcAft>
              <a:buFont typeface="Arial" pitchFamily="34" charset="0"/>
              <a:buChar char="•"/>
              <a:defRPr/>
            </a:pPr>
            <a:r>
              <a:rPr lang="nl-BE" dirty="0" smtClean="0">
                <a:solidFill>
                  <a:schemeClr val="accent4">
                    <a:lumMod val="50000"/>
                  </a:schemeClr>
                </a:solidFill>
              </a:rPr>
              <a:t>Hotmail</a:t>
            </a:r>
          </a:p>
          <a:p>
            <a:pPr lvl="1" eaLnBrk="1" fontAlgn="auto" hangingPunct="1">
              <a:spcAft>
                <a:spcPts val="0"/>
              </a:spcAft>
              <a:buFont typeface="Arial" pitchFamily="34" charset="0"/>
              <a:buChar char="•"/>
              <a:defRPr/>
            </a:pPr>
            <a:r>
              <a:rPr lang="nl-BE" dirty="0" smtClean="0">
                <a:solidFill>
                  <a:schemeClr val="accent4">
                    <a:lumMod val="50000"/>
                  </a:schemeClr>
                </a:solidFill>
              </a:rPr>
              <a:t>Gmail</a:t>
            </a:r>
          </a:p>
          <a:p>
            <a:pPr lvl="1" eaLnBrk="1" fontAlgn="auto" hangingPunct="1">
              <a:spcAft>
                <a:spcPts val="0"/>
              </a:spcAft>
              <a:buFont typeface="Arial" pitchFamily="34" charset="0"/>
              <a:buChar char="•"/>
              <a:defRPr/>
            </a:pPr>
            <a:r>
              <a:rPr lang="nl-BE" dirty="0" err="1" smtClean="0">
                <a:solidFill>
                  <a:schemeClr val="accent4">
                    <a:lumMod val="50000"/>
                  </a:schemeClr>
                </a:solidFill>
              </a:rPr>
              <a:t>Myspace</a:t>
            </a:r>
            <a:endParaRPr lang="nl-BE" dirty="0" smtClean="0">
              <a:solidFill>
                <a:schemeClr val="accent4">
                  <a:lumMod val="50000"/>
                </a:schemeClr>
              </a:solidFill>
            </a:endParaRPr>
          </a:p>
          <a:p>
            <a:pPr eaLnBrk="1" fontAlgn="auto" hangingPunct="1">
              <a:spcAft>
                <a:spcPts val="0"/>
              </a:spcAft>
              <a:buFont typeface="Arial" pitchFamily="34" charset="0"/>
              <a:buChar char="•"/>
              <a:defRPr/>
            </a:pPr>
            <a:endParaRPr lang="nl-BE" dirty="0" smtClean="0">
              <a:solidFill>
                <a:schemeClr val="accent4">
                  <a:lumMod val="50000"/>
                </a:scheme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916113"/>
            <a:ext cx="147955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l="17062" t="16518" r="66125" b="75917"/>
          <a:stretch>
            <a:fillRect/>
          </a:stretch>
        </p:blipFill>
        <p:spPr bwMode="auto">
          <a:xfrm>
            <a:off x="3851275" y="2287588"/>
            <a:ext cx="2044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913188"/>
            <a:ext cx="2163762"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l="10242" t="24638" r="10991" b="37682"/>
          <a:stretch>
            <a:fillRect/>
          </a:stretch>
        </p:blipFill>
        <p:spPr bwMode="auto">
          <a:xfrm>
            <a:off x="3213100" y="3913188"/>
            <a:ext cx="221615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925" y="5373688"/>
            <a:ext cx="23669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488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E5E0EC"/>
                </a:solidFill>
              </a:rPr>
              <a:t>Favorieten bekend maken</a:t>
            </a:r>
            <a:endParaRPr lang="nl-BE" dirty="0">
              <a:solidFill>
                <a:srgbClr val="E5E0EC"/>
              </a:solidFill>
            </a:endParaRPr>
          </a:p>
        </p:txBody>
      </p:sp>
      <p:sp>
        <p:nvSpPr>
          <p:cNvPr id="3" name="Tijdelijke aanduiding voor inhoud 2"/>
          <p:cNvSpPr>
            <a:spLocks noGrp="1"/>
          </p:cNvSpPr>
          <p:nvPr>
            <p:ph idx="1"/>
          </p:nvPr>
        </p:nvSpPr>
        <p:spPr/>
        <p:txBody>
          <a:bodyPr/>
          <a:lstStyle/>
          <a:p>
            <a:r>
              <a:rPr lang="nl-BE" dirty="0">
                <a:solidFill>
                  <a:srgbClr val="3F3151"/>
                </a:solidFill>
              </a:rPr>
              <a:t>favorieten eerst online opslaan</a:t>
            </a:r>
          </a:p>
          <a:p>
            <a:r>
              <a:rPr lang="nl-BE" dirty="0">
                <a:solidFill>
                  <a:srgbClr val="3F3151"/>
                </a:solidFill>
              </a:rPr>
              <a:t>favorieten delen met anderen</a:t>
            </a:r>
          </a:p>
          <a:p>
            <a:r>
              <a:rPr lang="nl-BE" dirty="0">
                <a:solidFill>
                  <a:srgbClr val="3F3151"/>
                </a:solidFill>
              </a:rPr>
              <a:t>op </a:t>
            </a:r>
            <a:r>
              <a:rPr lang="nl-BE" dirty="0" err="1">
                <a:solidFill>
                  <a:srgbClr val="3F3151"/>
                </a:solidFill>
              </a:rPr>
              <a:t>social</a:t>
            </a:r>
            <a:r>
              <a:rPr lang="nl-BE" dirty="0">
                <a:solidFill>
                  <a:srgbClr val="3F3151"/>
                </a:solidFill>
              </a:rPr>
              <a:t> </a:t>
            </a:r>
            <a:r>
              <a:rPr lang="nl-BE" dirty="0" err="1">
                <a:solidFill>
                  <a:srgbClr val="3F3151"/>
                </a:solidFill>
              </a:rPr>
              <a:t>bookmarking</a:t>
            </a:r>
            <a:r>
              <a:rPr lang="nl-BE" dirty="0">
                <a:solidFill>
                  <a:srgbClr val="3F3151"/>
                </a:solidFill>
              </a:rPr>
              <a:t> site</a:t>
            </a:r>
          </a:p>
          <a:p>
            <a:r>
              <a:rPr lang="nl-BE" dirty="0">
                <a:solidFill>
                  <a:srgbClr val="3F3151"/>
                </a:solidFill>
              </a:rPr>
              <a:t>Aan de hand van favorieten krijgt men suggesties van mogelijk interessante sites</a:t>
            </a:r>
          </a:p>
          <a:p>
            <a:endParaRPr lang="nl-BE" dirty="0"/>
          </a:p>
        </p:txBody>
      </p:sp>
    </p:spTree>
    <p:extLst>
      <p:ext uri="{BB962C8B-B14F-4D97-AF65-F5344CB8AC3E}">
        <p14:creationId xmlns:p14="http://schemas.microsoft.com/office/powerpoint/2010/main" val="2957418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E5E0EC"/>
                </a:solidFill>
              </a:rPr>
              <a:t>Delicious</a:t>
            </a:r>
            <a:endParaRPr lang="nl-BE" dirty="0">
              <a:solidFill>
                <a:srgbClr val="E5E0EC"/>
              </a:solidFill>
            </a:endParaRPr>
          </a:p>
        </p:txBody>
      </p:sp>
      <p:sp>
        <p:nvSpPr>
          <p:cNvPr id="3" name="Tijdelijke aanduiding voor inhoud 2"/>
          <p:cNvSpPr>
            <a:spLocks noGrp="1"/>
          </p:cNvSpPr>
          <p:nvPr>
            <p:ph idx="1"/>
          </p:nvPr>
        </p:nvSpPr>
        <p:spPr/>
        <p:txBody>
          <a:bodyPr/>
          <a:lstStyle/>
          <a:p>
            <a:r>
              <a:rPr lang="nl-BE" dirty="0">
                <a:solidFill>
                  <a:srgbClr val="3F3151"/>
                </a:solidFill>
              </a:rPr>
              <a:t>voorheen del.icio.us</a:t>
            </a:r>
          </a:p>
          <a:p>
            <a:r>
              <a:rPr lang="nl-BE" dirty="0">
                <a:solidFill>
                  <a:srgbClr val="3F3151"/>
                </a:solidFill>
              </a:rPr>
              <a:t>Web 2.0-community </a:t>
            </a:r>
          </a:p>
          <a:p>
            <a:r>
              <a:rPr lang="nl-BE" dirty="0" err="1">
                <a:solidFill>
                  <a:srgbClr val="3F3151"/>
                </a:solidFill>
              </a:rPr>
              <a:t>social</a:t>
            </a:r>
            <a:r>
              <a:rPr lang="nl-BE" dirty="0">
                <a:solidFill>
                  <a:srgbClr val="3F3151"/>
                </a:solidFill>
              </a:rPr>
              <a:t>-</a:t>
            </a:r>
            <a:r>
              <a:rPr lang="nl-BE" dirty="0" err="1">
                <a:solidFill>
                  <a:srgbClr val="3F3151"/>
                </a:solidFill>
              </a:rPr>
              <a:t>bookmarking</a:t>
            </a:r>
            <a:r>
              <a:rPr lang="nl-BE" dirty="0">
                <a:solidFill>
                  <a:srgbClr val="3F3151"/>
                </a:solidFill>
              </a:rPr>
              <a:t>-website</a:t>
            </a:r>
          </a:p>
          <a:p>
            <a:r>
              <a:rPr lang="nl-BE" dirty="0">
                <a:solidFill>
                  <a:srgbClr val="3F3151"/>
                </a:solidFill>
              </a:rPr>
              <a:t>favoriete bookmarks opslaan + delen </a:t>
            </a:r>
          </a:p>
          <a:p>
            <a:r>
              <a:rPr lang="nl-BE" dirty="0">
                <a:solidFill>
                  <a:srgbClr val="3F3151"/>
                </a:solidFill>
              </a:rPr>
              <a:t>efficiënte zoekmachine</a:t>
            </a:r>
          </a:p>
          <a:p>
            <a:r>
              <a:rPr lang="nl-BE" dirty="0">
                <a:solidFill>
                  <a:srgbClr val="3F3151"/>
                </a:solidFill>
              </a:rPr>
              <a:t>ongewenste websites en advertenties gefilterd</a:t>
            </a:r>
          </a:p>
          <a:p>
            <a:endParaRPr lang="nl-B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947" y="1556792"/>
            <a:ext cx="2385053" cy="178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77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E5E0EC"/>
                </a:solidFill>
              </a:rPr>
              <a:t>Delicious</a:t>
            </a:r>
            <a:endParaRPr lang="nl-BE" dirty="0">
              <a:solidFill>
                <a:srgbClr val="E5E0EC"/>
              </a:solidFill>
            </a:endParaRPr>
          </a:p>
        </p:txBody>
      </p:sp>
      <p:sp>
        <p:nvSpPr>
          <p:cNvPr id="3" name="Tijdelijke aanduiding voor inhoud 2"/>
          <p:cNvSpPr>
            <a:spLocks noGrp="1"/>
          </p:cNvSpPr>
          <p:nvPr>
            <p:ph idx="1"/>
          </p:nvPr>
        </p:nvSpPr>
        <p:spPr/>
        <p:txBody>
          <a:bodyPr/>
          <a:lstStyle/>
          <a:p>
            <a:r>
              <a:rPr lang="nl-BE" dirty="0">
                <a:solidFill>
                  <a:srgbClr val="3F3151"/>
                </a:solidFill>
              </a:rPr>
              <a:t>eind 2003 online</a:t>
            </a:r>
          </a:p>
          <a:p>
            <a:r>
              <a:rPr lang="nl-BE" dirty="0">
                <a:solidFill>
                  <a:srgbClr val="3F3151"/>
                </a:solidFill>
              </a:rPr>
              <a:t>ontwikkelaar :</a:t>
            </a:r>
            <a:r>
              <a:rPr lang="nl-BE" dirty="0" err="1">
                <a:solidFill>
                  <a:srgbClr val="3F3151"/>
                </a:solidFill>
              </a:rPr>
              <a:t>Joshua</a:t>
            </a:r>
            <a:r>
              <a:rPr lang="nl-BE" dirty="0">
                <a:solidFill>
                  <a:srgbClr val="3F3151"/>
                </a:solidFill>
              </a:rPr>
              <a:t> </a:t>
            </a:r>
            <a:r>
              <a:rPr lang="nl-BE" dirty="0" err="1">
                <a:solidFill>
                  <a:srgbClr val="3F3151"/>
                </a:solidFill>
              </a:rPr>
              <a:t>Schachter</a:t>
            </a:r>
            <a:endParaRPr lang="nl-BE" dirty="0">
              <a:solidFill>
                <a:srgbClr val="3F3151"/>
              </a:solidFill>
            </a:endParaRPr>
          </a:p>
          <a:p>
            <a:r>
              <a:rPr lang="nl-BE" dirty="0">
                <a:solidFill>
                  <a:srgbClr val="3F3151"/>
                </a:solidFill>
              </a:rPr>
              <a:t>informatie openbaar beschikbaar maken</a:t>
            </a:r>
          </a:p>
          <a:p>
            <a:r>
              <a:rPr lang="nl-BE" dirty="0">
                <a:solidFill>
                  <a:srgbClr val="3F3151"/>
                </a:solidFill>
              </a:rPr>
              <a:t>ook markeren als ‘privé’ </a:t>
            </a:r>
          </a:p>
          <a:p>
            <a:r>
              <a:rPr lang="nl-BE" dirty="0">
                <a:solidFill>
                  <a:srgbClr val="3F3151"/>
                </a:solidFill>
              </a:rPr>
              <a:t>opgeslagen sites: sleutelwoorden (tags)</a:t>
            </a:r>
          </a:p>
          <a:p>
            <a:pPr marL="0" indent="0">
              <a:buNone/>
            </a:pPr>
            <a:r>
              <a:rPr lang="nl-BE" dirty="0"/>
              <a:t>	</a:t>
            </a:r>
            <a:r>
              <a:rPr lang="nl-BE" dirty="0">
                <a:solidFill>
                  <a:srgbClr val="3F3151"/>
                </a:solidFill>
                <a:sym typeface="Wingdings" pitchFamily="2" charset="2"/>
              </a:rPr>
              <a:t> niet-</a:t>
            </a:r>
            <a:r>
              <a:rPr lang="nl-BE" dirty="0">
                <a:solidFill>
                  <a:srgbClr val="3F3151"/>
                </a:solidFill>
              </a:rPr>
              <a:t>hiërarchische classificatie</a:t>
            </a:r>
          </a:p>
          <a:p>
            <a:pPr marL="0" indent="0">
              <a:buNone/>
            </a:pPr>
            <a:r>
              <a:rPr lang="nl-BE" dirty="0"/>
              <a:t>	</a:t>
            </a:r>
            <a:r>
              <a:rPr lang="nl-BE" dirty="0">
                <a:solidFill>
                  <a:srgbClr val="3F3151"/>
                </a:solidFill>
                <a:sym typeface="Wingdings" pitchFamily="2" charset="2"/>
              </a:rPr>
              <a:t> </a:t>
            </a:r>
            <a:r>
              <a:rPr lang="nl-BE" dirty="0" err="1">
                <a:solidFill>
                  <a:srgbClr val="3F3151"/>
                </a:solidFill>
                <a:sym typeface="Wingdings" pitchFamily="2" charset="2"/>
              </a:rPr>
              <a:t>folksonomy</a:t>
            </a:r>
            <a:endParaRPr lang="nl-BE" dirty="0">
              <a:solidFill>
                <a:srgbClr val="3F3151"/>
              </a:solidFill>
            </a:endParaRPr>
          </a:p>
          <a:p>
            <a:endParaRPr lang="nl-BE" dirty="0"/>
          </a:p>
        </p:txBody>
      </p:sp>
    </p:spTree>
    <p:extLst>
      <p:ext uri="{BB962C8B-B14F-4D97-AF65-F5344CB8AC3E}">
        <p14:creationId xmlns:p14="http://schemas.microsoft.com/office/powerpoint/2010/main" val="1825108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E5E0EC"/>
                </a:solidFill>
              </a:rPr>
              <a:t>Delicious</a:t>
            </a:r>
            <a:endParaRPr lang="nl-BE" dirty="0">
              <a:solidFill>
                <a:srgbClr val="E5E0EC"/>
              </a:solidFill>
            </a:endParaRPr>
          </a:p>
        </p:txBody>
      </p:sp>
      <p:sp>
        <p:nvSpPr>
          <p:cNvPr id="3" name="Tijdelijke aanduiding voor inhoud 2"/>
          <p:cNvSpPr>
            <a:spLocks noGrp="1"/>
          </p:cNvSpPr>
          <p:nvPr>
            <p:ph idx="1"/>
          </p:nvPr>
        </p:nvSpPr>
        <p:spPr/>
        <p:txBody>
          <a:bodyPr/>
          <a:lstStyle/>
          <a:p>
            <a:r>
              <a:rPr lang="nl-BE" dirty="0">
                <a:solidFill>
                  <a:srgbClr val="3F3151"/>
                </a:solidFill>
              </a:rPr>
              <a:t>gratis website</a:t>
            </a:r>
          </a:p>
          <a:p>
            <a:r>
              <a:rPr lang="nl-BE" dirty="0">
                <a:solidFill>
                  <a:srgbClr val="3F3151"/>
                </a:solidFill>
              </a:rPr>
              <a:t>begin december 2005: overname door Yahoo!. </a:t>
            </a:r>
          </a:p>
          <a:p>
            <a:r>
              <a:rPr lang="nl-BE" dirty="0">
                <a:solidFill>
                  <a:srgbClr val="3F3151"/>
                </a:solidFill>
              </a:rPr>
              <a:t>Bedoeling: samenwerken met </a:t>
            </a:r>
            <a:r>
              <a:rPr lang="nl-BE" dirty="0" err="1">
                <a:solidFill>
                  <a:srgbClr val="3F3151"/>
                </a:solidFill>
              </a:rPr>
              <a:t>Flickr</a:t>
            </a:r>
            <a:endParaRPr lang="nl-BE" dirty="0">
              <a:solidFill>
                <a:srgbClr val="3F3151"/>
              </a:solidFill>
            </a:endParaRPr>
          </a:p>
          <a:p>
            <a:endParaRPr lang="nl-BE" dirty="0"/>
          </a:p>
        </p:txBody>
      </p:sp>
    </p:spTree>
    <p:extLst>
      <p:ext uri="{BB962C8B-B14F-4D97-AF65-F5344CB8AC3E}">
        <p14:creationId xmlns:p14="http://schemas.microsoft.com/office/powerpoint/2010/main" val="210263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E5E0EC"/>
                </a:solidFill>
              </a:rPr>
              <a:t>Diigo</a:t>
            </a:r>
            <a:endParaRPr lang="nl-BE" dirty="0">
              <a:solidFill>
                <a:srgbClr val="E5E0EC"/>
              </a:solidFill>
            </a:endParaRPr>
          </a:p>
        </p:txBody>
      </p:sp>
      <p:sp>
        <p:nvSpPr>
          <p:cNvPr id="3" name="Tijdelijke aanduiding voor inhoud 2"/>
          <p:cNvSpPr>
            <a:spLocks noGrp="1"/>
          </p:cNvSpPr>
          <p:nvPr>
            <p:ph idx="1"/>
          </p:nvPr>
        </p:nvSpPr>
        <p:spPr/>
        <p:txBody>
          <a:bodyPr/>
          <a:lstStyle/>
          <a:p>
            <a:pPr lvl="0" fontAlgn="auto">
              <a:spcAft>
                <a:spcPts val="0"/>
              </a:spcAft>
              <a:buFont typeface="Arial" pitchFamily="34" charset="0"/>
              <a:buChar char="•"/>
            </a:pPr>
            <a:r>
              <a:rPr lang="nl-BE" dirty="0" err="1">
                <a:solidFill>
                  <a:srgbClr val="3F3151"/>
                </a:solidFill>
              </a:rPr>
              <a:t>Social</a:t>
            </a:r>
            <a:r>
              <a:rPr lang="nl-BE" dirty="0">
                <a:solidFill>
                  <a:srgbClr val="3F3151"/>
                </a:solidFill>
              </a:rPr>
              <a:t> </a:t>
            </a:r>
            <a:r>
              <a:rPr lang="nl-BE" dirty="0" err="1">
                <a:solidFill>
                  <a:srgbClr val="3F3151"/>
                </a:solidFill>
              </a:rPr>
              <a:t>bookmarking</a:t>
            </a:r>
            <a:r>
              <a:rPr lang="nl-BE" dirty="0">
                <a:solidFill>
                  <a:srgbClr val="3F3151"/>
                </a:solidFill>
              </a:rPr>
              <a:t> website</a:t>
            </a:r>
          </a:p>
          <a:p>
            <a:pPr lvl="0" fontAlgn="auto">
              <a:spcAft>
                <a:spcPts val="0"/>
              </a:spcAft>
              <a:buFont typeface="Arial" pitchFamily="34" charset="0"/>
              <a:buChar char="•"/>
            </a:pPr>
            <a:r>
              <a:rPr lang="nl-BE" dirty="0">
                <a:solidFill>
                  <a:srgbClr val="3F3151"/>
                </a:solidFill>
              </a:rPr>
              <a:t>Favoriete websites handig bijhouden</a:t>
            </a:r>
          </a:p>
          <a:p>
            <a:pPr lvl="0" fontAlgn="auto">
              <a:spcAft>
                <a:spcPts val="0"/>
              </a:spcAft>
              <a:buFont typeface="Arial" pitchFamily="34" charset="0"/>
              <a:buChar char="•"/>
            </a:pPr>
            <a:r>
              <a:rPr lang="nl-BE" dirty="0">
                <a:solidFill>
                  <a:srgbClr val="3F3151"/>
                </a:solidFill>
              </a:rPr>
              <a:t>Aantekeningen en commentaren</a:t>
            </a:r>
          </a:p>
          <a:p>
            <a:pPr lvl="0" fontAlgn="auto">
              <a:spcAft>
                <a:spcPts val="0"/>
              </a:spcAft>
              <a:buFont typeface="Arial" pitchFamily="34" charset="0"/>
              <a:buChar char="•"/>
            </a:pPr>
            <a:r>
              <a:rPr lang="nl-BE" dirty="0">
                <a:solidFill>
                  <a:srgbClr val="3F3151"/>
                </a:solidFill>
              </a:rPr>
              <a:t>Publiek of privé</a:t>
            </a:r>
          </a:p>
          <a:p>
            <a:pPr lvl="0" fontAlgn="auto">
              <a:spcAft>
                <a:spcPts val="0"/>
              </a:spcAft>
              <a:buFont typeface="Arial" pitchFamily="34" charset="0"/>
              <a:buChar char="•"/>
            </a:pPr>
            <a:r>
              <a:rPr lang="nl-BE" dirty="0" err="1">
                <a:solidFill>
                  <a:srgbClr val="3F3151"/>
                </a:solidFill>
              </a:rPr>
              <a:t>Toolbar</a:t>
            </a:r>
            <a:r>
              <a:rPr lang="nl-BE" dirty="0">
                <a:solidFill>
                  <a:srgbClr val="3F3151"/>
                </a:solidFill>
              </a:rPr>
              <a:t>: delen van website </a:t>
            </a:r>
            <a:r>
              <a:rPr lang="nl-BE" dirty="0" err="1">
                <a:solidFill>
                  <a:srgbClr val="3F3151"/>
                </a:solidFill>
              </a:rPr>
              <a:t>bookmarken</a:t>
            </a:r>
            <a:r>
              <a:rPr lang="nl-BE" dirty="0">
                <a:solidFill>
                  <a:srgbClr val="3F3151"/>
                </a:solidFill>
              </a:rPr>
              <a:t>, </a:t>
            </a:r>
            <a:r>
              <a:rPr lang="nl-BE" dirty="0" err="1">
                <a:solidFill>
                  <a:srgbClr val="3F3151"/>
                </a:solidFill>
              </a:rPr>
              <a:t>highlighten</a:t>
            </a:r>
            <a:r>
              <a:rPr lang="nl-BE" dirty="0">
                <a:solidFill>
                  <a:srgbClr val="3F3151"/>
                </a:solidFill>
              </a:rPr>
              <a:t> of notitie toevoegen</a:t>
            </a:r>
          </a:p>
          <a:p>
            <a:pPr lvl="0" fontAlgn="auto">
              <a:spcAft>
                <a:spcPts val="0"/>
              </a:spcAft>
              <a:buFont typeface="Arial" pitchFamily="34" charset="0"/>
              <a:buChar char="•"/>
            </a:pPr>
            <a:r>
              <a:rPr lang="nl-BE" dirty="0">
                <a:solidFill>
                  <a:srgbClr val="3F3151"/>
                </a:solidFill>
              </a:rPr>
              <a:t>Indelen in categorieën</a:t>
            </a:r>
          </a:p>
          <a:p>
            <a:pPr lvl="0" fontAlgn="auto">
              <a:spcAft>
                <a:spcPts val="0"/>
              </a:spcAft>
              <a:buFont typeface="Arial" pitchFamily="34" charset="0"/>
              <a:buChar char="•"/>
            </a:pPr>
            <a:r>
              <a:rPr lang="nl-BE" dirty="0">
                <a:solidFill>
                  <a:srgbClr val="3F3151"/>
                </a:solidFill>
              </a:rPr>
              <a:t>RSS-feeds </a:t>
            </a:r>
          </a:p>
          <a:p>
            <a:endParaRPr lang="nl-BE" dirty="0"/>
          </a:p>
        </p:txBody>
      </p:sp>
    </p:spTree>
    <p:extLst>
      <p:ext uri="{BB962C8B-B14F-4D97-AF65-F5344CB8AC3E}">
        <p14:creationId xmlns:p14="http://schemas.microsoft.com/office/powerpoint/2010/main" val="2370882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E5E0EC"/>
                </a:solidFill>
              </a:rPr>
              <a:t>Folksonomy</a:t>
            </a:r>
            <a:endParaRPr lang="nl-BE" dirty="0">
              <a:solidFill>
                <a:srgbClr val="E5E0EC"/>
              </a:solidFill>
            </a:endParaRPr>
          </a:p>
        </p:txBody>
      </p:sp>
      <p:sp>
        <p:nvSpPr>
          <p:cNvPr id="3" name="Tijdelijke aanduiding voor inhoud 2"/>
          <p:cNvSpPr>
            <a:spLocks noGrp="1"/>
          </p:cNvSpPr>
          <p:nvPr>
            <p:ph idx="1"/>
          </p:nvPr>
        </p:nvSpPr>
        <p:spPr/>
        <p:txBody>
          <a:bodyPr/>
          <a:lstStyle/>
          <a:p>
            <a:r>
              <a:rPr lang="nl-BE" dirty="0">
                <a:solidFill>
                  <a:srgbClr val="3F3151"/>
                </a:solidFill>
              </a:rPr>
              <a:t>vaak gebruikt via </a:t>
            </a:r>
            <a:r>
              <a:rPr lang="nl-BE" dirty="0" err="1">
                <a:solidFill>
                  <a:srgbClr val="3F3151"/>
                </a:solidFill>
              </a:rPr>
              <a:t>social</a:t>
            </a:r>
            <a:r>
              <a:rPr lang="nl-BE" dirty="0">
                <a:solidFill>
                  <a:srgbClr val="3F3151"/>
                </a:solidFill>
              </a:rPr>
              <a:t> </a:t>
            </a:r>
            <a:r>
              <a:rPr lang="nl-BE" dirty="0" err="1">
                <a:solidFill>
                  <a:srgbClr val="3F3151"/>
                </a:solidFill>
              </a:rPr>
              <a:t>bookmarking</a:t>
            </a:r>
            <a:endParaRPr lang="nl-BE" dirty="0">
              <a:solidFill>
                <a:srgbClr val="3F3151"/>
              </a:solidFill>
            </a:endParaRPr>
          </a:p>
          <a:p>
            <a:r>
              <a:rPr lang="nl-BE" dirty="0">
                <a:solidFill>
                  <a:srgbClr val="3F3151"/>
                </a:solidFill>
              </a:rPr>
              <a:t>websites, foto's, filmpjes, muziek, forumdiscussies en </a:t>
            </a:r>
            <a:r>
              <a:rPr lang="nl-BE" dirty="0" err="1">
                <a:solidFill>
                  <a:srgbClr val="3F3151"/>
                </a:solidFill>
              </a:rPr>
              <a:t>blogpostings</a:t>
            </a:r>
            <a:endParaRPr lang="nl-BE" dirty="0">
              <a:solidFill>
                <a:srgbClr val="3F3151"/>
              </a:solidFill>
            </a:endParaRPr>
          </a:p>
          <a:p>
            <a:r>
              <a:rPr lang="nl-BE" dirty="0">
                <a:solidFill>
                  <a:srgbClr val="3F3151"/>
                </a:solidFill>
              </a:rPr>
              <a:t>voorzien van tags</a:t>
            </a:r>
          </a:p>
          <a:p>
            <a:r>
              <a:rPr lang="nl-BE" dirty="0">
                <a:solidFill>
                  <a:srgbClr val="3F3151"/>
                </a:solidFill>
              </a:rPr>
              <a:t>= trefwoorden</a:t>
            </a:r>
          </a:p>
          <a:p>
            <a:r>
              <a:rPr lang="nl-BE" dirty="0" err="1">
                <a:solidFill>
                  <a:srgbClr val="3F3151"/>
                </a:solidFill>
              </a:rPr>
              <a:t>social</a:t>
            </a:r>
            <a:r>
              <a:rPr lang="nl-BE" dirty="0">
                <a:solidFill>
                  <a:srgbClr val="3F3151"/>
                </a:solidFill>
              </a:rPr>
              <a:t> </a:t>
            </a:r>
            <a:r>
              <a:rPr lang="nl-BE" dirty="0" err="1">
                <a:solidFill>
                  <a:srgbClr val="3F3151"/>
                </a:solidFill>
              </a:rPr>
              <a:t>bookmarking</a:t>
            </a:r>
            <a:r>
              <a:rPr lang="nl-BE" dirty="0">
                <a:solidFill>
                  <a:srgbClr val="3F3151"/>
                </a:solidFill>
              </a:rPr>
              <a:t> = taxonomie door de </a:t>
            </a:r>
            <a:r>
              <a:rPr lang="nl-BE" dirty="0" smtClean="0">
                <a:solidFill>
                  <a:srgbClr val="3F3151"/>
                </a:solidFill>
              </a:rPr>
              <a:t>internetgemeenschap</a:t>
            </a:r>
          </a:p>
          <a:p>
            <a:r>
              <a:rPr lang="nl-BE" dirty="0">
                <a:solidFill>
                  <a:srgbClr val="3F3151"/>
                </a:solidFill>
              </a:rPr>
              <a:t>tags goed bruikbaar</a:t>
            </a:r>
          </a:p>
          <a:p>
            <a:r>
              <a:rPr lang="nl-BE" dirty="0">
                <a:solidFill>
                  <a:srgbClr val="3F3151"/>
                </a:solidFill>
              </a:rPr>
              <a:t>aansluiten op taalgebruik van publiek</a:t>
            </a:r>
          </a:p>
          <a:p>
            <a:pPr marL="0" indent="0">
              <a:buNone/>
            </a:pPr>
            <a:endParaRPr lang="nl-BE" dirty="0"/>
          </a:p>
          <a:p>
            <a:endParaRPr lang="nl-BE" dirty="0"/>
          </a:p>
        </p:txBody>
      </p:sp>
    </p:spTree>
    <p:extLst>
      <p:ext uri="{BB962C8B-B14F-4D97-AF65-F5344CB8AC3E}">
        <p14:creationId xmlns:p14="http://schemas.microsoft.com/office/powerpoint/2010/main" val="454740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E5E0EC"/>
                </a:solidFill>
              </a:rPr>
              <a:t>Openbaar</a:t>
            </a:r>
            <a:endParaRPr lang="nl-BE" dirty="0">
              <a:solidFill>
                <a:srgbClr val="E5E0EC"/>
              </a:solidFill>
            </a:endParaRPr>
          </a:p>
        </p:txBody>
      </p:sp>
      <p:sp>
        <p:nvSpPr>
          <p:cNvPr id="3" name="Tijdelijke aanduiding voor inhoud 2"/>
          <p:cNvSpPr>
            <a:spLocks noGrp="1"/>
          </p:cNvSpPr>
          <p:nvPr>
            <p:ph idx="1"/>
          </p:nvPr>
        </p:nvSpPr>
        <p:spPr/>
        <p:txBody>
          <a:bodyPr/>
          <a:lstStyle/>
          <a:p>
            <a:r>
              <a:rPr lang="nl-BE" dirty="0">
                <a:solidFill>
                  <a:srgbClr val="3F3151"/>
                </a:solidFill>
              </a:rPr>
              <a:t>Bookmarks zijn openbaar </a:t>
            </a:r>
            <a:r>
              <a:rPr lang="nl-BE" dirty="0">
                <a:solidFill>
                  <a:srgbClr val="3F3151"/>
                </a:solidFill>
                <a:sym typeface="Wingdings" pitchFamily="2" charset="2"/>
              </a:rPr>
              <a:t> sociale dimensie</a:t>
            </a:r>
          </a:p>
          <a:p>
            <a:r>
              <a:rPr lang="nl-BE" dirty="0">
                <a:solidFill>
                  <a:srgbClr val="3F3151"/>
                </a:solidFill>
                <a:sym typeface="Wingdings" pitchFamily="2" charset="2"/>
              </a:rPr>
              <a:t>Alternatief voor zoekmachines </a:t>
            </a:r>
          </a:p>
          <a:p>
            <a:pPr lvl="1"/>
            <a:r>
              <a:rPr lang="nl-BE" dirty="0">
                <a:solidFill>
                  <a:srgbClr val="3F3151"/>
                </a:solidFill>
                <a:sym typeface="Wingdings" pitchFamily="2" charset="2"/>
              </a:rPr>
              <a:t>Gebruiker is basis </a:t>
            </a:r>
          </a:p>
          <a:p>
            <a:pPr lvl="1"/>
            <a:r>
              <a:rPr lang="nl-BE" dirty="0">
                <a:solidFill>
                  <a:srgbClr val="3F3151"/>
                </a:solidFill>
                <a:sym typeface="Wingdings" pitchFamily="2" charset="2"/>
              </a:rPr>
              <a:t>Resultaat: relevante informatie</a:t>
            </a:r>
            <a:endParaRPr lang="nl-BE" dirty="0">
              <a:solidFill>
                <a:srgbClr val="3F3151"/>
              </a:solidFill>
            </a:endParaRPr>
          </a:p>
          <a:p>
            <a:endParaRPr lang="nl-BE" dirty="0"/>
          </a:p>
        </p:txBody>
      </p:sp>
    </p:spTree>
    <p:extLst>
      <p:ext uri="{BB962C8B-B14F-4D97-AF65-F5344CB8AC3E}">
        <p14:creationId xmlns:p14="http://schemas.microsoft.com/office/powerpoint/2010/main" val="389996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229600" cy="1143000"/>
          </a:xfrm>
        </p:spPr>
        <p:txBody>
          <a:bodyPr/>
          <a:lstStyle/>
          <a:p>
            <a:pPr eaLnBrk="1" fontAlgn="auto" hangingPunct="1">
              <a:spcAft>
                <a:spcPts val="0"/>
              </a:spcAft>
              <a:defRPr/>
            </a:pPr>
            <a:r>
              <a:rPr lang="nl-BE" dirty="0">
                <a:solidFill>
                  <a:srgbClr val="E5E0EC"/>
                </a:solidFill>
              </a:rPr>
              <a:t>Nieuwe toepassingen van web 2.0</a:t>
            </a:r>
          </a:p>
        </p:txBody>
      </p:sp>
      <p:sp>
        <p:nvSpPr>
          <p:cNvPr id="5123" name="Tijdelijke aanduiding voor inhoud 2"/>
          <p:cNvSpPr>
            <a:spLocks noGrp="1"/>
          </p:cNvSpPr>
          <p:nvPr>
            <p:ph idx="1"/>
          </p:nvPr>
        </p:nvSpPr>
        <p:spPr/>
        <p:txBody>
          <a:bodyPr/>
          <a:lstStyle/>
          <a:p>
            <a:pPr eaLnBrk="1" hangingPunct="1"/>
            <a:r>
              <a:rPr lang="nl-BE" smtClean="0">
                <a:solidFill>
                  <a:srgbClr val="3F3151"/>
                </a:solidFill>
              </a:rPr>
              <a:t>Symbaloo</a:t>
            </a:r>
          </a:p>
          <a:p>
            <a:pPr eaLnBrk="1" hangingPunct="1"/>
            <a:r>
              <a:rPr lang="nl-BE" smtClean="0">
                <a:solidFill>
                  <a:srgbClr val="3F3151"/>
                </a:solidFill>
              </a:rPr>
              <a:t>Remember The Milk</a:t>
            </a:r>
          </a:p>
          <a:p>
            <a:pPr eaLnBrk="1" hangingPunct="1"/>
            <a:r>
              <a:rPr lang="nl-BE" smtClean="0">
                <a:solidFill>
                  <a:srgbClr val="3F3151"/>
                </a:solidFill>
              </a:rPr>
              <a:t>Digg</a:t>
            </a:r>
          </a:p>
          <a:p>
            <a:pPr eaLnBrk="1" hangingPunct="1"/>
            <a:r>
              <a:rPr lang="nl-BE" smtClean="0">
                <a:solidFill>
                  <a:srgbClr val="3F3151"/>
                </a:solidFill>
              </a:rPr>
              <a:t>Glogster</a:t>
            </a:r>
          </a:p>
          <a:p>
            <a:pPr eaLnBrk="1" hangingPunct="1"/>
            <a:r>
              <a:rPr lang="nl-BE" smtClean="0">
                <a:solidFill>
                  <a:srgbClr val="3F3151"/>
                </a:solidFill>
              </a:rPr>
              <a:t>TitanPad </a:t>
            </a: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643063"/>
            <a:ext cx="172878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133600"/>
            <a:ext cx="1592262"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365625"/>
            <a:ext cx="18161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5597525"/>
            <a:ext cx="42481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149725"/>
            <a:ext cx="25860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42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nl-BE">
                <a:solidFill>
                  <a:srgbClr val="E5E0EC"/>
                </a:solidFill>
              </a:rPr>
              <a:t>Symbaloo (1)</a:t>
            </a:r>
          </a:p>
        </p:txBody>
      </p:sp>
      <p:sp>
        <p:nvSpPr>
          <p:cNvPr id="6147" name="Tijdelijke aanduiding voor inhoud 2"/>
          <p:cNvSpPr>
            <a:spLocks noGrp="1"/>
          </p:cNvSpPr>
          <p:nvPr>
            <p:ph idx="1"/>
          </p:nvPr>
        </p:nvSpPr>
        <p:spPr/>
        <p:txBody>
          <a:bodyPr/>
          <a:lstStyle/>
          <a:p>
            <a:pPr eaLnBrk="1" hangingPunct="1"/>
            <a:r>
              <a:rPr lang="nl-BE" smtClean="0">
                <a:solidFill>
                  <a:srgbClr val="3F3151"/>
                </a:solidFill>
              </a:rPr>
              <a:t>Visuele startpagina</a:t>
            </a:r>
          </a:p>
          <a:p>
            <a:pPr eaLnBrk="1" hangingPunct="1"/>
            <a:r>
              <a:rPr lang="nl-BE" smtClean="0">
                <a:solidFill>
                  <a:srgbClr val="3F3151"/>
                </a:solidFill>
              </a:rPr>
              <a:t>Blokjes met links</a:t>
            </a:r>
          </a:p>
          <a:p>
            <a:pPr eaLnBrk="1" hangingPunct="1"/>
            <a:r>
              <a:rPr lang="nl-BE" smtClean="0">
                <a:solidFill>
                  <a:srgbClr val="3F3151"/>
                </a:solidFill>
              </a:rPr>
              <a:t>Waarom handig?</a:t>
            </a:r>
          </a:p>
          <a:p>
            <a:pPr lvl="1" eaLnBrk="1" hangingPunct="1"/>
            <a:r>
              <a:rPr lang="nl-BE" smtClean="0">
                <a:solidFill>
                  <a:srgbClr val="3F3151"/>
                </a:solidFill>
              </a:rPr>
              <a:t>Snel en gemakkelijk</a:t>
            </a:r>
          </a:p>
          <a:p>
            <a:pPr lvl="1" eaLnBrk="1" hangingPunct="1"/>
            <a:r>
              <a:rPr lang="nl-BE" smtClean="0">
                <a:solidFill>
                  <a:srgbClr val="3F3151"/>
                </a:solidFill>
              </a:rPr>
              <a:t>Tijd kost geld</a:t>
            </a:r>
          </a:p>
        </p:txBody>
      </p:sp>
    </p:spTree>
    <p:extLst>
      <p:ext uri="{BB962C8B-B14F-4D97-AF65-F5344CB8AC3E}">
        <p14:creationId xmlns:p14="http://schemas.microsoft.com/office/powerpoint/2010/main" val="415926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BE">
                <a:solidFill>
                  <a:srgbClr val="E5E0EC"/>
                </a:solidFill>
              </a:rPr>
              <a:t>Symbaloo (2)</a:t>
            </a:r>
          </a:p>
        </p:txBody>
      </p:sp>
      <p:pic>
        <p:nvPicPr>
          <p:cNvPr id="7171" name="Afbeelding 3"/>
          <p:cNvPicPr>
            <a:picLocks noChangeAspect="1" noChangeArrowheads="1"/>
          </p:cNvPicPr>
          <p:nvPr/>
        </p:nvPicPr>
        <p:blipFill>
          <a:blip r:embed="rId3">
            <a:extLst>
              <a:ext uri="{28A0092B-C50C-407E-A947-70E740481C1C}">
                <a14:useLocalDpi xmlns:a14="http://schemas.microsoft.com/office/drawing/2010/main" val="0"/>
              </a:ext>
            </a:extLst>
          </a:blip>
          <a:srcRect t="13843" b="5579"/>
          <a:stretch>
            <a:fillRect/>
          </a:stretch>
        </p:blipFill>
        <p:spPr bwMode="auto">
          <a:xfrm>
            <a:off x="1187450" y="1989138"/>
            <a:ext cx="6697663"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54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nl-BE">
                <a:solidFill>
                  <a:srgbClr val="E5E0EC"/>
                </a:solidFill>
              </a:rPr>
              <a:t>Remember The Milk (1)</a:t>
            </a:r>
          </a:p>
        </p:txBody>
      </p:sp>
      <p:sp>
        <p:nvSpPr>
          <p:cNvPr id="8195" name="Tijdelijke aanduiding voor inhoud 2"/>
          <p:cNvSpPr>
            <a:spLocks noGrp="1"/>
          </p:cNvSpPr>
          <p:nvPr>
            <p:ph idx="1"/>
          </p:nvPr>
        </p:nvSpPr>
        <p:spPr/>
        <p:txBody>
          <a:bodyPr/>
          <a:lstStyle/>
          <a:p>
            <a:pPr eaLnBrk="1" hangingPunct="1"/>
            <a:r>
              <a:rPr lang="nl-BE" smtClean="0">
                <a:solidFill>
                  <a:srgbClr val="3F3151"/>
                </a:solidFill>
              </a:rPr>
              <a:t>To-do-lijstje</a:t>
            </a:r>
          </a:p>
          <a:p>
            <a:pPr eaLnBrk="1" hangingPunct="1"/>
            <a:r>
              <a:rPr lang="nl-BE" smtClean="0">
                <a:solidFill>
                  <a:srgbClr val="3F3151"/>
                </a:solidFill>
              </a:rPr>
              <a:t>Herinnering aan taken</a:t>
            </a:r>
          </a:p>
          <a:p>
            <a:pPr eaLnBrk="1" hangingPunct="1"/>
            <a:r>
              <a:rPr lang="nl-BE" smtClean="0">
                <a:solidFill>
                  <a:srgbClr val="3F3151"/>
                </a:solidFill>
              </a:rPr>
              <a:t>Als applicatie </a:t>
            </a:r>
          </a:p>
          <a:p>
            <a:pPr eaLnBrk="1" hangingPunct="1"/>
            <a:r>
              <a:rPr lang="nl-BE" smtClean="0">
                <a:solidFill>
                  <a:srgbClr val="3F3151"/>
                </a:solidFill>
              </a:rPr>
              <a:t>Waarom handig?</a:t>
            </a:r>
          </a:p>
          <a:p>
            <a:pPr lvl="1" eaLnBrk="1" hangingPunct="1"/>
            <a:r>
              <a:rPr lang="nl-BE" smtClean="0">
                <a:solidFill>
                  <a:srgbClr val="3F3151"/>
                </a:solidFill>
              </a:rPr>
              <a:t>Geheugensteuntje</a:t>
            </a:r>
          </a:p>
        </p:txBody>
      </p:sp>
    </p:spTree>
    <p:extLst>
      <p:ext uri="{BB962C8B-B14F-4D97-AF65-F5344CB8AC3E}">
        <p14:creationId xmlns:p14="http://schemas.microsoft.com/office/powerpoint/2010/main" val="177402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nl-BE">
                <a:solidFill>
                  <a:srgbClr val="E5E0EC"/>
                </a:solidFill>
              </a:rPr>
              <a:t>Remember The Milk (2)</a:t>
            </a:r>
          </a:p>
        </p:txBody>
      </p:sp>
      <p:pic>
        <p:nvPicPr>
          <p:cNvPr id="9219" name="Afbeelding 3"/>
          <p:cNvPicPr>
            <a:picLocks noChangeAspect="1" noChangeArrowheads="1"/>
          </p:cNvPicPr>
          <p:nvPr/>
        </p:nvPicPr>
        <p:blipFill>
          <a:blip r:embed="rId3">
            <a:extLst>
              <a:ext uri="{28A0092B-C50C-407E-A947-70E740481C1C}">
                <a14:useLocalDpi xmlns:a14="http://schemas.microsoft.com/office/drawing/2010/main" val="0"/>
              </a:ext>
            </a:extLst>
          </a:blip>
          <a:srcRect t="14049" b="5165"/>
          <a:stretch>
            <a:fillRect/>
          </a:stretch>
        </p:blipFill>
        <p:spPr bwMode="auto">
          <a:xfrm>
            <a:off x="1187450" y="1700213"/>
            <a:ext cx="669766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96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nl-BE">
                <a:solidFill>
                  <a:srgbClr val="E5E0EC"/>
                </a:solidFill>
              </a:rPr>
              <a:t>Digg (1)</a:t>
            </a:r>
          </a:p>
        </p:txBody>
      </p:sp>
      <p:sp>
        <p:nvSpPr>
          <p:cNvPr id="10243" name="Tijdelijke aanduiding voor inhoud 2"/>
          <p:cNvSpPr>
            <a:spLocks noGrp="1"/>
          </p:cNvSpPr>
          <p:nvPr>
            <p:ph idx="1"/>
          </p:nvPr>
        </p:nvSpPr>
        <p:spPr/>
        <p:txBody>
          <a:bodyPr/>
          <a:lstStyle/>
          <a:p>
            <a:pPr eaLnBrk="1" hangingPunct="1"/>
            <a:r>
              <a:rPr lang="nl-BE" smtClean="0">
                <a:solidFill>
                  <a:srgbClr val="3F3151"/>
                </a:solidFill>
              </a:rPr>
              <a:t>Publicering van artikels </a:t>
            </a:r>
          </a:p>
          <a:p>
            <a:pPr eaLnBrk="1" hangingPunct="1"/>
            <a:r>
              <a:rPr lang="nl-BE" smtClean="0">
                <a:solidFill>
                  <a:srgbClr val="3F3151"/>
                </a:solidFill>
              </a:rPr>
              <a:t>Uiteenlopende onderwerpen</a:t>
            </a:r>
          </a:p>
          <a:p>
            <a:pPr eaLnBrk="1" hangingPunct="1"/>
            <a:r>
              <a:rPr lang="nl-BE" smtClean="0">
                <a:solidFill>
                  <a:srgbClr val="3F3151"/>
                </a:solidFill>
              </a:rPr>
              <a:t>Waarom handig?</a:t>
            </a:r>
          </a:p>
          <a:p>
            <a:pPr lvl="1" eaLnBrk="1" hangingPunct="1"/>
            <a:r>
              <a:rPr lang="nl-BE" smtClean="0">
                <a:solidFill>
                  <a:srgbClr val="3F3151"/>
                </a:solidFill>
              </a:rPr>
              <a:t>Snel zoeken</a:t>
            </a:r>
          </a:p>
          <a:p>
            <a:pPr lvl="1" eaLnBrk="1" hangingPunct="1"/>
            <a:r>
              <a:rPr lang="nl-BE" smtClean="0">
                <a:solidFill>
                  <a:srgbClr val="3F3151"/>
                </a:solidFill>
              </a:rPr>
              <a:t>Uitgebreide informatie</a:t>
            </a:r>
          </a:p>
        </p:txBody>
      </p:sp>
    </p:spTree>
    <p:extLst>
      <p:ext uri="{BB962C8B-B14F-4D97-AF65-F5344CB8AC3E}">
        <p14:creationId xmlns:p14="http://schemas.microsoft.com/office/powerpoint/2010/main" val="88014464"/>
      </p:ext>
    </p:extLst>
  </p:cSld>
  <p:clrMapOvr>
    <a:masterClrMapping/>
  </p:clrMapOvr>
</p:sld>
</file>

<file path=ppt/theme/theme1.xml><?xml version="1.0" encoding="utf-8"?>
<a:theme xmlns:a="http://schemas.openxmlformats.org/drawingml/2006/main" name="Presentatie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Presentatie1</Template>
  <TotalTime>31</TotalTime>
  <Words>1118</Words>
  <Application>Microsoft Office PowerPoint</Application>
  <PresentationFormat>Diavoorstelling (4:3)</PresentationFormat>
  <Paragraphs>292</Paragraphs>
  <Slides>36</Slides>
  <Notes>35</Notes>
  <HiddenSlides>0</HiddenSlides>
  <MMClips>0</MMClips>
  <ScaleCrop>false</ScaleCrop>
  <HeadingPairs>
    <vt:vector size="4" baseType="variant">
      <vt:variant>
        <vt:lpstr>Thema</vt:lpstr>
      </vt:variant>
      <vt:variant>
        <vt:i4>1</vt:i4>
      </vt:variant>
      <vt:variant>
        <vt:lpstr>Diatitels</vt:lpstr>
      </vt:variant>
      <vt:variant>
        <vt:i4>36</vt:i4>
      </vt:variant>
    </vt:vector>
  </HeadingPairs>
  <TitlesOfParts>
    <vt:vector size="37" baseType="lpstr">
      <vt:lpstr>Presentatie1</vt:lpstr>
      <vt:lpstr>PowerPoint-presentatie</vt:lpstr>
      <vt:lpstr>Overzicht</vt:lpstr>
      <vt:lpstr>Toepassingen van web 2.0</vt:lpstr>
      <vt:lpstr>Nieuwe toepassingen van web 2.0</vt:lpstr>
      <vt:lpstr>Symbaloo (1)</vt:lpstr>
      <vt:lpstr>Symbaloo (2)</vt:lpstr>
      <vt:lpstr>Remember The Milk (1)</vt:lpstr>
      <vt:lpstr>Remember The Milk (2)</vt:lpstr>
      <vt:lpstr>Digg (1)</vt:lpstr>
      <vt:lpstr>Digg (2)</vt:lpstr>
      <vt:lpstr>Glogster (1)</vt:lpstr>
      <vt:lpstr>Glogster (2)</vt:lpstr>
      <vt:lpstr>TitanPad (1)</vt:lpstr>
      <vt:lpstr>Titanpad (2)</vt:lpstr>
      <vt:lpstr>PowerPoint-presentatie</vt:lpstr>
      <vt:lpstr>Overzicht</vt:lpstr>
      <vt:lpstr>Voordelen online presentaties (1)</vt:lpstr>
      <vt:lpstr>Voordelen online presentaties (2)</vt:lpstr>
      <vt:lpstr>Google Docs (1)</vt:lpstr>
      <vt:lpstr>Google Docs (2)</vt:lpstr>
      <vt:lpstr>Google Docs (3)</vt:lpstr>
      <vt:lpstr>Prezi (1)</vt:lpstr>
      <vt:lpstr>Prezi (2)</vt:lpstr>
      <vt:lpstr>Prezi (3)</vt:lpstr>
      <vt:lpstr>Prezi (4)</vt:lpstr>
      <vt:lpstr>Think Free</vt:lpstr>
      <vt:lpstr>Think free (2)</vt:lpstr>
      <vt:lpstr>Social Bookmarking</vt:lpstr>
      <vt:lpstr>Bladwijzers</vt:lpstr>
      <vt:lpstr>Favorieten bekend maken</vt:lpstr>
      <vt:lpstr>Delicious</vt:lpstr>
      <vt:lpstr>Delicious</vt:lpstr>
      <vt:lpstr>Delicious</vt:lpstr>
      <vt:lpstr>Diigo</vt:lpstr>
      <vt:lpstr>Folksonomy</vt:lpstr>
      <vt:lpstr>Openbaar</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Laptop_Els</dc:creator>
  <cp:lastModifiedBy>Brenda</cp:lastModifiedBy>
  <cp:revision>18</cp:revision>
  <dcterms:created xsi:type="dcterms:W3CDTF">2012-03-14T13:39:20Z</dcterms:created>
  <dcterms:modified xsi:type="dcterms:W3CDTF">2012-03-19T18:59:55Z</dcterms:modified>
</cp:coreProperties>
</file>