
<file path=[Content_Types].xml><?xml version="1.0" encoding="utf-8"?>
<Types xmlns="http://schemas.openxmlformats.org/package/2006/content-types">
  <Default Extension="bin" ContentType="application/vnd.openxmlformats-officedocument.oleObject"/>
  <Default Extension="png" ContentType="image/png"/>
  <Default Extension="jpeg" ContentType="image/jpeg"/>
  <Default Extension="rels" ContentType="application/vnd.openxmlformats-package.relationships+xml"/>
  <Default Extension="xml" ContentType="application/xml"/>
  <Default Extension="gif" ContentType="image/gif"/>
  <Default Extension="xlsx" ContentType="application/vnd.openxmlformats-officedocument.spreadsheetml.sheet"/>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6.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0.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11.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12.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13.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14.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15.xml" ContentType="application/vnd.openxmlformats-officedocument.presentationml.notesSl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notesSlides/notesSlide16.xml" ContentType="application/vnd.openxmlformats-officedocument.presentationml.notesSl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notesSlides/notesSlide17.xml" ContentType="application/vnd.openxmlformats-officedocument.presentationml.notesSl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notesSlides/notesSlide18.xml" ContentType="application/vnd.openxmlformats-officedocument.presentationml.notesSlid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notesSlides/notesSlide19.xml" ContentType="application/vnd.openxmlformats-officedocument.presentationml.notesSlid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notesSlides/notesSlide20.xml" ContentType="application/vnd.openxmlformats-officedocument.presentationml.notesSlid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notesSlides/notesSlide21.xml" ContentType="application/vnd.openxmlformats-officedocument.presentationml.notesSlid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notesSlides/notesSlide22.xml" ContentType="application/vnd.openxmlformats-officedocument.presentationml.notesSlid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notesSlides/notesSlide23.xml" ContentType="application/vnd.openxmlformats-officedocument.presentationml.notesSlid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theme/themeOverride1.xml" ContentType="application/vnd.openxmlformats-officedocument.themeOverrid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theme/themeOverride2.xml" ContentType="application/vnd.openxmlformats-officedocument.themeOverride+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theme/themeOverride3.xml" ContentType="application/vnd.openxmlformats-officedocument.themeOverride+xml"/>
  <Override PartName="/ppt/charts/chart26.xml" ContentType="application/vnd.openxmlformats-officedocument.drawingml.chart+xml"/>
  <Override PartName="/ppt/charts/style26.xml" ContentType="application/vnd.ms-office.chartstyle+xml"/>
  <Override PartName="/ppt/charts/colors26.xml" ContentType="application/vnd.ms-office.chartcolorstyle+xml"/>
  <Override PartName="/ppt/theme/themeOverride4.xml" ContentType="application/vnd.openxmlformats-officedocument.themeOverride+xml"/>
  <Override PartName="/ppt/charts/chart27.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28.xml" ContentType="application/vnd.openxmlformats-officedocument.drawingml.chart+xml"/>
  <Override PartName="/ppt/charts/style28.xml" ContentType="application/vnd.ms-office.chartstyle+xml"/>
  <Override PartName="/ppt/charts/colors28.xml" ContentType="application/vnd.ms-office.chartcolorstyl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charts/chart29.xml" ContentType="application/vnd.openxmlformats-officedocument.drawingml.chart+xml"/>
  <Override PartName="/ppt/charts/style29.xml" ContentType="application/vnd.ms-office.chartstyle+xml"/>
  <Override PartName="/ppt/charts/colors29.xml" ContentType="application/vnd.ms-office.chartcolorstyle+xml"/>
  <Override PartName="/ppt/theme/themeOverride5.xml" ContentType="application/vnd.openxmlformats-officedocument.themeOverride+xml"/>
  <Override PartName="/ppt/charts/chart30.xml" ContentType="application/vnd.openxmlformats-officedocument.drawingml.chart+xml"/>
  <Override PartName="/ppt/charts/style30.xml" ContentType="application/vnd.ms-office.chartstyle+xml"/>
  <Override PartName="/ppt/charts/colors30.xml" ContentType="application/vnd.ms-office.chartcolorstyle+xml"/>
  <Override PartName="/ppt/theme/themeOverride6.xml" ContentType="application/vnd.openxmlformats-officedocument.themeOverride+xml"/>
  <Override PartName="/ppt/charts/chart31.xml" ContentType="application/vnd.openxmlformats-officedocument.drawingml.chart+xml"/>
  <Override PartName="/ppt/charts/style31.xml" ContentType="application/vnd.ms-office.chartstyle+xml"/>
  <Override PartName="/ppt/charts/colors31.xml" ContentType="application/vnd.ms-office.chartcolorstyle+xml"/>
  <Override PartName="/ppt/charts/chart32.xml" ContentType="application/vnd.openxmlformats-officedocument.drawingml.chart+xml"/>
  <Override PartName="/ppt/charts/style32.xml" ContentType="application/vnd.ms-office.chartstyle+xml"/>
  <Override PartName="/ppt/charts/colors32.xml" ContentType="application/vnd.ms-office.chartcolorstyle+xml"/>
  <Override PartName="/ppt/charts/chart33.xml" ContentType="application/vnd.openxmlformats-officedocument.drawingml.chart+xml"/>
  <Override PartName="/ppt/charts/style33.xml" ContentType="application/vnd.ms-office.chartstyle+xml"/>
  <Override PartName="/ppt/charts/colors33.xml" ContentType="application/vnd.ms-office.chartcolorstyle+xml"/>
  <Override PartName="/ppt/charts/chart34.xml" ContentType="application/vnd.openxmlformats-officedocument.drawingml.chart+xml"/>
  <Override PartName="/ppt/charts/style34.xml" ContentType="application/vnd.ms-office.chartstyle+xml"/>
  <Override PartName="/ppt/charts/colors34.xml" ContentType="application/vnd.ms-office.chartcolorstyl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charts/chart35.xml" ContentType="application/vnd.openxmlformats-officedocument.drawingml.chart+xml"/>
  <Override PartName="/ppt/charts/style35.xml" ContentType="application/vnd.ms-office.chartstyle+xml"/>
  <Override PartName="/ppt/charts/colors35.xml" ContentType="application/vnd.ms-office.chartcolorstyle+xml"/>
  <Override PartName="/ppt/theme/themeOverride7.xml" ContentType="application/vnd.openxmlformats-officedocument.themeOverride+xml"/>
  <Override PartName="/ppt/charts/chart36.xml" ContentType="application/vnd.openxmlformats-officedocument.drawingml.chart+xml"/>
  <Override PartName="/ppt/charts/style36.xml" ContentType="application/vnd.ms-office.chartstyle+xml"/>
  <Override PartName="/ppt/charts/colors36.xml" ContentType="application/vnd.ms-office.chartcolorstyle+xml"/>
  <Override PartName="/ppt/theme/themeOverride8.xml" ContentType="application/vnd.openxmlformats-officedocument.themeOverride+xml"/>
  <Override PartName="/ppt/charts/chart37.xml" ContentType="application/vnd.openxmlformats-officedocument.drawingml.chart+xml"/>
  <Override PartName="/ppt/charts/style37.xml" ContentType="application/vnd.ms-office.chartstyle+xml"/>
  <Override PartName="/ppt/charts/colors37.xml" ContentType="application/vnd.ms-office.chartcolorstyle+xml"/>
  <Override PartName="/ppt/theme/themeOverride9.xml" ContentType="application/vnd.openxmlformats-officedocument.themeOverride+xml"/>
  <Override PartName="/ppt/charts/chart38.xml" ContentType="application/vnd.openxmlformats-officedocument.drawingml.chart+xml"/>
  <Override PartName="/ppt/charts/style38.xml" ContentType="application/vnd.ms-office.chartstyle+xml"/>
  <Override PartName="/ppt/charts/colors38.xml" ContentType="application/vnd.ms-office.chartcolorstyle+xml"/>
  <Override PartName="/ppt/theme/themeOverride10.xml" ContentType="application/vnd.openxmlformats-officedocument.themeOverride+xml"/>
  <Override PartName="/ppt/charts/chart39.xml" ContentType="application/vnd.openxmlformats-officedocument.drawingml.chart+xml"/>
  <Override PartName="/ppt/charts/style39.xml" ContentType="application/vnd.ms-office.chartstyle+xml"/>
  <Override PartName="/ppt/charts/colors39.xml" ContentType="application/vnd.ms-office.chartcolorstyle+xml"/>
  <Override PartName="/ppt/theme/themeOverride11.xml" ContentType="application/vnd.openxmlformats-officedocument.themeOverride+xml"/>
  <Override PartName="/ppt/charts/chart40.xml" ContentType="application/vnd.openxmlformats-officedocument.drawingml.chart+xml"/>
  <Override PartName="/ppt/charts/style40.xml" ContentType="application/vnd.ms-office.chartstyle+xml"/>
  <Override PartName="/ppt/charts/colors40.xml" ContentType="application/vnd.ms-office.chartcolorstyle+xml"/>
  <Override PartName="/ppt/theme/themeOverride12.xml" ContentType="application/vnd.openxmlformats-officedocument.themeOverr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charts/chart41.xml" ContentType="application/vnd.openxmlformats-officedocument.drawingml.chart+xml"/>
  <Override PartName="/ppt/charts/style41.xml" ContentType="application/vnd.ms-office.chartstyle+xml"/>
  <Override PartName="/ppt/charts/colors41.xml" ContentType="application/vnd.ms-office.chartcolorstyle+xml"/>
  <Override PartName="/ppt/theme/themeOverride13.xml" ContentType="application/vnd.openxmlformats-officedocument.themeOverride+xml"/>
  <Override PartName="/ppt/charts/chart42.xml" ContentType="application/vnd.openxmlformats-officedocument.drawingml.chart+xml"/>
  <Override PartName="/ppt/charts/style42.xml" ContentType="application/vnd.ms-office.chartstyle+xml"/>
  <Override PartName="/ppt/charts/colors42.xml" ContentType="application/vnd.ms-office.chartcolorstyle+xml"/>
  <Override PartName="/ppt/theme/themeOverride14.xml" ContentType="application/vnd.openxmlformats-officedocument.themeOverr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charts/chart43.xml" ContentType="application/vnd.openxmlformats-officedocument.drawingml.chart+xml"/>
  <Override PartName="/ppt/charts/style43.xml" ContentType="application/vnd.ms-office.chartstyle+xml"/>
  <Override PartName="/ppt/charts/colors43.xml" ContentType="application/vnd.ms-office.chartcolorstyle+xml"/>
  <Override PartName="/ppt/theme/themeOverride15.xml" ContentType="application/vnd.openxmlformats-officedocument.themeOverride+xml"/>
  <Override PartName="/ppt/charts/chart44.xml" ContentType="application/vnd.openxmlformats-officedocument.drawingml.chart+xml"/>
  <Override PartName="/ppt/charts/style44.xml" ContentType="application/vnd.ms-office.chartstyle+xml"/>
  <Override PartName="/ppt/charts/colors44.xml" ContentType="application/vnd.ms-office.chartcolorstyle+xml"/>
  <Override PartName="/ppt/theme/themeOverride16.xml" ContentType="application/vnd.openxmlformats-officedocument.themeOverride+xml"/>
  <Override PartName="/ppt/charts/chart45.xml" ContentType="application/vnd.openxmlformats-officedocument.drawingml.chart+xml"/>
  <Override PartName="/ppt/charts/style45.xml" ContentType="application/vnd.ms-office.chartstyle+xml"/>
  <Override PartName="/ppt/charts/colors45.xml" ContentType="application/vnd.ms-office.chartcolorstyle+xml"/>
  <Override PartName="/ppt/theme/themeOverride17.xml" ContentType="application/vnd.openxmlformats-officedocument.themeOverr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charts/chart46.xml" ContentType="application/vnd.openxmlformats-officedocument.drawingml.chart+xml"/>
  <Override PartName="/ppt/charts/style46.xml" ContentType="application/vnd.ms-office.chartstyle+xml"/>
  <Override PartName="/ppt/charts/colors46.xml" ContentType="application/vnd.ms-office.chartcolorstyle+xml"/>
  <Override PartName="/ppt/theme/themeOverride18.xml" ContentType="application/vnd.openxmlformats-officedocument.themeOverride+xml"/>
  <Override PartName="/ppt/charts/chart47.xml" ContentType="application/vnd.openxmlformats-officedocument.drawingml.chart+xml"/>
  <Override PartName="/ppt/charts/style47.xml" ContentType="application/vnd.ms-office.chartstyle+xml"/>
  <Override PartName="/ppt/charts/colors47.xml" ContentType="application/vnd.ms-office.chartcolorstyle+xml"/>
  <Override PartName="/ppt/theme/themeOverride19.xml" ContentType="application/vnd.openxmlformats-officedocument.themeOverride+xml"/>
  <Override PartName="/ppt/charts/chart48.xml" ContentType="application/vnd.openxmlformats-officedocument.drawingml.chart+xml"/>
  <Override PartName="/ppt/charts/style48.xml" ContentType="application/vnd.ms-office.chartstyle+xml"/>
  <Override PartName="/ppt/charts/colors48.xml" ContentType="application/vnd.ms-office.chartcolorstyle+xml"/>
  <Override PartName="/ppt/theme/themeOverride20.xml" ContentType="application/vnd.openxmlformats-officedocument.themeOverride+xml"/>
  <Override PartName="/ppt/charts/chart49.xml" ContentType="application/vnd.openxmlformats-officedocument.drawingml.chart+xml"/>
  <Override PartName="/ppt/charts/style49.xml" ContentType="application/vnd.ms-office.chartstyle+xml"/>
  <Override PartName="/ppt/charts/colors49.xml" ContentType="application/vnd.ms-office.chartcolorstyle+xml"/>
  <Override PartName="/ppt/theme/themeOverride21.xml" ContentType="application/vnd.openxmlformats-officedocument.themeOverride+xml"/>
  <Override PartName="/ppt/charts/chart50.xml" ContentType="application/vnd.openxmlformats-officedocument.drawingml.chart+xml"/>
  <Override PartName="/ppt/charts/style50.xml" ContentType="application/vnd.ms-office.chartstyle+xml"/>
  <Override PartName="/ppt/charts/colors50.xml" ContentType="application/vnd.ms-office.chartcolorstyle+xml"/>
  <Override PartName="/ppt/theme/themeOverride22.xml" ContentType="application/vnd.openxmlformats-officedocument.themeOverride+xml"/>
  <Override PartName="/ppt/charts/chart51.xml" ContentType="application/vnd.openxmlformats-officedocument.drawingml.chart+xml"/>
  <Override PartName="/ppt/charts/style51.xml" ContentType="application/vnd.ms-office.chartstyle+xml"/>
  <Override PartName="/ppt/charts/colors51.xml" ContentType="application/vnd.ms-office.chartcolorstyle+xml"/>
  <Override PartName="/ppt/theme/themeOverride23.xml" ContentType="application/vnd.openxmlformats-officedocument.themeOverride+xml"/>
  <Override PartName="/ppt/charts/chart52.xml" ContentType="application/vnd.openxmlformats-officedocument.drawingml.chart+xml"/>
  <Override PartName="/ppt/charts/style52.xml" ContentType="application/vnd.ms-office.chartstyle+xml"/>
  <Override PartName="/ppt/charts/colors52.xml" ContentType="application/vnd.ms-office.chartcolorstyle+xml"/>
  <Override PartName="/ppt/theme/themeOverride24.xml" ContentType="application/vnd.openxmlformats-officedocument.themeOverr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4" r:id="rId1"/>
    <p:sldMasterId id="2147483801" r:id="rId2"/>
  </p:sldMasterIdLst>
  <p:notesMasterIdLst>
    <p:notesMasterId r:id="rId55"/>
  </p:notesMasterIdLst>
  <p:sldIdLst>
    <p:sldId id="333" r:id="rId3"/>
    <p:sldId id="332" r:id="rId4"/>
    <p:sldId id="277" r:id="rId5"/>
    <p:sldId id="262" r:id="rId6"/>
    <p:sldId id="263" r:id="rId7"/>
    <p:sldId id="261" r:id="rId8"/>
    <p:sldId id="264" r:id="rId9"/>
    <p:sldId id="278" r:id="rId10"/>
    <p:sldId id="265" r:id="rId11"/>
    <p:sldId id="267" r:id="rId12"/>
    <p:sldId id="268" r:id="rId13"/>
    <p:sldId id="269" r:id="rId14"/>
    <p:sldId id="270" r:id="rId15"/>
    <p:sldId id="271" r:id="rId16"/>
    <p:sldId id="272" r:id="rId17"/>
    <p:sldId id="276" r:id="rId18"/>
    <p:sldId id="273" r:id="rId19"/>
    <p:sldId id="275" r:id="rId20"/>
    <p:sldId id="279" r:id="rId21"/>
    <p:sldId id="281" r:id="rId22"/>
    <p:sldId id="282" r:id="rId23"/>
    <p:sldId id="283" r:id="rId24"/>
    <p:sldId id="284" r:id="rId25"/>
    <p:sldId id="280" r:id="rId26"/>
    <p:sldId id="305" r:id="rId27"/>
    <p:sldId id="295" r:id="rId28"/>
    <p:sldId id="297" r:id="rId29"/>
    <p:sldId id="296" r:id="rId30"/>
    <p:sldId id="298" r:id="rId31"/>
    <p:sldId id="299" r:id="rId32"/>
    <p:sldId id="300" r:id="rId33"/>
    <p:sldId id="301" r:id="rId34"/>
    <p:sldId id="302" r:id="rId35"/>
    <p:sldId id="303" r:id="rId36"/>
    <p:sldId id="306" r:id="rId37"/>
    <p:sldId id="308" r:id="rId38"/>
    <p:sldId id="304" r:id="rId39"/>
    <p:sldId id="313" r:id="rId40"/>
    <p:sldId id="311" r:id="rId41"/>
    <p:sldId id="327" r:id="rId42"/>
    <p:sldId id="314" r:id="rId43"/>
    <p:sldId id="328" r:id="rId44"/>
    <p:sldId id="316" r:id="rId45"/>
    <p:sldId id="329" r:id="rId46"/>
    <p:sldId id="318" r:id="rId47"/>
    <p:sldId id="330" r:id="rId48"/>
    <p:sldId id="320" r:id="rId49"/>
    <p:sldId id="331" r:id="rId50"/>
    <p:sldId id="322" r:id="rId51"/>
    <p:sldId id="323" r:id="rId52"/>
    <p:sldId id="324" r:id="rId53"/>
    <p:sldId id="326" r:id="rId54"/>
  </p:sldIdLst>
  <p:sldSz cx="12192000" cy="6858000"/>
  <p:notesSz cx="6858000" cy="9144000"/>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FFFF"/>
    <a:srgbClr val="33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6" d="100"/>
          <a:sy n="116" d="100"/>
        </p:scale>
        <p:origin x="336"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slide" Target="slides/slide5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s>
</file>

<file path=ppt/charts/_rels/chart1.xml.rels><?xml version="1.0" encoding="UTF-8" standalone="yes"?>
<Relationships xmlns="http://schemas.openxmlformats.org/package/2006/relationships"><Relationship Id="rId3" Type="http://schemas.openxmlformats.org/officeDocument/2006/relationships/oleObject" Target="file:///D:\Dropbox\voorvallen\lievekensbossen\meldingen2013-2014-2015.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file:///D:\Dropbox\bin%20enquette\BIN%20enquette%202016\grafieken.xlsx" TargetMode="External"/><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oleObject" Target="file:///D:\Dropbox\bin%20enquette\BIN%20enquette%202016\grafieken.xlsx" TargetMode="External"/><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oleObject" Target="file:///D:\Dropbox\bin%20enquette\BIN%20enquette%202016\grafieken.xlsx" TargetMode="External"/><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oleObject" Target="file:///D:\Dropbox\bin%20enquette\BIN%20enquette%202016\grafieken.xlsx" TargetMode="External"/><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oleObject" Target="file:///D:\Dropbox\bin%20enquette\BIN%20enquette%202016\grafieken.xlsx" TargetMode="External"/><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oleObject" Target="file:///D:\Dropbox\bin%20enquette\BIN%20enquette%202016\grafieken.xlsx" TargetMode="External"/><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oleObject" Target="file:///D:\Dropbox\bin%20enquette\BIN%20enquette%202016\grafieken.xlsx" TargetMode="External"/><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oleObject" Target="../embeddings/oleObject2.bin"/><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oleObject" Target="../embeddings/oleObject3.bin"/><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oleObject" Target="../embeddings/oleObject4.bin"/><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oleObject" Target="file:///D:\Dropbox\voorvallen\lievekensbossen\meldingen2013-2014-2015.xlsx" TargetMode="External"/><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oleObject" Target="../embeddings/oleObject5.bin"/><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oleObject" Target="../embeddings/oleObject6.bin"/><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oleObject" Target="../embeddings/oleObject7.bin"/><Relationship Id="rId2" Type="http://schemas.microsoft.com/office/2011/relationships/chartColorStyle" Target="colors22.xml"/><Relationship Id="rId1" Type="http://schemas.microsoft.com/office/2011/relationships/chartStyle" Target="style22.xml"/></Relationships>
</file>

<file path=ppt/charts/_rels/chart23.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23.xml"/><Relationship Id="rId1" Type="http://schemas.microsoft.com/office/2011/relationships/chartStyle" Target="style23.xml"/><Relationship Id="rId4" Type="http://schemas.openxmlformats.org/officeDocument/2006/relationships/package" Target="../embeddings/Microsoft_Excel_Worksheet3.xlsx"/></Relationships>
</file>

<file path=ppt/charts/_rels/chart24.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4.xml"/><Relationship Id="rId1" Type="http://schemas.microsoft.com/office/2011/relationships/chartStyle" Target="style24.xml"/><Relationship Id="rId4" Type="http://schemas.openxmlformats.org/officeDocument/2006/relationships/package" Target="../embeddings/Microsoft_Excel_Worksheet4.xlsx"/></Relationships>
</file>

<file path=ppt/charts/_rels/chart25.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25.xml"/><Relationship Id="rId1" Type="http://schemas.microsoft.com/office/2011/relationships/chartStyle" Target="style25.xml"/><Relationship Id="rId4" Type="http://schemas.openxmlformats.org/officeDocument/2006/relationships/oleObject" Target="file:///D:\Dropbox\bin\vergadering\jaarvergadering%202016\omgeving.xlsx" TargetMode="External"/></Relationships>
</file>

<file path=ppt/charts/_rels/chart26.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26.xml"/><Relationship Id="rId1" Type="http://schemas.microsoft.com/office/2011/relationships/chartStyle" Target="style26.xml"/><Relationship Id="rId4" Type="http://schemas.openxmlformats.org/officeDocument/2006/relationships/oleObject" Target="file:///D:\Dropbox\bin\vergadering\jaarvergadering%202016\omgeving.xlsx" TargetMode="External"/></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27.xml"/><Relationship Id="rId1" Type="http://schemas.microsoft.com/office/2011/relationships/chartStyle" Target="style27.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28.xml"/><Relationship Id="rId1" Type="http://schemas.microsoft.com/office/2011/relationships/chartStyle" Target="style28.xml"/></Relationships>
</file>

<file path=ppt/charts/_rels/chart29.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29.xml"/><Relationship Id="rId1" Type="http://schemas.microsoft.com/office/2011/relationships/chartStyle" Target="style29.xml"/><Relationship Id="rId4" Type="http://schemas.openxmlformats.org/officeDocument/2006/relationships/package" Target="../embeddings/Microsoft_Excel_Worksheet7.xlsx"/></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3.xml"/><Relationship Id="rId1" Type="http://schemas.microsoft.com/office/2011/relationships/chartStyle" Target="style3.xml"/></Relationships>
</file>

<file path=ppt/charts/_rels/chart30.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30.xml"/><Relationship Id="rId1" Type="http://schemas.microsoft.com/office/2011/relationships/chartStyle" Target="style30.xml"/><Relationship Id="rId4" Type="http://schemas.openxmlformats.org/officeDocument/2006/relationships/package" Target="../embeddings/Microsoft_Excel_Worksheet8.xlsx"/></Relationships>
</file>

<file path=ppt/charts/_rels/chart31.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31.xml"/><Relationship Id="rId1" Type="http://schemas.microsoft.com/office/2011/relationships/chartStyle" Target="style31.xml"/></Relationships>
</file>

<file path=ppt/charts/_rels/chart32.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32.xml"/><Relationship Id="rId1" Type="http://schemas.microsoft.com/office/2011/relationships/chartStyle" Target="style32.xml"/></Relationships>
</file>

<file path=ppt/charts/_rels/chart33.xml.rels><?xml version="1.0" encoding="UTF-8" standalone="yes"?>
<Relationships xmlns="http://schemas.openxmlformats.org/package/2006/relationships"><Relationship Id="rId3" Type="http://schemas.openxmlformats.org/officeDocument/2006/relationships/oleObject" Target="file:///D:\Dropbox\bin\vergadering\jaarvergadering%202016\omgeving.xlsx" TargetMode="External"/><Relationship Id="rId2" Type="http://schemas.microsoft.com/office/2011/relationships/chartColorStyle" Target="colors33.xml"/><Relationship Id="rId1" Type="http://schemas.microsoft.com/office/2011/relationships/chartStyle" Target="style33.xml"/></Relationships>
</file>

<file path=ppt/charts/_rels/chart34.xml.rels><?xml version="1.0" encoding="UTF-8" standalone="yes"?>
<Relationships xmlns="http://schemas.openxmlformats.org/package/2006/relationships"><Relationship Id="rId3" Type="http://schemas.openxmlformats.org/officeDocument/2006/relationships/oleObject" Target="file:///D:\Dropbox\bin\vergadering\jaarvergadering%202016\omgeving.xlsx" TargetMode="External"/><Relationship Id="rId2" Type="http://schemas.microsoft.com/office/2011/relationships/chartColorStyle" Target="colors34.xml"/><Relationship Id="rId1" Type="http://schemas.microsoft.com/office/2011/relationships/chartStyle" Target="style34.xml"/></Relationships>
</file>

<file path=ppt/charts/_rels/chart35.xml.rels><?xml version="1.0" encoding="UTF-8" standalone="yes"?>
<Relationships xmlns="http://schemas.openxmlformats.org/package/2006/relationships"><Relationship Id="rId3" Type="http://schemas.openxmlformats.org/officeDocument/2006/relationships/themeOverride" Target="../theme/themeOverride7.xml"/><Relationship Id="rId2" Type="http://schemas.microsoft.com/office/2011/relationships/chartColorStyle" Target="colors35.xml"/><Relationship Id="rId1" Type="http://schemas.microsoft.com/office/2011/relationships/chartStyle" Target="style35.xml"/><Relationship Id="rId4" Type="http://schemas.openxmlformats.org/officeDocument/2006/relationships/oleObject" Target="file:///D:\Dropbox\bin\vergadering\jaarvergadering%202016\omgeving.xlsx" TargetMode="External"/></Relationships>
</file>

<file path=ppt/charts/_rels/chart36.xml.rels><?xml version="1.0" encoding="UTF-8" standalone="yes"?>
<Relationships xmlns="http://schemas.openxmlformats.org/package/2006/relationships"><Relationship Id="rId3" Type="http://schemas.openxmlformats.org/officeDocument/2006/relationships/themeOverride" Target="../theme/themeOverride8.xml"/><Relationship Id="rId2" Type="http://schemas.microsoft.com/office/2011/relationships/chartColorStyle" Target="colors36.xml"/><Relationship Id="rId1" Type="http://schemas.microsoft.com/office/2011/relationships/chartStyle" Target="style36.xml"/><Relationship Id="rId4" Type="http://schemas.openxmlformats.org/officeDocument/2006/relationships/oleObject" Target="file:///D:\Dropbox\bin\vergadering\jaarvergadering%202016\omgeving.xlsx" TargetMode="External"/></Relationships>
</file>

<file path=ppt/charts/_rels/chart37.xml.rels><?xml version="1.0" encoding="UTF-8" standalone="yes"?>
<Relationships xmlns="http://schemas.openxmlformats.org/package/2006/relationships"><Relationship Id="rId3" Type="http://schemas.openxmlformats.org/officeDocument/2006/relationships/themeOverride" Target="../theme/themeOverride9.xml"/><Relationship Id="rId2" Type="http://schemas.microsoft.com/office/2011/relationships/chartColorStyle" Target="colors37.xml"/><Relationship Id="rId1" Type="http://schemas.microsoft.com/office/2011/relationships/chartStyle" Target="style37.xml"/><Relationship Id="rId4" Type="http://schemas.openxmlformats.org/officeDocument/2006/relationships/oleObject" Target="file:///D:\Dropbox\bin\vergadering\jaarvergadering%202016\omgeving.xlsx" TargetMode="External"/></Relationships>
</file>

<file path=ppt/charts/_rels/chart38.xml.rels><?xml version="1.0" encoding="UTF-8" standalone="yes"?>
<Relationships xmlns="http://schemas.openxmlformats.org/package/2006/relationships"><Relationship Id="rId3" Type="http://schemas.openxmlformats.org/officeDocument/2006/relationships/themeOverride" Target="../theme/themeOverride10.xml"/><Relationship Id="rId2" Type="http://schemas.microsoft.com/office/2011/relationships/chartColorStyle" Target="colors38.xml"/><Relationship Id="rId1" Type="http://schemas.microsoft.com/office/2011/relationships/chartStyle" Target="style38.xml"/><Relationship Id="rId4" Type="http://schemas.openxmlformats.org/officeDocument/2006/relationships/oleObject" Target="file:///D:\Dropbox\bin\vergadering\jaarvergadering%202016\omgeving.xlsx" TargetMode="External"/></Relationships>
</file>

<file path=ppt/charts/_rels/chart39.xml.rels><?xml version="1.0" encoding="UTF-8" standalone="yes"?>
<Relationships xmlns="http://schemas.openxmlformats.org/package/2006/relationships"><Relationship Id="rId3" Type="http://schemas.openxmlformats.org/officeDocument/2006/relationships/themeOverride" Target="../theme/themeOverride11.xml"/><Relationship Id="rId2" Type="http://schemas.microsoft.com/office/2011/relationships/chartColorStyle" Target="colors39.xml"/><Relationship Id="rId1" Type="http://schemas.microsoft.com/office/2011/relationships/chartStyle" Target="style39.xml"/><Relationship Id="rId4" Type="http://schemas.openxmlformats.org/officeDocument/2006/relationships/package" Target="../embeddings/Microsoft_Excel_Worksheet11.xlsx"/></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4.xml"/><Relationship Id="rId1" Type="http://schemas.microsoft.com/office/2011/relationships/chartStyle" Target="style4.xml"/></Relationships>
</file>

<file path=ppt/charts/_rels/chart40.xml.rels><?xml version="1.0" encoding="UTF-8" standalone="yes"?>
<Relationships xmlns="http://schemas.openxmlformats.org/package/2006/relationships"><Relationship Id="rId3" Type="http://schemas.openxmlformats.org/officeDocument/2006/relationships/themeOverride" Target="../theme/themeOverride12.xml"/><Relationship Id="rId2" Type="http://schemas.microsoft.com/office/2011/relationships/chartColorStyle" Target="colors40.xml"/><Relationship Id="rId1" Type="http://schemas.microsoft.com/office/2011/relationships/chartStyle" Target="style40.xml"/><Relationship Id="rId4" Type="http://schemas.openxmlformats.org/officeDocument/2006/relationships/package" Target="../embeddings/Microsoft_Excel_Worksheet12.xlsx"/></Relationships>
</file>

<file path=ppt/charts/_rels/chart41.xml.rels><?xml version="1.0" encoding="UTF-8" standalone="yes"?>
<Relationships xmlns="http://schemas.openxmlformats.org/package/2006/relationships"><Relationship Id="rId3" Type="http://schemas.openxmlformats.org/officeDocument/2006/relationships/themeOverride" Target="../theme/themeOverride13.xml"/><Relationship Id="rId2" Type="http://schemas.microsoft.com/office/2011/relationships/chartColorStyle" Target="colors41.xml"/><Relationship Id="rId1" Type="http://schemas.microsoft.com/office/2011/relationships/chartStyle" Target="style41.xml"/><Relationship Id="rId4" Type="http://schemas.openxmlformats.org/officeDocument/2006/relationships/oleObject" Target="file:///D:\Dropbox\bin\vergadering\jaarvergadering%202016\omgeving.xlsx" TargetMode="External"/></Relationships>
</file>

<file path=ppt/charts/_rels/chart42.xml.rels><?xml version="1.0" encoding="UTF-8" standalone="yes"?>
<Relationships xmlns="http://schemas.openxmlformats.org/package/2006/relationships"><Relationship Id="rId3" Type="http://schemas.openxmlformats.org/officeDocument/2006/relationships/themeOverride" Target="../theme/themeOverride14.xml"/><Relationship Id="rId2" Type="http://schemas.microsoft.com/office/2011/relationships/chartColorStyle" Target="colors42.xml"/><Relationship Id="rId1" Type="http://schemas.microsoft.com/office/2011/relationships/chartStyle" Target="style42.xml"/><Relationship Id="rId4" Type="http://schemas.openxmlformats.org/officeDocument/2006/relationships/oleObject" Target="file:///D:\Dropbox\bin\vergadering\jaarvergadering%202016\omgeving.xlsx" TargetMode="External"/></Relationships>
</file>

<file path=ppt/charts/_rels/chart43.xml.rels><?xml version="1.0" encoding="UTF-8" standalone="yes"?>
<Relationships xmlns="http://schemas.openxmlformats.org/package/2006/relationships"><Relationship Id="rId3" Type="http://schemas.openxmlformats.org/officeDocument/2006/relationships/themeOverride" Target="../theme/themeOverride15.xml"/><Relationship Id="rId2" Type="http://schemas.microsoft.com/office/2011/relationships/chartColorStyle" Target="colors43.xml"/><Relationship Id="rId1" Type="http://schemas.microsoft.com/office/2011/relationships/chartStyle" Target="style43.xml"/><Relationship Id="rId4" Type="http://schemas.openxmlformats.org/officeDocument/2006/relationships/oleObject" Target="file:///D:\Dropbox\bin\vergadering\jaarvergadering%202016\omgeving.xlsx" TargetMode="External"/></Relationships>
</file>

<file path=ppt/charts/_rels/chart44.xml.rels><?xml version="1.0" encoding="UTF-8" standalone="yes"?>
<Relationships xmlns="http://schemas.openxmlformats.org/package/2006/relationships"><Relationship Id="rId3" Type="http://schemas.openxmlformats.org/officeDocument/2006/relationships/themeOverride" Target="../theme/themeOverride16.xml"/><Relationship Id="rId2" Type="http://schemas.microsoft.com/office/2011/relationships/chartColorStyle" Target="colors44.xml"/><Relationship Id="rId1" Type="http://schemas.microsoft.com/office/2011/relationships/chartStyle" Target="style44.xml"/><Relationship Id="rId4" Type="http://schemas.openxmlformats.org/officeDocument/2006/relationships/oleObject" Target="file:///D:\Dropbox\bin\vergadering\jaarvergadering%202016\omgeving.xlsx" TargetMode="External"/></Relationships>
</file>

<file path=ppt/charts/_rels/chart45.xml.rels><?xml version="1.0" encoding="UTF-8" standalone="yes"?>
<Relationships xmlns="http://schemas.openxmlformats.org/package/2006/relationships"><Relationship Id="rId3" Type="http://schemas.openxmlformats.org/officeDocument/2006/relationships/themeOverride" Target="../theme/themeOverride17.xml"/><Relationship Id="rId2" Type="http://schemas.microsoft.com/office/2011/relationships/chartColorStyle" Target="colors45.xml"/><Relationship Id="rId1" Type="http://schemas.microsoft.com/office/2011/relationships/chartStyle" Target="style45.xml"/><Relationship Id="rId4" Type="http://schemas.openxmlformats.org/officeDocument/2006/relationships/package" Target="../embeddings/Microsoft_Excel_Worksheet13.xlsx"/></Relationships>
</file>

<file path=ppt/charts/_rels/chart46.xml.rels><?xml version="1.0" encoding="UTF-8" standalone="yes"?>
<Relationships xmlns="http://schemas.openxmlformats.org/package/2006/relationships"><Relationship Id="rId3" Type="http://schemas.openxmlformats.org/officeDocument/2006/relationships/themeOverride" Target="../theme/themeOverride18.xml"/><Relationship Id="rId2" Type="http://schemas.microsoft.com/office/2011/relationships/chartColorStyle" Target="colors46.xml"/><Relationship Id="rId1" Type="http://schemas.microsoft.com/office/2011/relationships/chartStyle" Target="style46.xml"/><Relationship Id="rId4" Type="http://schemas.openxmlformats.org/officeDocument/2006/relationships/oleObject" Target="file:///D:\Dropbox\bin\vergadering\jaarvergadering%202016\omgeving.xlsx" TargetMode="External"/></Relationships>
</file>

<file path=ppt/charts/_rels/chart47.xml.rels><?xml version="1.0" encoding="UTF-8" standalone="yes"?>
<Relationships xmlns="http://schemas.openxmlformats.org/package/2006/relationships"><Relationship Id="rId3" Type="http://schemas.openxmlformats.org/officeDocument/2006/relationships/themeOverride" Target="../theme/themeOverride19.xml"/><Relationship Id="rId2" Type="http://schemas.microsoft.com/office/2011/relationships/chartColorStyle" Target="colors47.xml"/><Relationship Id="rId1" Type="http://schemas.microsoft.com/office/2011/relationships/chartStyle" Target="style47.xml"/><Relationship Id="rId4" Type="http://schemas.openxmlformats.org/officeDocument/2006/relationships/oleObject" Target="file:///D:\Dropbox\bin\vergadering\jaarvergadering%202016\omgeving.xlsx" TargetMode="External"/></Relationships>
</file>

<file path=ppt/charts/_rels/chart48.xml.rels><?xml version="1.0" encoding="UTF-8" standalone="yes"?>
<Relationships xmlns="http://schemas.openxmlformats.org/package/2006/relationships"><Relationship Id="rId3" Type="http://schemas.openxmlformats.org/officeDocument/2006/relationships/themeOverride" Target="../theme/themeOverride20.xml"/><Relationship Id="rId2" Type="http://schemas.microsoft.com/office/2011/relationships/chartColorStyle" Target="colors48.xml"/><Relationship Id="rId1" Type="http://schemas.microsoft.com/office/2011/relationships/chartStyle" Target="style48.xml"/><Relationship Id="rId4" Type="http://schemas.openxmlformats.org/officeDocument/2006/relationships/oleObject" Target="file:///D:\Dropbox\bin\vergadering\jaarvergadering%202016\omgeving.xlsx" TargetMode="External"/></Relationships>
</file>

<file path=ppt/charts/_rels/chart49.xml.rels><?xml version="1.0" encoding="UTF-8" standalone="yes"?>
<Relationships xmlns="http://schemas.openxmlformats.org/package/2006/relationships"><Relationship Id="rId3" Type="http://schemas.openxmlformats.org/officeDocument/2006/relationships/themeOverride" Target="../theme/themeOverride21.xml"/><Relationship Id="rId2" Type="http://schemas.microsoft.com/office/2011/relationships/chartColorStyle" Target="colors49.xml"/><Relationship Id="rId1" Type="http://schemas.microsoft.com/office/2011/relationships/chartStyle" Target="style49.xml"/><Relationship Id="rId4" Type="http://schemas.openxmlformats.org/officeDocument/2006/relationships/oleObject" Target="file:///D:\Dropbox\bin\vergadering\jaarvergadering%202016\omgeving.xlsx" TargetMode="External"/></Relationships>
</file>

<file path=ppt/charts/_rels/chart5.xml.rels><?xml version="1.0" encoding="UTF-8" standalone="yes"?>
<Relationships xmlns="http://schemas.openxmlformats.org/package/2006/relationships"><Relationship Id="rId3" Type="http://schemas.openxmlformats.org/officeDocument/2006/relationships/oleObject" Target="file:///D:\Dropbox\voorvallen\lievekensbossen\meldingen2013-2014-2015.xlsx" TargetMode="External"/><Relationship Id="rId2" Type="http://schemas.microsoft.com/office/2011/relationships/chartColorStyle" Target="colors5.xml"/><Relationship Id="rId1" Type="http://schemas.microsoft.com/office/2011/relationships/chartStyle" Target="style5.xml"/></Relationships>
</file>

<file path=ppt/charts/_rels/chart50.xml.rels><?xml version="1.0" encoding="UTF-8" standalone="yes"?>
<Relationships xmlns="http://schemas.openxmlformats.org/package/2006/relationships"><Relationship Id="rId3" Type="http://schemas.openxmlformats.org/officeDocument/2006/relationships/themeOverride" Target="../theme/themeOverride22.xml"/><Relationship Id="rId2" Type="http://schemas.microsoft.com/office/2011/relationships/chartColorStyle" Target="colors50.xml"/><Relationship Id="rId1" Type="http://schemas.microsoft.com/office/2011/relationships/chartStyle" Target="style50.xml"/><Relationship Id="rId4" Type="http://schemas.openxmlformats.org/officeDocument/2006/relationships/oleObject" Target="file:///D:\Dropbox\bin\vergadering\jaarvergadering%202016\omgeving.xlsx" TargetMode="External"/></Relationships>
</file>

<file path=ppt/charts/_rels/chart51.xml.rels><?xml version="1.0" encoding="UTF-8" standalone="yes"?>
<Relationships xmlns="http://schemas.openxmlformats.org/package/2006/relationships"><Relationship Id="rId3" Type="http://schemas.openxmlformats.org/officeDocument/2006/relationships/themeOverride" Target="../theme/themeOverride23.xml"/><Relationship Id="rId2" Type="http://schemas.microsoft.com/office/2011/relationships/chartColorStyle" Target="colors51.xml"/><Relationship Id="rId1" Type="http://schemas.microsoft.com/office/2011/relationships/chartStyle" Target="style51.xml"/><Relationship Id="rId4" Type="http://schemas.openxmlformats.org/officeDocument/2006/relationships/oleObject" Target="file:///D:\Dropbox\bin\vergadering\jaarvergadering%202016\omgeving.xlsx" TargetMode="External"/></Relationships>
</file>

<file path=ppt/charts/_rels/chart52.xml.rels><?xml version="1.0" encoding="UTF-8" standalone="yes"?>
<Relationships xmlns="http://schemas.openxmlformats.org/package/2006/relationships"><Relationship Id="rId3" Type="http://schemas.openxmlformats.org/officeDocument/2006/relationships/themeOverride" Target="../theme/themeOverride24.xml"/><Relationship Id="rId2" Type="http://schemas.microsoft.com/office/2011/relationships/chartColorStyle" Target="colors52.xml"/><Relationship Id="rId1" Type="http://schemas.microsoft.com/office/2011/relationships/chartStyle" Target="style52.xml"/><Relationship Id="rId4" Type="http://schemas.openxmlformats.org/officeDocument/2006/relationships/package" Target="../embeddings/Microsoft_Excel_Worksheet14.xlsx"/></Relationships>
</file>

<file path=ppt/charts/_rels/chart6.xml.rels><?xml version="1.0" encoding="UTF-8" standalone="yes"?>
<Relationships xmlns="http://schemas.openxmlformats.org/package/2006/relationships"><Relationship Id="rId3" Type="http://schemas.openxmlformats.org/officeDocument/2006/relationships/oleObject" Target="../embeddings/oleObject1.bin"/><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D:\Dropbox\bin%20enquette\BIN%20enquette%202016\grafieken.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file:///D:\Dropbox\bin%20enquette\BIN%20enquette%202016\grafieken.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file:///D:\Dropbox\bin%20enquette\BIN%20enquette%202016\grafieken.xlsx"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cap="all" baseline="0">
                <a:solidFill>
                  <a:schemeClr val="lt1"/>
                </a:solidFill>
                <a:latin typeface="+mn-lt"/>
                <a:ea typeface="+mn-ea"/>
                <a:cs typeface="+mn-cs"/>
              </a:defRPr>
            </a:pPr>
            <a:r>
              <a:rPr lang="nl-BE">
                <a:solidFill>
                  <a:srgbClr val="0070C0"/>
                </a:solidFill>
              </a:rPr>
              <a:t>meldingen  lievekensbossen 2015</a:t>
            </a:r>
          </a:p>
        </c:rich>
      </c:tx>
      <c:layout/>
      <c:overlay val="0"/>
      <c:spPr>
        <a:noFill/>
        <a:ln>
          <a:noFill/>
        </a:ln>
        <a:effectLst/>
      </c:spPr>
      <c:txPr>
        <a:bodyPr rot="0" spcFirstLastPara="1" vertOverflow="ellipsis" vert="horz" wrap="square" anchor="ctr" anchorCtr="1"/>
        <a:lstStyle/>
        <a:p>
          <a:pPr>
            <a:defRPr sz="1800" b="0" i="0" u="none" strike="noStrike" kern="1200" cap="all" baseline="0">
              <a:solidFill>
                <a:schemeClr val="lt1"/>
              </a:solidFill>
              <a:latin typeface="+mn-lt"/>
              <a:ea typeface="+mn-ea"/>
              <a:cs typeface="+mn-cs"/>
            </a:defRPr>
          </a:pPr>
          <a:endParaRPr lang="nl-BE"/>
        </a:p>
      </c:txPr>
    </c:title>
    <c:autoTitleDeleted val="0"/>
    <c:view3D>
      <c:rotX val="15"/>
      <c:rotY val="20"/>
      <c:depthPercent val="100"/>
      <c:rAngAx val="1"/>
    </c:view3D>
    <c:floor>
      <c:thickness val="0"/>
      <c:spPr>
        <a:solidFill>
          <a:schemeClr val="bg2">
            <a:lumMod val="75000"/>
            <a:alpha val="27000"/>
          </a:schemeClr>
        </a:solid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3.888888888888889E-2"/>
          <c:y val="0.21747703412073491"/>
          <c:w val="0.93888888888888888"/>
          <c:h val="0.54570173519976672"/>
        </c:manualLayout>
      </c:layout>
      <c:bar3DChart>
        <c:barDir val="col"/>
        <c:grouping val="clustered"/>
        <c:varyColors val="0"/>
        <c:ser>
          <c:idx val="0"/>
          <c:order val="0"/>
          <c:spPr>
            <a:solidFill>
              <a:schemeClr val="accent1">
                <a:alpha val="88000"/>
              </a:schemeClr>
            </a:solidFill>
            <a:ln>
              <a:solidFill>
                <a:schemeClr val="accent1">
                  <a:lumMod val="50000"/>
                </a:schemeClr>
              </a:solidFill>
            </a:ln>
            <a:effectLst/>
            <a:scene3d>
              <a:camera prst="orthographicFront"/>
              <a:lightRig rig="threePt" dir="t"/>
            </a:scene3d>
            <a:sp3d prstMaterial="flat">
              <a:contourClr>
                <a:schemeClr val="accent1">
                  <a:lumMod val="50000"/>
                </a:schemeClr>
              </a:contourClr>
            </a:sp3d>
          </c:spPr>
          <c:invertIfNegative val="0"/>
          <c:dLbls>
            <c:spPr>
              <a:solidFill>
                <a:schemeClr val="accent3"/>
              </a:solidFill>
              <a:ln>
                <a:solidFill>
                  <a:schemeClr val="lt1">
                    <a:alpha val="50000"/>
                  </a:schemeClr>
                </a:solidFill>
                <a:round/>
              </a:ln>
              <a:effectLst>
                <a:outerShdw blurRad="63500" dist="889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lt1">
                          <a:lumMod val="50000"/>
                        </a:schemeClr>
                      </a:solidFill>
                      <a:round/>
                    </a:ln>
                    <a:effectLst/>
                  </c:spPr>
                </c15:leaderLines>
              </c:ext>
            </c:extLst>
          </c:dLbls>
          <c:cat>
            <c:strRef>
              <c:f>tabellen!$D$53:$D$59</c:f>
              <c:strCache>
                <c:ptCount val="7"/>
                <c:pt idx="0">
                  <c:v>verdacht voertuig of personen</c:v>
                </c:pt>
                <c:pt idx="1">
                  <c:v>poging tot inbraak*</c:v>
                </c:pt>
                <c:pt idx="2">
                  <c:v>inbraak *</c:v>
                </c:pt>
                <c:pt idx="3">
                  <c:v>agressie</c:v>
                </c:pt>
                <c:pt idx="4">
                  <c:v>overlast</c:v>
                </c:pt>
                <c:pt idx="5">
                  <c:v>ciber crim</c:v>
                </c:pt>
                <c:pt idx="6">
                  <c:v>drug related</c:v>
                </c:pt>
              </c:strCache>
            </c:strRef>
          </c:cat>
          <c:val>
            <c:numRef>
              <c:f>tabellen!$G$53:$G$59</c:f>
              <c:numCache>
                <c:formatCode>General</c:formatCode>
                <c:ptCount val="7"/>
                <c:pt idx="0">
                  <c:v>11</c:v>
                </c:pt>
                <c:pt idx="1">
                  <c:v>0</c:v>
                </c:pt>
                <c:pt idx="2">
                  <c:v>13</c:v>
                </c:pt>
                <c:pt idx="3">
                  <c:v>0</c:v>
                </c:pt>
                <c:pt idx="4">
                  <c:v>3</c:v>
                </c:pt>
                <c:pt idx="5">
                  <c:v>7</c:v>
                </c:pt>
                <c:pt idx="6">
                  <c:v>0</c:v>
                </c:pt>
              </c:numCache>
            </c:numRef>
          </c:val>
        </c:ser>
        <c:dLbls>
          <c:showLegendKey val="0"/>
          <c:showVal val="1"/>
          <c:showCatName val="0"/>
          <c:showSerName val="0"/>
          <c:showPercent val="0"/>
          <c:showBubbleSize val="0"/>
        </c:dLbls>
        <c:gapWidth val="84"/>
        <c:gapDepth val="53"/>
        <c:shape val="box"/>
        <c:axId val="97880536"/>
        <c:axId val="97883672"/>
        <c:axId val="0"/>
      </c:bar3DChart>
      <c:catAx>
        <c:axId val="97880536"/>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rgbClr val="0070C0"/>
                </a:solidFill>
                <a:latin typeface="+mn-lt"/>
                <a:ea typeface="+mn-ea"/>
                <a:cs typeface="+mn-cs"/>
              </a:defRPr>
            </a:pPr>
            <a:endParaRPr lang="nl-BE"/>
          </a:p>
        </c:txPr>
        <c:crossAx val="97883672"/>
        <c:crosses val="autoZero"/>
        <c:auto val="1"/>
        <c:lblAlgn val="ctr"/>
        <c:lblOffset val="100"/>
        <c:noMultiLvlLbl val="0"/>
      </c:catAx>
      <c:valAx>
        <c:axId val="97883672"/>
        <c:scaling>
          <c:orientation val="minMax"/>
        </c:scaling>
        <c:delete val="1"/>
        <c:axPos val="l"/>
        <c:numFmt formatCode="General" sourceLinked="1"/>
        <c:majorTickMark val="out"/>
        <c:minorTickMark val="none"/>
        <c:tickLblPos val="nextTo"/>
        <c:crossAx val="97880536"/>
        <c:crosses val="autoZero"/>
        <c:crossBetween val="between"/>
      </c:valAx>
      <c:spPr>
        <a:noFill/>
        <a:ln>
          <a:noFill/>
        </a:ln>
        <a:effectLst/>
      </c:spPr>
    </c:plotArea>
    <c:plotVisOnly val="1"/>
    <c:dispBlanksAs val="gap"/>
    <c:showDLblsOverMax val="0"/>
  </c:chart>
  <c:sp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6350" cap="flat" cmpd="sng" algn="ctr">
      <a:solidFill>
        <a:schemeClr val="dk1">
          <a:tint val="75000"/>
        </a:schemeClr>
      </a:solidFill>
      <a:round/>
    </a:ln>
    <a:effectLst/>
  </c:spPr>
  <c:txPr>
    <a:bodyPr/>
    <a:lstStyle/>
    <a:p>
      <a:pPr>
        <a:defRPr/>
      </a:pPr>
      <a:endParaRPr lang="nl-BE"/>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cap="all" baseline="0">
                <a:solidFill>
                  <a:schemeClr val="tx1">
                    <a:lumMod val="65000"/>
                    <a:lumOff val="35000"/>
                  </a:schemeClr>
                </a:solidFill>
                <a:latin typeface="+mn-lt"/>
                <a:ea typeface="+mn-ea"/>
                <a:cs typeface="+mn-cs"/>
              </a:defRPr>
            </a:pPr>
            <a:r>
              <a:rPr lang="nl-BE" sz="1400" dirty="0">
                <a:solidFill>
                  <a:schemeClr val="accent4">
                    <a:lumMod val="75000"/>
                  </a:schemeClr>
                </a:solidFill>
              </a:rPr>
              <a:t>vindt U DE INHOUD VAN DE INFO VERGADERINGEN </a:t>
            </a:r>
            <a:r>
              <a:rPr lang="nl-BE" sz="1400" dirty="0" smtClean="0">
                <a:solidFill>
                  <a:schemeClr val="accent4">
                    <a:lumMod val="75000"/>
                  </a:schemeClr>
                </a:solidFill>
              </a:rPr>
              <a:t>RELEVANT ?</a:t>
            </a:r>
            <a:endParaRPr lang="nl-BE" sz="1400" dirty="0">
              <a:solidFill>
                <a:schemeClr val="accent4">
                  <a:lumMod val="75000"/>
                </a:schemeClr>
              </a:solidFill>
            </a:endParaRPr>
          </a:p>
        </c:rich>
      </c:tx>
      <c:layout/>
      <c:overlay val="0"/>
      <c:spPr>
        <a:noFill/>
        <a:ln>
          <a:noFill/>
        </a:ln>
        <a:effectLst/>
      </c:spPr>
      <c:txPr>
        <a:bodyPr rot="0" spcFirstLastPara="1" vertOverflow="ellipsis" vert="horz" wrap="square" anchor="ctr" anchorCtr="1"/>
        <a:lstStyle/>
        <a:p>
          <a:pPr>
            <a:defRPr sz="1400" b="1" i="0" u="none" strike="noStrike" kern="1200" cap="all" baseline="0">
              <a:solidFill>
                <a:schemeClr val="tx1">
                  <a:lumMod val="65000"/>
                  <a:lumOff val="35000"/>
                </a:schemeClr>
              </a:solidFill>
              <a:latin typeface="+mn-lt"/>
              <a:ea typeface="+mn-ea"/>
              <a:cs typeface="+mn-cs"/>
            </a:defRPr>
          </a:pPr>
          <a:endParaRPr lang="nl-BE"/>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explosion val="8"/>
          <c:dPt>
            <c:idx val="0"/>
            <c:bubble3D val="0"/>
            <c:spPr>
              <a:solidFill>
                <a:schemeClr val="accent1"/>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dPt>
          <c:dPt>
            <c:idx val="1"/>
            <c:bubble3D val="0"/>
            <c:spPr>
              <a:solidFill>
                <a:schemeClr val="accent2"/>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dPt>
          <c:dPt>
            <c:idx val="2"/>
            <c:bubble3D val="0"/>
            <c:spPr>
              <a:solidFill>
                <a:schemeClr val="accent3"/>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dPt>
          <c:dPt>
            <c:idx val="3"/>
            <c:bubble3D val="0"/>
            <c:spPr>
              <a:solidFill>
                <a:schemeClr val="accent4"/>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dPt>
          <c:dLbls>
            <c:dLbl>
              <c:idx val="0"/>
              <c:layout>
                <c:manualLayout>
                  <c:x val="-0.20277777777777781"/>
                  <c:y val="9.2592592592592587E-3"/>
                </c:manualLayout>
              </c:layout>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tx1"/>
                      </a:solidFill>
                      <a:latin typeface="+mn-lt"/>
                      <a:ea typeface="+mn-ea"/>
                      <a:cs typeface="+mn-cs"/>
                    </a:defRPr>
                  </a:pPr>
                  <a:endParaRPr lang="nl-BE"/>
                </a:p>
              </c:txPr>
              <c:dLblPos val="bestFit"/>
              <c:showLegendKey val="0"/>
              <c:showVal val="0"/>
              <c:showCatName val="1"/>
              <c:showSerName val="0"/>
              <c:showPercent val="1"/>
              <c:showBubbleSize val="0"/>
              <c:extLst>
                <c:ext xmlns:c15="http://schemas.microsoft.com/office/drawing/2012/chart" uri="{CE6537A1-D6FC-4f65-9D91-7224C49458BB}">
                  <c15:layout/>
                </c:ext>
              </c:extLst>
            </c:dLbl>
            <c:dLbl>
              <c:idx val="1"/>
              <c:layout>
                <c:manualLayout>
                  <c:x val="-0.13763789963365655"/>
                  <c:y val="4.5681766188970477E-2"/>
                </c:manualLayout>
              </c:layout>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tx1"/>
                      </a:solidFill>
                      <a:latin typeface="+mn-lt"/>
                      <a:ea typeface="+mn-ea"/>
                      <a:cs typeface="+mn-cs"/>
                    </a:defRPr>
                  </a:pPr>
                  <a:endParaRPr lang="nl-BE"/>
                </a:p>
              </c:txPr>
              <c:dLblPos val="bestFit"/>
              <c:showLegendKey val="0"/>
              <c:showVal val="0"/>
              <c:showCatName val="1"/>
              <c:showSerName val="0"/>
              <c:showPercent val="1"/>
              <c:showBubbleSize val="0"/>
              <c:extLst>
                <c:ext xmlns:c15="http://schemas.microsoft.com/office/drawing/2012/chart" uri="{CE6537A1-D6FC-4f65-9D91-7224C49458BB}">
                  <c15:layout/>
                </c:ext>
              </c:extLst>
            </c:dLbl>
            <c:dLbl>
              <c:idx val="2"/>
              <c:layout>
                <c:manualLayout>
                  <c:x val="0.13362902877054039"/>
                  <c:y val="-8.5272630219411671E-2"/>
                </c:manualLayout>
              </c:layout>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tx1"/>
                      </a:solidFill>
                      <a:latin typeface="+mn-lt"/>
                      <a:ea typeface="+mn-ea"/>
                      <a:cs typeface="+mn-cs"/>
                    </a:defRPr>
                  </a:pPr>
                  <a:endParaRPr lang="nl-BE"/>
                </a:p>
              </c:txPr>
              <c:dLblPos val="bestFit"/>
              <c:showLegendKey val="0"/>
              <c:showVal val="0"/>
              <c:showCatName val="1"/>
              <c:showSerName val="0"/>
              <c:showPercent val="1"/>
              <c:showBubbleSize val="0"/>
              <c:extLst>
                <c:ext xmlns:c15="http://schemas.microsoft.com/office/drawing/2012/chart" uri="{CE6537A1-D6FC-4f65-9D91-7224C49458BB}">
                  <c15:layout/>
                </c:ext>
              </c:extLst>
            </c:dLbl>
            <c:dLbl>
              <c:idx val="3"/>
              <c:layout>
                <c:manualLayout>
                  <c:x val="0.20833333333333334"/>
                  <c:y val="0"/>
                </c:manualLayout>
              </c:layout>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tx1"/>
                      </a:solidFill>
                      <a:latin typeface="+mn-lt"/>
                      <a:ea typeface="+mn-ea"/>
                      <a:cs typeface="+mn-cs"/>
                    </a:defRPr>
                  </a:pPr>
                  <a:endParaRPr lang="nl-BE"/>
                </a:p>
              </c:txPr>
              <c:dLblPos val="bestFit"/>
              <c:showLegendKey val="0"/>
              <c:showVal val="0"/>
              <c:showCatName val="1"/>
              <c:showSerName val="0"/>
              <c:showPercent val="1"/>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tx1"/>
                    </a:solidFill>
                    <a:latin typeface="+mn-lt"/>
                    <a:ea typeface="+mn-ea"/>
                    <a:cs typeface="+mn-cs"/>
                  </a:defRPr>
                </a:pPr>
                <a:endParaRPr lang="nl-BE"/>
              </a:p>
            </c:tx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'enquette formulier'!$B$94:$B$97</c:f>
              <c:strCache>
                <c:ptCount val="4"/>
                <c:pt idx="0">
                  <c:v>Absoluut niet</c:v>
                </c:pt>
                <c:pt idx="1">
                  <c:v>Redelijk</c:v>
                </c:pt>
                <c:pt idx="2">
                  <c:v>Absoluut wel</c:v>
                </c:pt>
                <c:pt idx="3">
                  <c:v>Geen mening</c:v>
                </c:pt>
              </c:strCache>
            </c:strRef>
          </c:cat>
          <c:val>
            <c:numRef>
              <c:f>'enquette formulier'!$J$94:$J$97</c:f>
              <c:numCache>
                <c:formatCode>General</c:formatCode>
                <c:ptCount val="4"/>
                <c:pt idx="0">
                  <c:v>0</c:v>
                </c:pt>
                <c:pt idx="1">
                  <c:v>4</c:v>
                </c:pt>
                <c:pt idx="2">
                  <c:v>7</c:v>
                </c:pt>
                <c:pt idx="3">
                  <c:v>0</c:v>
                </c:pt>
              </c:numCache>
            </c:numRef>
          </c:val>
        </c:ser>
        <c:dLbls>
          <c:dLblPos val="outEnd"/>
          <c:showLegendKey val="0"/>
          <c:showVal val="0"/>
          <c:showCatName val="1"/>
          <c:showSerName val="0"/>
          <c:showPercent val="0"/>
          <c:showBubbleSize val="0"/>
          <c:showLeaderLines val="1"/>
        </c:dLbls>
      </c:pie3DChart>
      <c:spPr>
        <a:noFill/>
        <a:ln>
          <a:noFill/>
        </a:ln>
        <a:effectLst/>
      </c:spPr>
    </c:plotArea>
    <c:plotVisOnly val="1"/>
    <c:dispBlanksAs val="gap"/>
    <c:showDLblsOverMax val="0"/>
  </c:chart>
  <c:spPr>
    <a:noFill/>
    <a:ln>
      <a:noFill/>
    </a:ln>
    <a:effectLst/>
  </c:spPr>
  <c:txPr>
    <a:bodyPr/>
    <a:lstStyle/>
    <a:p>
      <a:pPr>
        <a:defRPr/>
      </a:pPr>
      <a:endParaRPr lang="nl-BE"/>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baseline="0">
                <a:solidFill>
                  <a:schemeClr val="dk1">
                    <a:lumMod val="65000"/>
                    <a:lumOff val="35000"/>
                  </a:schemeClr>
                </a:solidFill>
                <a:latin typeface="+mn-lt"/>
                <a:ea typeface="+mn-ea"/>
                <a:cs typeface="+mn-cs"/>
              </a:defRPr>
            </a:pPr>
            <a:r>
              <a:rPr lang="nl-BE" sz="1800" b="0" i="0" u="none" strike="noStrike" baseline="0">
                <a:effectLst/>
              </a:rPr>
              <a:t>Inzet van de coördinator</a:t>
            </a:r>
            <a:r>
              <a:rPr lang="nl-BE" sz="1800" b="1" i="0" u="none" strike="noStrike" baseline="0"/>
              <a:t> </a:t>
            </a:r>
            <a:endParaRPr lang="nl-BE"/>
          </a:p>
        </c:rich>
      </c:tx>
      <c:layout/>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65000"/>
                  <a:lumOff val="35000"/>
                </a:schemeClr>
              </a:solidFill>
              <a:latin typeface="+mn-lt"/>
              <a:ea typeface="+mn-ea"/>
              <a:cs typeface="+mn-cs"/>
            </a:defRPr>
          </a:pPr>
          <a:endParaRPr lang="nl-BE"/>
        </a:p>
      </c:txPr>
    </c:title>
    <c:autoTitleDeleted val="0"/>
    <c:view3D>
      <c:rotX val="50"/>
      <c:rotY val="0"/>
      <c:depthPercent val="100"/>
      <c:rAngAx val="0"/>
      <c:perspective val="6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2.7777777777777779E-3"/>
          <c:y val="0.19432888597258677"/>
          <c:w val="0.93888888888888888"/>
          <c:h val="0.64884186351706041"/>
        </c:manualLayout>
      </c:layout>
      <c:pie3DChart>
        <c:varyColors val="1"/>
        <c:dLbls>
          <c:dLblPos val="inEnd"/>
          <c:showLegendKey val="0"/>
          <c:showVal val="0"/>
          <c:showCatName val="0"/>
          <c:showSerName val="0"/>
          <c:showPercent val="1"/>
          <c:showBubbleSize val="0"/>
          <c:showLeaderLines val="0"/>
        </c:dLbls>
      </c:pie3DChart>
      <c:spPr>
        <a:noFill/>
        <a:ln>
          <a:noFill/>
        </a:ln>
        <a:effectLst/>
      </c:spPr>
    </c:plotArea>
    <c:legend>
      <c:legendPos val="b"/>
      <c:layout>
        <c:manualLayout>
          <c:xMode val="edge"/>
          <c:yMode val="edge"/>
          <c:x val="2.2146748991381072E-2"/>
          <c:y val="0.7864061836266808"/>
          <c:w val="0.92904880085216812"/>
          <c:h val="0.21359381637331915"/>
        </c:manualLayout>
      </c:layout>
      <c:overlay val="0"/>
      <c:spPr>
        <a:noFill/>
        <a:ln>
          <a:noFill/>
        </a:ln>
        <a:effectLst/>
      </c:spPr>
      <c:txPr>
        <a:bodyPr rot="0" spcFirstLastPara="1" vertOverflow="ellipsis" vert="horz" wrap="square" anchor="ctr" anchorCtr="1"/>
        <a:lstStyle/>
        <a:p>
          <a:pPr rtl="0">
            <a:defRPr sz="900" b="0" i="0" u="none" strike="noStrike" kern="1200" baseline="0">
              <a:solidFill>
                <a:schemeClr val="dk1">
                  <a:lumMod val="65000"/>
                  <a:lumOff val="35000"/>
                </a:schemeClr>
              </a:solidFill>
              <a:latin typeface="+mn-lt"/>
              <a:ea typeface="+mn-ea"/>
              <a:cs typeface="+mn-cs"/>
            </a:defRPr>
          </a:pPr>
          <a:endParaRPr lang="nl-BE"/>
        </a:p>
      </c:txPr>
    </c:legend>
    <c:plotVisOnly val="1"/>
    <c:dispBlanksAs val="gap"/>
    <c:showDLblsOverMax val="0"/>
  </c:chart>
  <c:spPr>
    <a:noFill/>
    <a:ln w="9525" cap="flat" cmpd="sng" algn="ctr">
      <a:noFill/>
      <a:round/>
    </a:ln>
    <a:effectLst/>
  </c:spPr>
  <c:txPr>
    <a:bodyPr/>
    <a:lstStyle/>
    <a:p>
      <a:pPr>
        <a:defRPr/>
      </a:pPr>
      <a:endParaRPr lang="nl-BE"/>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cap="all" baseline="0">
                <a:solidFill>
                  <a:schemeClr val="tx1">
                    <a:lumMod val="65000"/>
                    <a:lumOff val="35000"/>
                  </a:schemeClr>
                </a:solidFill>
                <a:latin typeface="+mn-lt"/>
                <a:ea typeface="+mn-ea"/>
                <a:cs typeface="+mn-cs"/>
              </a:defRPr>
            </a:pPr>
            <a:r>
              <a:rPr lang="en-US" sz="1600" dirty="0" err="1">
                <a:solidFill>
                  <a:schemeClr val="accent4">
                    <a:lumMod val="75000"/>
                  </a:schemeClr>
                </a:solidFill>
              </a:rPr>
              <a:t>communicatie</a:t>
            </a:r>
            <a:r>
              <a:rPr lang="en-US" sz="1600" dirty="0">
                <a:solidFill>
                  <a:schemeClr val="accent4">
                    <a:lumMod val="75000"/>
                  </a:schemeClr>
                </a:solidFill>
              </a:rPr>
              <a:t> van </a:t>
            </a:r>
            <a:r>
              <a:rPr lang="en-US" sz="1600" dirty="0" err="1">
                <a:solidFill>
                  <a:schemeClr val="accent4">
                    <a:lumMod val="75000"/>
                  </a:schemeClr>
                </a:solidFill>
              </a:rPr>
              <a:t>en</a:t>
            </a:r>
            <a:r>
              <a:rPr lang="en-US" sz="1600" dirty="0">
                <a:solidFill>
                  <a:schemeClr val="accent4">
                    <a:lumMod val="75000"/>
                  </a:schemeClr>
                </a:solidFill>
              </a:rPr>
              <a:t> </a:t>
            </a:r>
            <a:r>
              <a:rPr lang="en-US" sz="1600" dirty="0" err="1">
                <a:solidFill>
                  <a:schemeClr val="accent4">
                    <a:lumMod val="75000"/>
                  </a:schemeClr>
                </a:solidFill>
              </a:rPr>
              <a:t>naar</a:t>
            </a:r>
            <a:r>
              <a:rPr lang="en-US" sz="1600" dirty="0">
                <a:solidFill>
                  <a:schemeClr val="accent4">
                    <a:lumMod val="75000"/>
                  </a:schemeClr>
                </a:solidFill>
              </a:rPr>
              <a:t> </a:t>
            </a:r>
            <a:r>
              <a:rPr lang="en-US" sz="1600" dirty="0" err="1">
                <a:solidFill>
                  <a:schemeClr val="accent4">
                    <a:lumMod val="75000"/>
                  </a:schemeClr>
                </a:solidFill>
              </a:rPr>
              <a:t>politie</a:t>
            </a:r>
            <a:endParaRPr lang="en-US" sz="1600" dirty="0">
              <a:solidFill>
                <a:schemeClr val="accent4">
                  <a:lumMod val="75000"/>
                </a:schemeClr>
              </a:solidFill>
            </a:endParaRPr>
          </a:p>
        </c:rich>
      </c:tx>
      <c:layout>
        <c:manualLayout>
          <c:xMode val="edge"/>
          <c:yMode val="edge"/>
          <c:x val="0.33088429541240233"/>
          <c:y val="0"/>
        </c:manualLayout>
      </c:layout>
      <c:overlay val="0"/>
      <c:spPr>
        <a:noFill/>
        <a:ln>
          <a:noFill/>
        </a:ln>
        <a:effectLst/>
      </c:spPr>
      <c:txPr>
        <a:bodyPr rot="0" spcFirstLastPara="1" vertOverflow="ellipsis" vert="horz" wrap="square" anchor="ctr" anchorCtr="1"/>
        <a:lstStyle/>
        <a:p>
          <a:pPr>
            <a:defRPr sz="1600" b="1" i="0" u="none" strike="noStrike" kern="1200" cap="all" baseline="0">
              <a:solidFill>
                <a:schemeClr val="tx1">
                  <a:lumMod val="65000"/>
                  <a:lumOff val="35000"/>
                </a:schemeClr>
              </a:solidFill>
              <a:latin typeface="+mn-lt"/>
              <a:ea typeface="+mn-ea"/>
              <a:cs typeface="+mn-cs"/>
            </a:defRPr>
          </a:pPr>
          <a:endParaRPr lang="nl-BE"/>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16532721501194214"/>
          <c:y val="0.1655136952324259"/>
          <c:w val="0.82310829867803637"/>
          <c:h val="0.74954228388701916"/>
        </c:manualLayout>
      </c:layout>
      <c:pie3DChart>
        <c:varyColors val="1"/>
        <c:ser>
          <c:idx val="0"/>
          <c:order val="0"/>
          <c:explosion val="28"/>
          <c:dPt>
            <c:idx val="0"/>
            <c:bubble3D val="0"/>
            <c:spPr>
              <a:solidFill>
                <a:schemeClr val="accent1"/>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dPt>
          <c:dPt>
            <c:idx val="1"/>
            <c:bubble3D val="0"/>
            <c:spPr>
              <a:solidFill>
                <a:schemeClr val="accent2"/>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dPt>
          <c:dPt>
            <c:idx val="2"/>
            <c:bubble3D val="0"/>
            <c:explosion val="11"/>
            <c:spPr>
              <a:solidFill>
                <a:schemeClr val="accent3"/>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dPt>
          <c:dPt>
            <c:idx val="3"/>
            <c:bubble3D val="0"/>
            <c:spPr>
              <a:solidFill>
                <a:schemeClr val="accent4"/>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dPt>
          <c:dPt>
            <c:idx val="4"/>
            <c:bubble3D val="0"/>
            <c:spPr>
              <a:solidFill>
                <a:schemeClr val="accent5"/>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dPt>
          <c:dPt>
            <c:idx val="5"/>
            <c:bubble3D val="0"/>
            <c:spPr>
              <a:solidFill>
                <a:schemeClr val="accent6"/>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dPt>
          <c:dLbls>
            <c:dLbl>
              <c:idx val="0"/>
              <c:layout>
                <c:manualLayout>
                  <c:x val="-0.14841344121660069"/>
                  <c:y val="5.0884905098793412E-2"/>
                </c:manualLayout>
              </c:layout>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tx1"/>
                      </a:solidFill>
                      <a:latin typeface="+mn-lt"/>
                      <a:ea typeface="+mn-ea"/>
                      <a:cs typeface="+mn-cs"/>
                    </a:defRPr>
                  </a:pPr>
                  <a:endParaRPr lang="nl-BE"/>
                </a:p>
              </c:txPr>
              <c:dLblPos val="bestFit"/>
              <c:showLegendKey val="0"/>
              <c:showVal val="0"/>
              <c:showCatName val="1"/>
              <c:showSerName val="0"/>
              <c:showPercent val="1"/>
              <c:showBubbleSize val="0"/>
              <c:extLst>
                <c:ext xmlns:c15="http://schemas.microsoft.com/office/drawing/2012/chart" uri="{CE6537A1-D6FC-4f65-9D91-7224C49458BB}">
                  <c15:layout/>
                </c:ext>
              </c:extLst>
            </c:dLbl>
            <c:dLbl>
              <c:idx val="1"/>
              <c:layout>
                <c:manualLayout>
                  <c:x val="5.5504213788322203E-2"/>
                  <c:y val="-0.25200143477497694"/>
                </c:manualLayout>
              </c:layout>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tx1"/>
                      </a:solidFill>
                      <a:latin typeface="+mn-lt"/>
                      <a:ea typeface="+mn-ea"/>
                      <a:cs typeface="+mn-cs"/>
                    </a:defRPr>
                  </a:pPr>
                  <a:endParaRPr lang="nl-BE"/>
                </a:p>
              </c:txPr>
              <c:dLblPos val="bestFit"/>
              <c:showLegendKey val="0"/>
              <c:showVal val="0"/>
              <c:showCatName val="1"/>
              <c:showSerName val="0"/>
              <c:showPercent val="1"/>
              <c:showBubbleSize val="0"/>
              <c:extLst>
                <c:ext xmlns:c15="http://schemas.microsoft.com/office/drawing/2012/chart" uri="{CE6537A1-D6FC-4f65-9D91-7224C49458BB}">
                  <c15:layout/>
                </c:ext>
              </c:extLst>
            </c:dLbl>
            <c:dLbl>
              <c:idx val="2"/>
              <c:layout>
                <c:manualLayout>
                  <c:x val="0.13393403359344561"/>
                  <c:y val="8.7231361280918254E-2"/>
                </c:manualLayout>
              </c:layout>
              <c:spPr>
                <a:noFill/>
                <a:ln>
                  <a:noFill/>
                </a:ln>
                <a:effectLst/>
              </c:spPr>
              <c:txPr>
                <a:bodyPr rot="0" spcFirstLastPara="1" vertOverflow="ellipsis" vert="horz" wrap="square" lIns="38100" tIns="19050" rIns="38100" bIns="19050" anchor="ctr" anchorCtr="1">
                  <a:noAutofit/>
                </a:bodyPr>
                <a:lstStyle/>
                <a:p>
                  <a:pPr>
                    <a:defRPr sz="1000" b="1" i="0" u="none" strike="noStrike" kern="1200" spc="0" baseline="0">
                      <a:solidFill>
                        <a:schemeClr val="tx1"/>
                      </a:solidFill>
                      <a:latin typeface="+mn-lt"/>
                      <a:ea typeface="+mn-ea"/>
                      <a:cs typeface="+mn-cs"/>
                    </a:defRPr>
                  </a:pPr>
                  <a:endParaRPr lang="nl-BE"/>
                </a:p>
              </c:txPr>
              <c:dLblPos val="bestFit"/>
              <c:showLegendKey val="0"/>
              <c:showVal val="0"/>
              <c:showCatName val="1"/>
              <c:showSerName val="0"/>
              <c:showPercent val="1"/>
              <c:showBubbleSize val="0"/>
              <c:extLst>
                <c:ext xmlns:c15="http://schemas.microsoft.com/office/drawing/2012/chart" uri="{CE6537A1-D6FC-4f65-9D91-7224C49458BB}">
                  <c15:layout>
                    <c:manualLayout>
                      <c:w val="0.17179162224603567"/>
                      <c:h val="9.7456708717784335E-2"/>
                    </c:manualLayout>
                  </c15:layout>
                </c:ext>
              </c:extLst>
            </c:dLbl>
            <c:dLbl>
              <c:idx val="3"/>
              <c:layout>
                <c:manualLayout>
                  <c:x val="4.7197583505006547E-3"/>
                  <c:y val="-3.5053918538361165E-2"/>
                </c:manualLayout>
              </c:layout>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tx1"/>
                      </a:solidFill>
                      <a:latin typeface="+mn-lt"/>
                      <a:ea typeface="+mn-ea"/>
                      <a:cs typeface="+mn-cs"/>
                    </a:defRPr>
                  </a:pPr>
                  <a:endParaRPr lang="nl-BE"/>
                </a:p>
              </c:txPr>
              <c:dLblPos val="bestFit"/>
              <c:showLegendKey val="0"/>
              <c:showVal val="0"/>
              <c:showCatName val="1"/>
              <c:showSerName val="0"/>
              <c:showPercent val="1"/>
              <c:showBubbleSize val="0"/>
              <c:extLst>
                <c:ext xmlns:c15="http://schemas.microsoft.com/office/drawing/2012/chart" uri="{CE6537A1-D6FC-4f65-9D91-7224C49458BB}">
                  <c15:layout/>
                </c:ext>
              </c:extLst>
            </c:dLbl>
            <c:dLbl>
              <c:idx val="4"/>
              <c:layout>
                <c:manualLayout>
                  <c:x val="-0.28898855113955135"/>
                  <c:y val="-4.6088330242461707E-3"/>
                </c:manualLayout>
              </c:layout>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tx1"/>
                      </a:solidFill>
                      <a:latin typeface="+mn-lt"/>
                      <a:ea typeface="+mn-ea"/>
                      <a:cs typeface="+mn-cs"/>
                    </a:defRPr>
                  </a:pPr>
                  <a:endParaRPr lang="nl-BE"/>
                </a:p>
              </c:txPr>
              <c:dLblPos val="bestFit"/>
              <c:showLegendKey val="0"/>
              <c:showVal val="0"/>
              <c:showCatName val="1"/>
              <c:showSerName val="0"/>
              <c:showPercent val="1"/>
              <c:showBubbleSize val="0"/>
              <c:extLst>
                <c:ext xmlns:c15="http://schemas.microsoft.com/office/drawing/2012/chart" uri="{CE6537A1-D6FC-4f65-9D91-7224C49458BB}">
                  <c15:layout/>
                </c:ext>
              </c:extLst>
            </c:dLbl>
            <c:dLbl>
              <c:idx val="5"/>
              <c:layout>
                <c:manualLayout>
                  <c:x val="0.23861481928304934"/>
                  <c:y val="-4.2215200982973497E-3"/>
                </c:manualLayout>
              </c:layout>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tx1"/>
                      </a:solidFill>
                      <a:latin typeface="+mn-lt"/>
                      <a:ea typeface="+mn-ea"/>
                      <a:cs typeface="+mn-cs"/>
                    </a:defRPr>
                  </a:pPr>
                  <a:endParaRPr lang="nl-BE"/>
                </a:p>
              </c:txPr>
              <c:dLblPos val="bestFit"/>
              <c:showLegendKey val="0"/>
              <c:showVal val="0"/>
              <c:showCatName val="1"/>
              <c:showSerName val="0"/>
              <c:showPercent val="1"/>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tx1"/>
                    </a:solidFill>
                    <a:latin typeface="+mn-lt"/>
                    <a:ea typeface="+mn-ea"/>
                    <a:cs typeface="+mn-cs"/>
                  </a:defRPr>
                </a:pPr>
                <a:endParaRPr lang="nl-BE"/>
              </a:p>
            </c:tx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'enquette formulier'!$B$56:$B$61</c:f>
              <c:strCache>
                <c:ptCount val="6"/>
                <c:pt idx="0">
                  <c:v>Zeer tevreden</c:v>
                </c:pt>
                <c:pt idx="1">
                  <c:v>Tevreden</c:v>
                </c:pt>
                <c:pt idx="2">
                  <c:v>Niet tevreden/niet ontevreden</c:v>
                </c:pt>
                <c:pt idx="3">
                  <c:v>Ontevreden</c:v>
                </c:pt>
                <c:pt idx="4">
                  <c:v>Zeer ontevreden</c:v>
                </c:pt>
                <c:pt idx="5">
                  <c:v>Geen mening/niet van toepassing</c:v>
                </c:pt>
              </c:strCache>
            </c:strRef>
          </c:cat>
          <c:val>
            <c:numRef>
              <c:f>'enquette formulier'!$K$56:$K$61</c:f>
              <c:numCache>
                <c:formatCode>General</c:formatCode>
                <c:ptCount val="6"/>
                <c:pt idx="0">
                  <c:v>4</c:v>
                </c:pt>
                <c:pt idx="1">
                  <c:v>5</c:v>
                </c:pt>
                <c:pt idx="2">
                  <c:v>2</c:v>
                </c:pt>
                <c:pt idx="3">
                  <c:v>0</c:v>
                </c:pt>
                <c:pt idx="4">
                  <c:v>0</c:v>
                </c:pt>
                <c:pt idx="5">
                  <c:v>0</c:v>
                </c:pt>
              </c:numCache>
            </c:numRef>
          </c:val>
        </c:ser>
        <c:dLbls>
          <c:dLblPos val="outEnd"/>
          <c:showLegendKey val="0"/>
          <c:showVal val="0"/>
          <c:showCatName val="1"/>
          <c:showSerName val="0"/>
          <c:showPercent val="0"/>
          <c:showBubbleSize val="0"/>
          <c:showLeaderLines val="1"/>
        </c:dLbls>
      </c:pie3DChart>
      <c:spPr>
        <a:noFill/>
        <a:ln>
          <a:noFill/>
        </a:ln>
        <a:effectLst/>
      </c:spPr>
    </c:plotArea>
    <c:plotVisOnly val="1"/>
    <c:dispBlanksAs val="gap"/>
    <c:showDLblsOverMax val="0"/>
  </c:chart>
  <c:spPr>
    <a:noFill/>
    <a:ln>
      <a:noFill/>
    </a:ln>
    <a:effectLst/>
  </c:spPr>
  <c:txPr>
    <a:bodyPr/>
    <a:lstStyle/>
    <a:p>
      <a:pPr>
        <a:defRPr/>
      </a:pPr>
      <a:endParaRPr lang="nl-BE"/>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cap="all" baseline="0">
                <a:solidFill>
                  <a:schemeClr val="tx1">
                    <a:lumMod val="65000"/>
                    <a:lumOff val="35000"/>
                  </a:schemeClr>
                </a:solidFill>
                <a:latin typeface="+mn-lt"/>
                <a:ea typeface="+mn-ea"/>
                <a:cs typeface="+mn-cs"/>
              </a:defRPr>
            </a:pPr>
            <a:r>
              <a:rPr lang="en-US" sz="1400" dirty="0">
                <a:solidFill>
                  <a:schemeClr val="accent4">
                    <a:lumMod val="75000"/>
                  </a:schemeClr>
                </a:solidFill>
              </a:rPr>
              <a:t>hoe </a:t>
            </a:r>
            <a:r>
              <a:rPr lang="en-US" sz="1400" dirty="0" err="1">
                <a:solidFill>
                  <a:schemeClr val="accent4">
                    <a:lumMod val="75000"/>
                  </a:schemeClr>
                </a:solidFill>
              </a:rPr>
              <a:t>vaak</a:t>
            </a:r>
            <a:r>
              <a:rPr lang="en-US" sz="1400" dirty="0">
                <a:solidFill>
                  <a:schemeClr val="accent4">
                    <a:lumMod val="75000"/>
                  </a:schemeClr>
                </a:solidFill>
              </a:rPr>
              <a:t> </a:t>
            </a:r>
            <a:r>
              <a:rPr lang="en-US" sz="1400" dirty="0" err="1">
                <a:solidFill>
                  <a:schemeClr val="accent4">
                    <a:lumMod val="75000"/>
                  </a:schemeClr>
                </a:solidFill>
              </a:rPr>
              <a:t>bezoekt</a:t>
            </a:r>
            <a:r>
              <a:rPr lang="en-US" sz="1400" dirty="0">
                <a:solidFill>
                  <a:schemeClr val="accent4">
                    <a:lumMod val="75000"/>
                  </a:schemeClr>
                </a:solidFill>
              </a:rPr>
              <a:t> u het blog</a:t>
            </a:r>
          </a:p>
        </c:rich>
      </c:tx>
      <c:layout/>
      <c:overlay val="0"/>
      <c:spPr>
        <a:noFill/>
        <a:ln>
          <a:noFill/>
        </a:ln>
        <a:effectLst/>
      </c:spPr>
      <c:txPr>
        <a:bodyPr rot="0" spcFirstLastPara="1" vertOverflow="ellipsis" vert="horz" wrap="square" anchor="ctr" anchorCtr="1"/>
        <a:lstStyle/>
        <a:p>
          <a:pPr>
            <a:defRPr sz="1600" b="1" i="0" u="none" strike="noStrike" kern="1200" cap="all" baseline="0">
              <a:solidFill>
                <a:schemeClr val="tx1">
                  <a:lumMod val="65000"/>
                  <a:lumOff val="35000"/>
                </a:schemeClr>
              </a:solidFill>
              <a:latin typeface="+mn-lt"/>
              <a:ea typeface="+mn-ea"/>
              <a:cs typeface="+mn-cs"/>
            </a:defRPr>
          </a:pPr>
          <a:endParaRPr lang="nl-BE"/>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dPt>
            <c:idx val="0"/>
            <c:bubble3D val="0"/>
            <c:spPr>
              <a:solidFill>
                <a:schemeClr val="accent1"/>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dPt>
          <c:dPt>
            <c:idx val="1"/>
            <c:bubble3D val="0"/>
            <c:spPr>
              <a:solidFill>
                <a:schemeClr val="accent2"/>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dPt>
          <c:dPt>
            <c:idx val="2"/>
            <c:bubble3D val="0"/>
            <c:explosion val="8"/>
            <c:spPr>
              <a:solidFill>
                <a:schemeClr val="accent3"/>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dPt>
          <c:dPt>
            <c:idx val="3"/>
            <c:bubble3D val="0"/>
            <c:explosion val="18"/>
            <c:spPr>
              <a:solidFill>
                <a:schemeClr val="accent4"/>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dPt>
          <c:dLbls>
            <c:dLbl>
              <c:idx val="0"/>
              <c:layout>
                <c:manualLayout>
                  <c:x val="-0.2"/>
                  <c:y val="-1.8518518518518528E-2"/>
                </c:manualLayout>
              </c:layout>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tx1"/>
                      </a:solidFill>
                      <a:latin typeface="+mn-lt"/>
                      <a:ea typeface="+mn-ea"/>
                      <a:cs typeface="+mn-cs"/>
                    </a:defRPr>
                  </a:pPr>
                  <a:endParaRPr lang="nl-BE"/>
                </a:p>
              </c:txPr>
              <c:dLblPos val="bestFit"/>
              <c:showLegendKey val="0"/>
              <c:showVal val="0"/>
              <c:showCatName val="1"/>
              <c:showSerName val="0"/>
              <c:showPercent val="1"/>
              <c:showBubbleSize val="0"/>
              <c:extLst>
                <c:ext xmlns:c15="http://schemas.microsoft.com/office/drawing/2012/chart" uri="{CE6537A1-D6FC-4f65-9D91-7224C49458BB}">
                  <c15:layout/>
                </c:ext>
              </c:extLst>
            </c:dLbl>
            <c:dLbl>
              <c:idx val="1"/>
              <c:layout>
                <c:manualLayout>
                  <c:x val="-4.8809523809523907E-2"/>
                  <c:y val="8.8287615240575934E-2"/>
                </c:manualLayout>
              </c:layout>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tx1"/>
                      </a:solidFill>
                      <a:latin typeface="+mn-lt"/>
                      <a:ea typeface="+mn-ea"/>
                      <a:cs typeface="+mn-cs"/>
                    </a:defRPr>
                  </a:pPr>
                  <a:endParaRPr lang="nl-BE"/>
                </a:p>
              </c:txPr>
              <c:dLblPos val="bestFit"/>
              <c:showLegendKey val="0"/>
              <c:showVal val="0"/>
              <c:showCatName val="1"/>
              <c:showSerName val="0"/>
              <c:showPercent val="1"/>
              <c:showBubbleSize val="0"/>
              <c:extLst>
                <c:ext xmlns:c15="http://schemas.microsoft.com/office/drawing/2012/chart" uri="{CE6537A1-D6FC-4f65-9D91-7224C49458BB}">
                  <c15:layout/>
                </c:ext>
              </c:extLst>
            </c:dLbl>
            <c:dLbl>
              <c:idx val="2"/>
              <c:layout>
                <c:manualLayout>
                  <c:x val="-0.15608465608465608"/>
                  <c:y val="-0.11408892752438736"/>
                </c:manualLayout>
              </c:layout>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tx1"/>
                      </a:solidFill>
                      <a:latin typeface="+mn-lt"/>
                      <a:ea typeface="+mn-ea"/>
                      <a:cs typeface="+mn-cs"/>
                    </a:defRPr>
                  </a:pPr>
                  <a:endParaRPr lang="nl-BE"/>
                </a:p>
              </c:txPr>
              <c:dLblPos val="bestFit"/>
              <c:showLegendKey val="0"/>
              <c:showVal val="0"/>
              <c:showCatName val="1"/>
              <c:showSerName val="0"/>
              <c:showPercent val="1"/>
              <c:showBubbleSize val="0"/>
              <c:extLst>
                <c:ext xmlns:c15="http://schemas.microsoft.com/office/drawing/2012/chart" uri="{CE6537A1-D6FC-4f65-9D91-7224C49458BB}">
                  <c15:layout/>
                </c:ext>
              </c:extLst>
            </c:dLbl>
            <c:dLbl>
              <c:idx val="3"/>
              <c:layout>
                <c:manualLayout>
                  <c:x val="0.18518518518518517"/>
                  <c:y val="4.2451693962562653E-2"/>
                </c:manualLayout>
              </c:layout>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tx1"/>
                      </a:solidFill>
                      <a:latin typeface="+mn-lt"/>
                      <a:ea typeface="+mn-ea"/>
                      <a:cs typeface="+mn-cs"/>
                    </a:defRPr>
                  </a:pPr>
                  <a:endParaRPr lang="nl-BE"/>
                </a:p>
              </c:txPr>
              <c:dLblPos val="bestFit"/>
              <c:showLegendKey val="0"/>
              <c:showVal val="0"/>
              <c:showCatName val="1"/>
              <c:showSerName val="0"/>
              <c:showPercent val="1"/>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tx1"/>
                    </a:solidFill>
                    <a:latin typeface="+mn-lt"/>
                    <a:ea typeface="+mn-ea"/>
                    <a:cs typeface="+mn-cs"/>
                  </a:defRPr>
                </a:pPr>
                <a:endParaRPr lang="nl-BE"/>
              </a:p>
            </c:tx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'enquette formulier'!$B$22:$B$25</c:f>
              <c:strCache>
                <c:ptCount val="4"/>
                <c:pt idx="0">
                  <c:v>1. dagelijks</c:v>
                </c:pt>
                <c:pt idx="1">
                  <c:v>2. wekelijks</c:v>
                </c:pt>
                <c:pt idx="2">
                  <c:v>3. maandelijks</c:v>
                </c:pt>
                <c:pt idx="3">
                  <c:v>4. Enkele keren per jaat</c:v>
                </c:pt>
              </c:strCache>
            </c:strRef>
          </c:cat>
          <c:val>
            <c:numRef>
              <c:f>'enquette formulier'!$J$22:$J$25</c:f>
              <c:numCache>
                <c:formatCode>General</c:formatCode>
                <c:ptCount val="4"/>
                <c:pt idx="0">
                  <c:v>0</c:v>
                </c:pt>
                <c:pt idx="1">
                  <c:v>1</c:v>
                </c:pt>
                <c:pt idx="2">
                  <c:v>7</c:v>
                </c:pt>
                <c:pt idx="3">
                  <c:v>5</c:v>
                </c:pt>
              </c:numCache>
            </c:numRef>
          </c:val>
        </c:ser>
        <c:dLbls>
          <c:dLblPos val="outEnd"/>
          <c:showLegendKey val="0"/>
          <c:showVal val="0"/>
          <c:showCatName val="1"/>
          <c:showSerName val="0"/>
          <c:showPercent val="0"/>
          <c:showBubbleSize val="0"/>
          <c:showLeaderLines val="1"/>
        </c:dLbls>
      </c:pie3DChart>
      <c:spPr>
        <a:noFill/>
        <a:ln>
          <a:noFill/>
        </a:ln>
        <a:effectLst/>
      </c:spPr>
    </c:plotArea>
    <c:plotVisOnly val="1"/>
    <c:dispBlanksAs val="gap"/>
    <c:showDLblsOverMax val="0"/>
  </c:chart>
  <c:spPr>
    <a:noFill/>
    <a:ln>
      <a:noFill/>
    </a:ln>
    <a:effectLst/>
  </c:spPr>
  <c:txPr>
    <a:bodyPr/>
    <a:lstStyle/>
    <a:p>
      <a:pPr>
        <a:defRPr/>
      </a:pPr>
      <a:endParaRPr lang="nl-BE"/>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600" dirty="0">
                <a:solidFill>
                  <a:schemeClr val="accent5"/>
                </a:solidFill>
              </a:rPr>
              <a:t>wat is de </a:t>
            </a:r>
            <a:r>
              <a:rPr lang="en-US" sz="1600" dirty="0" err="1">
                <a:solidFill>
                  <a:schemeClr val="accent5"/>
                </a:solidFill>
              </a:rPr>
              <a:t>belangrijkste</a:t>
            </a:r>
            <a:r>
              <a:rPr lang="en-US" sz="1600" dirty="0">
                <a:solidFill>
                  <a:schemeClr val="accent5"/>
                </a:solidFill>
              </a:rPr>
              <a:t> </a:t>
            </a:r>
            <a:r>
              <a:rPr lang="en-US" sz="1600" dirty="0" err="1">
                <a:solidFill>
                  <a:schemeClr val="accent5"/>
                </a:solidFill>
              </a:rPr>
              <a:t>reden</a:t>
            </a:r>
            <a:r>
              <a:rPr lang="en-US" sz="1600" dirty="0">
                <a:solidFill>
                  <a:schemeClr val="accent5"/>
                </a:solidFill>
              </a:rPr>
              <a:t> van </a:t>
            </a:r>
            <a:r>
              <a:rPr lang="en-US" sz="1600" dirty="0" err="1">
                <a:solidFill>
                  <a:schemeClr val="accent5"/>
                </a:solidFill>
              </a:rPr>
              <a:t>uw</a:t>
            </a:r>
            <a:r>
              <a:rPr lang="en-US" sz="1600" dirty="0">
                <a:solidFill>
                  <a:schemeClr val="accent5"/>
                </a:solidFill>
              </a:rPr>
              <a:t> blog </a:t>
            </a:r>
            <a:r>
              <a:rPr lang="en-US" sz="1600" dirty="0" err="1" smtClean="0">
                <a:solidFill>
                  <a:schemeClr val="accent5"/>
                </a:solidFill>
              </a:rPr>
              <a:t>bezoek</a:t>
            </a:r>
            <a:endParaRPr lang="en-US" sz="1600" dirty="0">
              <a:solidFill>
                <a:schemeClr val="accent5"/>
              </a:solidFill>
            </a:endParaRPr>
          </a:p>
        </c:rich>
      </c:tx>
      <c:layout>
        <c:manualLayout>
          <c:xMode val="edge"/>
          <c:yMode val="edge"/>
          <c:x val="3.9287707250253975E-2"/>
          <c:y val="2.1650876491125983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nl-BE"/>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explosion val="16"/>
          <c:dPt>
            <c:idx val="0"/>
            <c:bubble3D val="0"/>
            <c:spPr>
              <a:solidFill>
                <a:schemeClr val="accent1"/>
              </a:solidFill>
              <a:ln w="25400">
                <a:solidFill>
                  <a:schemeClr val="lt1"/>
                </a:solidFill>
              </a:ln>
              <a:effectLst/>
              <a:sp3d contourW="25400">
                <a:contourClr>
                  <a:schemeClr val="lt1"/>
                </a:contourClr>
              </a:sp3d>
            </c:spPr>
          </c:dPt>
          <c:dPt>
            <c:idx val="1"/>
            <c:bubble3D val="0"/>
            <c:spPr>
              <a:solidFill>
                <a:schemeClr val="accent2"/>
              </a:solidFill>
              <a:ln w="25400">
                <a:solidFill>
                  <a:schemeClr val="lt1"/>
                </a:solidFill>
              </a:ln>
              <a:effectLst/>
              <a:sp3d contourW="25400">
                <a:contourClr>
                  <a:schemeClr val="lt1"/>
                </a:contourClr>
              </a:sp3d>
            </c:spPr>
          </c:dPt>
          <c:dPt>
            <c:idx val="2"/>
            <c:bubble3D val="0"/>
            <c:spPr>
              <a:solidFill>
                <a:schemeClr val="accent3"/>
              </a:solidFill>
              <a:ln w="25400">
                <a:solidFill>
                  <a:schemeClr val="lt1"/>
                </a:solidFill>
              </a:ln>
              <a:effectLst/>
              <a:sp3d contourW="25400">
                <a:contourClr>
                  <a:schemeClr val="lt1"/>
                </a:contourClr>
              </a:sp3d>
            </c:spPr>
          </c:dPt>
          <c:dPt>
            <c:idx val="3"/>
            <c:bubble3D val="0"/>
            <c:spPr>
              <a:solidFill>
                <a:schemeClr val="accent4"/>
              </a:solidFill>
              <a:ln w="25400">
                <a:solidFill>
                  <a:schemeClr val="lt1"/>
                </a:solidFill>
              </a:ln>
              <a:effectLst/>
              <a:sp3d contourW="25400">
                <a:contourClr>
                  <a:schemeClr val="lt1"/>
                </a:contourClr>
              </a:sp3d>
            </c:spPr>
          </c:dPt>
          <c:dLbls>
            <c:dLbl>
              <c:idx val="0"/>
              <c:layout>
                <c:manualLayout>
                  <c:x val="-0.15916037245204123"/>
                  <c:y val="6.5252656410849263E-2"/>
                </c:manualLayout>
              </c:layout>
              <c:tx>
                <c:rich>
                  <a:bodyPr/>
                  <a:lstStyle/>
                  <a:p>
                    <a:fld id="{364A5626-CB06-4D70-A12A-186427422D6E}" type="CATEGORYNAME">
                      <a:rPr lang="en-US">
                        <a:solidFill>
                          <a:schemeClr val="tx1"/>
                        </a:solidFill>
                      </a:rPr>
                      <a:pPr/>
                      <a:t>[CATEGORIENAAM]</a:t>
                    </a:fld>
                    <a:r>
                      <a:rPr lang="en-US" baseline="0">
                        <a:solidFill>
                          <a:schemeClr val="tx1"/>
                        </a:solidFill>
                      </a:rPr>
                      <a:t>
</a:t>
                    </a:r>
                    <a:fld id="{0F4F52DC-8525-4DB3-821F-47F73E96FCF3}" type="PERCENTAGE">
                      <a:rPr lang="en-US" baseline="0">
                        <a:solidFill>
                          <a:schemeClr val="tx1"/>
                        </a:solidFill>
                      </a:rPr>
                      <a:pPr/>
                      <a:t>[PERCENTAGE]</a:t>
                    </a:fld>
                    <a:endParaRPr lang="en-US" baseline="0">
                      <a:solidFill>
                        <a:schemeClr val="tx1"/>
                      </a:solidFill>
                    </a:endParaRPr>
                  </a:p>
                </c:rich>
              </c:tx>
              <c:showLegendKey val="0"/>
              <c:showVal val="0"/>
              <c:showCatName val="1"/>
              <c:showSerName val="0"/>
              <c:showPercent val="1"/>
              <c:showBubbleSize val="0"/>
              <c:extLst>
                <c:ext xmlns:c15="http://schemas.microsoft.com/office/drawing/2012/chart" uri="{CE6537A1-D6FC-4f65-9D91-7224C49458BB}">
                  <c15:layout/>
                  <c15:dlblFieldTable/>
                  <c15:showDataLabelsRange val="0"/>
                </c:ext>
              </c:extLst>
            </c:dLbl>
            <c:dLbl>
              <c:idx val="1"/>
              <c:layout>
                <c:manualLayout>
                  <c:x val="0.13304226802154462"/>
                  <c:y val="-0.27668586569384518"/>
                </c:manualLayout>
              </c:layout>
              <c:tx>
                <c:rich>
                  <a:bodyPr rot="0" spcFirstLastPara="1" vertOverflow="ellipsis" vert="horz" wrap="square" lIns="38100" tIns="19050" rIns="38100" bIns="19050" anchor="ctr" anchorCtr="1">
                    <a:noAutofit/>
                  </a:bodyPr>
                  <a:lstStyle/>
                  <a:p>
                    <a:pPr>
                      <a:defRPr sz="900" b="0" i="0" u="none" strike="noStrike" kern="1200" baseline="0">
                        <a:solidFill>
                          <a:schemeClr val="tx1"/>
                        </a:solidFill>
                        <a:latin typeface="+mn-lt"/>
                        <a:ea typeface="+mn-ea"/>
                        <a:cs typeface="+mn-cs"/>
                      </a:defRPr>
                    </a:pPr>
                    <a:fld id="{AD5DB9B3-1645-4EA2-817F-DFD0994E6F81}" type="CATEGORYNAME">
                      <a:rPr lang="en-US">
                        <a:solidFill>
                          <a:schemeClr val="tx1"/>
                        </a:solidFill>
                      </a:rPr>
                      <a:pPr>
                        <a:defRPr>
                          <a:solidFill>
                            <a:schemeClr val="tx1"/>
                          </a:solidFill>
                        </a:defRPr>
                      </a:pPr>
                      <a:t>[CATEGORIENAAM]</a:t>
                    </a:fld>
                    <a:r>
                      <a:rPr lang="en-US" baseline="0">
                        <a:solidFill>
                          <a:schemeClr val="tx1"/>
                        </a:solidFill>
                      </a:rPr>
                      <a:t>
</a:t>
                    </a:r>
                    <a:fld id="{35F7E2DD-5D28-4EFA-B313-FE8EEBA3086D}" type="PERCENTAGE">
                      <a:rPr lang="en-US" baseline="0">
                        <a:solidFill>
                          <a:schemeClr val="tx1"/>
                        </a:solidFill>
                      </a:rPr>
                      <a:pPr>
                        <a:defRPr>
                          <a:solidFill>
                            <a:schemeClr val="tx1"/>
                          </a:solidFill>
                        </a:defRPr>
                      </a:pPr>
                      <a:t>[PERCENTAGE]</a:t>
                    </a:fld>
                    <a:endParaRPr lang="en-US" baseline="0">
                      <a:solidFill>
                        <a:schemeClr val="tx1"/>
                      </a:solidFill>
                    </a:endParaRPr>
                  </a:p>
                </c:rich>
              </c:tx>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solidFill>
                      <a:latin typeface="+mn-lt"/>
                      <a:ea typeface="+mn-ea"/>
                      <a:cs typeface="+mn-cs"/>
                    </a:defRPr>
                  </a:pPr>
                  <a:endParaRPr lang="nl-BE"/>
                </a:p>
              </c:txPr>
              <c:showLegendKey val="0"/>
              <c:showVal val="0"/>
              <c:showCatName val="1"/>
              <c:showSerName val="0"/>
              <c:showPercent val="1"/>
              <c:showBubbleSize val="0"/>
              <c:extLst>
                <c:ext xmlns:c15="http://schemas.microsoft.com/office/drawing/2012/chart" uri="{CE6537A1-D6FC-4f65-9D91-7224C49458BB}">
                  <c15:layout>
                    <c:manualLayout>
                      <c:w val="0.14597104701117083"/>
                      <c:h val="0.10984278316705982"/>
                    </c:manualLayout>
                  </c15:layout>
                  <c15:dlblFieldTable/>
                  <c15:showDataLabelsRange val="0"/>
                </c:ext>
              </c:extLst>
            </c:dLbl>
            <c:dLbl>
              <c:idx val="2"/>
              <c:layout>
                <c:manualLayout>
                  <c:x val="0.13009817257866069"/>
                  <c:y val="9.2429312457060528E-2"/>
                </c:manualLayout>
              </c:layout>
              <c:tx>
                <c:rich>
                  <a:bodyPr/>
                  <a:lstStyle/>
                  <a:p>
                    <a:fld id="{A0F63B7D-0F01-4F2B-B9D6-89CC77E3FCAE}" type="CATEGORYNAME">
                      <a:rPr lang="en-US">
                        <a:solidFill>
                          <a:schemeClr val="tx1"/>
                        </a:solidFill>
                      </a:rPr>
                      <a:pPr/>
                      <a:t>[CATEGORIENAAM]</a:t>
                    </a:fld>
                    <a:r>
                      <a:rPr lang="en-US" baseline="0">
                        <a:solidFill>
                          <a:schemeClr val="tx1"/>
                        </a:solidFill>
                      </a:rPr>
                      <a:t>
</a:t>
                    </a:r>
                    <a:fld id="{16970E61-38B9-4B15-9E77-92F8C261006F}" type="PERCENTAGE">
                      <a:rPr lang="en-US" baseline="0">
                        <a:solidFill>
                          <a:schemeClr val="tx1"/>
                        </a:solidFill>
                      </a:rPr>
                      <a:pPr/>
                      <a:t>[PERCENTAGE]</a:t>
                    </a:fld>
                    <a:endParaRPr lang="en-US" baseline="0">
                      <a:solidFill>
                        <a:schemeClr val="tx1"/>
                      </a:solidFill>
                    </a:endParaRPr>
                  </a:p>
                </c:rich>
              </c:tx>
              <c:showLegendKey val="0"/>
              <c:showVal val="0"/>
              <c:showCatName val="1"/>
              <c:showSerName val="0"/>
              <c:showPercent val="1"/>
              <c:showBubbleSize val="0"/>
              <c:extLst>
                <c:ext xmlns:c15="http://schemas.microsoft.com/office/drawing/2012/chart" uri="{CE6537A1-D6FC-4f65-9D91-7224C49458BB}">
                  <c15:layout/>
                  <c15:dlblFieldTable/>
                  <c15:showDataLabelsRange val="0"/>
                </c:ext>
              </c:extLst>
            </c:dLbl>
            <c:dLbl>
              <c:idx val="3"/>
              <c:layout>
                <c:manualLayout>
                  <c:x val="0.28543118625058034"/>
                  <c:y val="3.2489384819610126E-2"/>
                </c:manualLayout>
              </c:layout>
              <c:showLegendKey val="0"/>
              <c:showVal val="0"/>
              <c:showCatName val="1"/>
              <c:showSerName val="0"/>
              <c:showPercent val="1"/>
              <c:showBubbleSize val="0"/>
              <c:extLst>
                <c:ext xmlns:c15="http://schemas.microsoft.com/office/drawing/2012/chart" uri="{CE6537A1-D6FC-4f65-9D91-7224C49458BB}">
                  <c15:layout>
                    <c:manualLayout>
                      <c:w val="0.42913578884951115"/>
                      <c:h val="0.16938202374890893"/>
                    </c:manualLayout>
                  </c15:layout>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nl-BE"/>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'enquette formulier'!$B$28:$B$31</c:f>
              <c:strCache>
                <c:ptCount val="4"/>
                <c:pt idx="0">
                  <c:v>1. Informatie zoeken </c:v>
                </c:pt>
                <c:pt idx="1">
                  <c:v>2. Iets bekijken</c:v>
                </c:pt>
                <c:pt idx="2">
                  <c:v>3. Iets doorgeven</c:v>
                </c:pt>
                <c:pt idx="3">
                  <c:v>4. Contact zoeken met andere BIN leden</c:v>
                </c:pt>
              </c:strCache>
            </c:strRef>
          </c:cat>
          <c:val>
            <c:numRef>
              <c:f>'enquette formulier'!$J$28:$J$31</c:f>
              <c:numCache>
                <c:formatCode>General</c:formatCode>
                <c:ptCount val="4"/>
                <c:pt idx="0">
                  <c:v>6</c:v>
                </c:pt>
                <c:pt idx="1">
                  <c:v>8</c:v>
                </c:pt>
                <c:pt idx="2">
                  <c:v>4</c:v>
                </c:pt>
                <c:pt idx="3">
                  <c:v>0</c:v>
                </c:pt>
              </c:numCache>
            </c:numRef>
          </c:val>
        </c:ser>
        <c:dLbls>
          <c:showLegendKey val="0"/>
          <c:showVal val="0"/>
          <c:showCatName val="0"/>
          <c:showSerName val="0"/>
          <c:showPercent val="0"/>
          <c:showBubbleSize val="0"/>
          <c:showLeaderLines val="1"/>
        </c:dLbls>
      </c:pie3DChart>
      <c:spPr>
        <a:noFill/>
        <a:ln>
          <a:noFill/>
        </a:ln>
        <a:effectLst/>
      </c:spPr>
    </c:plotArea>
    <c:plotVisOnly val="1"/>
    <c:dispBlanksAs val="gap"/>
    <c:showDLblsOverMax val="0"/>
  </c:chart>
  <c:spPr>
    <a:noFill/>
    <a:ln>
      <a:noFill/>
    </a:ln>
    <a:effectLst/>
  </c:spPr>
  <c:txPr>
    <a:bodyPr/>
    <a:lstStyle/>
    <a:p>
      <a:pPr>
        <a:defRPr/>
      </a:pPr>
      <a:endParaRPr lang="nl-BE"/>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baseline="0">
                <a:solidFill>
                  <a:schemeClr val="dk1">
                    <a:lumMod val="65000"/>
                    <a:lumOff val="35000"/>
                  </a:schemeClr>
                </a:solidFill>
                <a:latin typeface="+mn-lt"/>
                <a:ea typeface="+mn-ea"/>
                <a:cs typeface="+mn-cs"/>
              </a:defRPr>
            </a:pPr>
            <a:r>
              <a:rPr lang="nl-BE" sz="1800" b="0" i="0" u="none" strike="noStrike" baseline="0">
                <a:effectLst/>
              </a:rPr>
              <a:t>Inzet van de coördinator</a:t>
            </a:r>
            <a:r>
              <a:rPr lang="nl-BE" sz="1800" b="1" i="0" u="none" strike="noStrike" baseline="0"/>
              <a:t> </a:t>
            </a:r>
            <a:endParaRPr lang="nl-BE"/>
          </a:p>
        </c:rich>
      </c:tx>
      <c:layout/>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65000"/>
                  <a:lumOff val="35000"/>
                </a:schemeClr>
              </a:solidFill>
              <a:latin typeface="+mn-lt"/>
              <a:ea typeface="+mn-ea"/>
              <a:cs typeface="+mn-cs"/>
            </a:defRPr>
          </a:pPr>
          <a:endParaRPr lang="nl-BE"/>
        </a:p>
      </c:txPr>
    </c:title>
    <c:autoTitleDeleted val="0"/>
    <c:view3D>
      <c:rotX val="50"/>
      <c:rotY val="0"/>
      <c:depthPercent val="100"/>
      <c:rAngAx val="0"/>
      <c:perspective val="6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2.7777777777777779E-3"/>
          <c:y val="0.19432888597258677"/>
          <c:w val="0.93888888888888888"/>
          <c:h val="0.64884186351706041"/>
        </c:manualLayout>
      </c:layout>
      <c:pie3DChart>
        <c:varyColors val="1"/>
        <c:dLbls>
          <c:dLblPos val="inEnd"/>
          <c:showLegendKey val="0"/>
          <c:showVal val="0"/>
          <c:showCatName val="0"/>
          <c:showSerName val="0"/>
          <c:showPercent val="1"/>
          <c:showBubbleSize val="0"/>
          <c:showLeaderLines val="0"/>
        </c:dLbls>
      </c:pie3DChart>
      <c:spPr>
        <a:noFill/>
        <a:ln>
          <a:noFill/>
        </a:ln>
        <a:effectLst/>
      </c:spPr>
    </c:plotArea>
    <c:legend>
      <c:legendPos val="b"/>
      <c:layout>
        <c:manualLayout>
          <c:xMode val="edge"/>
          <c:yMode val="edge"/>
          <c:x val="2.2146748991381072E-2"/>
          <c:y val="0.7864061836266808"/>
          <c:w val="0.92904880085216812"/>
          <c:h val="0.21359381637331915"/>
        </c:manualLayout>
      </c:layout>
      <c:overlay val="0"/>
      <c:spPr>
        <a:noFill/>
        <a:ln>
          <a:noFill/>
        </a:ln>
        <a:effectLst/>
      </c:spPr>
      <c:txPr>
        <a:bodyPr rot="0" spcFirstLastPara="1" vertOverflow="ellipsis" vert="horz" wrap="square" anchor="ctr" anchorCtr="1"/>
        <a:lstStyle/>
        <a:p>
          <a:pPr rtl="0">
            <a:defRPr sz="900" b="0" i="0" u="none" strike="noStrike" kern="1200" baseline="0">
              <a:solidFill>
                <a:schemeClr val="dk1">
                  <a:lumMod val="65000"/>
                  <a:lumOff val="35000"/>
                </a:schemeClr>
              </a:solidFill>
              <a:latin typeface="+mn-lt"/>
              <a:ea typeface="+mn-ea"/>
              <a:cs typeface="+mn-cs"/>
            </a:defRPr>
          </a:pPr>
          <a:endParaRPr lang="nl-BE"/>
        </a:p>
      </c:txPr>
    </c:legend>
    <c:plotVisOnly val="1"/>
    <c:dispBlanksAs val="gap"/>
    <c:showDLblsOverMax val="0"/>
  </c:chart>
  <c:spPr>
    <a:noFill/>
    <a:ln w="9525" cap="flat" cmpd="sng" algn="ctr">
      <a:noFill/>
      <a:round/>
    </a:ln>
    <a:effectLst/>
  </c:spPr>
  <c:txPr>
    <a:bodyPr/>
    <a:lstStyle/>
    <a:p>
      <a:pPr>
        <a:defRPr/>
      </a:pPr>
      <a:endParaRPr lang="nl-BE"/>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cap="all" baseline="0">
                <a:solidFill>
                  <a:schemeClr val="accent5"/>
                </a:solidFill>
                <a:latin typeface="+mn-lt"/>
                <a:ea typeface="+mn-ea"/>
                <a:cs typeface="+mn-cs"/>
              </a:defRPr>
            </a:pPr>
            <a:r>
              <a:rPr lang="nl-BE" sz="1600">
                <a:solidFill>
                  <a:schemeClr val="accent5"/>
                </a:solidFill>
              </a:rPr>
              <a:t>HOEVEEL VERGADERINGEN PER JAAR ZOU U OPTIMAAL VINDEN </a:t>
            </a:r>
          </a:p>
        </c:rich>
      </c:tx>
      <c:layout/>
      <c:overlay val="0"/>
      <c:spPr>
        <a:noFill/>
        <a:ln>
          <a:noFill/>
        </a:ln>
        <a:effectLst/>
      </c:spPr>
      <c:txPr>
        <a:bodyPr rot="0" spcFirstLastPara="1" vertOverflow="ellipsis" vert="horz" wrap="square" anchor="ctr" anchorCtr="1"/>
        <a:lstStyle/>
        <a:p>
          <a:pPr>
            <a:defRPr sz="1600" b="1" i="0" u="none" strike="noStrike" kern="1200" cap="all" baseline="0">
              <a:solidFill>
                <a:schemeClr val="accent5"/>
              </a:solidFill>
              <a:latin typeface="+mn-lt"/>
              <a:ea typeface="+mn-ea"/>
              <a:cs typeface="+mn-cs"/>
            </a:defRPr>
          </a:pPr>
          <a:endParaRPr lang="nl-BE"/>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dPt>
            <c:idx val="0"/>
            <c:bubble3D val="0"/>
            <c:explosion val="7"/>
            <c:spPr>
              <a:solidFill>
                <a:schemeClr val="accent1"/>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dPt>
          <c:dPt>
            <c:idx val="1"/>
            <c:bubble3D val="0"/>
            <c:explosion val="24"/>
            <c:spPr>
              <a:solidFill>
                <a:schemeClr val="accent2"/>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dPt>
          <c:dPt>
            <c:idx val="2"/>
            <c:bubble3D val="0"/>
            <c:explosion val="14"/>
            <c:spPr>
              <a:solidFill>
                <a:schemeClr val="accent3"/>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dPt>
          <c:dPt>
            <c:idx val="3"/>
            <c:bubble3D val="0"/>
            <c:explosion val="16"/>
            <c:spPr>
              <a:solidFill>
                <a:schemeClr val="accent4"/>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dPt>
          <c:dLbls>
            <c:dLbl>
              <c:idx val="0"/>
              <c:layout>
                <c:manualLayout>
                  <c:x val="-6.8645281144290624E-2"/>
                  <c:y val="5.0564582540266419E-2"/>
                </c:manualLayout>
              </c:layout>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tx1"/>
                      </a:solidFill>
                      <a:latin typeface="+mn-lt"/>
                      <a:ea typeface="+mn-ea"/>
                      <a:cs typeface="+mn-cs"/>
                    </a:defRPr>
                  </a:pPr>
                  <a:endParaRPr lang="nl-BE"/>
                </a:p>
              </c:txPr>
              <c:dLblPos val="bestFit"/>
              <c:showLegendKey val="0"/>
              <c:showVal val="0"/>
              <c:showCatName val="1"/>
              <c:showSerName val="0"/>
              <c:showPercent val="1"/>
              <c:showBubbleSize val="0"/>
              <c:extLst>
                <c:ext xmlns:c15="http://schemas.microsoft.com/office/drawing/2012/chart" uri="{CE6537A1-D6FC-4f65-9D91-7224C49458BB}">
                  <c15:layout/>
                </c:ext>
              </c:extLst>
            </c:dLbl>
            <c:dLbl>
              <c:idx val="1"/>
              <c:layout>
                <c:manualLayout>
                  <c:x val="9.0663578869817803E-3"/>
                  <c:y val="-0.20787661710998426"/>
                </c:manualLayout>
              </c:layout>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tx1"/>
                      </a:solidFill>
                      <a:latin typeface="+mn-lt"/>
                      <a:ea typeface="+mn-ea"/>
                      <a:cs typeface="+mn-cs"/>
                    </a:defRPr>
                  </a:pPr>
                  <a:endParaRPr lang="nl-BE"/>
                </a:p>
              </c:txPr>
              <c:dLblPos val="bestFit"/>
              <c:showLegendKey val="0"/>
              <c:showVal val="0"/>
              <c:showCatName val="1"/>
              <c:showSerName val="0"/>
              <c:showPercent val="1"/>
              <c:showBubbleSize val="0"/>
              <c:extLst>
                <c:ext xmlns:c15="http://schemas.microsoft.com/office/drawing/2012/chart" uri="{CE6537A1-D6FC-4f65-9D91-7224C49458BB}">
                  <c15:layout/>
                </c:ext>
              </c:extLst>
            </c:dLbl>
            <c:dLbl>
              <c:idx val="2"/>
              <c:layout>
                <c:manualLayout>
                  <c:x val="8.5482802934399651E-2"/>
                  <c:y val="3.0900578219051698E-2"/>
                </c:manualLayout>
              </c:layout>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tx1"/>
                      </a:solidFill>
                      <a:latin typeface="+mn-lt"/>
                      <a:ea typeface="+mn-ea"/>
                      <a:cs typeface="+mn-cs"/>
                    </a:defRPr>
                  </a:pPr>
                  <a:endParaRPr lang="nl-BE"/>
                </a:p>
              </c:txPr>
              <c:dLblPos val="bestFit"/>
              <c:showLegendKey val="0"/>
              <c:showVal val="0"/>
              <c:showCatName val="1"/>
              <c:showSerName val="0"/>
              <c:showPercent val="1"/>
              <c:showBubbleSize val="0"/>
              <c:extLst>
                <c:ext xmlns:c15="http://schemas.microsoft.com/office/drawing/2012/chart" uri="{CE6537A1-D6FC-4f65-9D91-7224C49458BB}">
                  <c15:layout/>
                </c:ext>
              </c:extLst>
            </c:dLbl>
            <c:dLbl>
              <c:idx val="3"/>
              <c:layout>
                <c:manualLayout>
                  <c:x val="4.2741401467199826E-2"/>
                  <c:y val="8.4274304233777367E-2"/>
                </c:manualLayout>
              </c:layout>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tx1"/>
                      </a:solidFill>
                      <a:latin typeface="+mn-lt"/>
                      <a:ea typeface="+mn-ea"/>
                      <a:cs typeface="+mn-cs"/>
                    </a:defRPr>
                  </a:pPr>
                  <a:endParaRPr lang="nl-BE"/>
                </a:p>
              </c:txPr>
              <c:dLblPos val="bestFit"/>
              <c:showLegendKey val="0"/>
              <c:showVal val="0"/>
              <c:showCatName val="1"/>
              <c:showSerName val="0"/>
              <c:showPercent val="1"/>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tx1"/>
                    </a:solidFill>
                    <a:latin typeface="+mn-lt"/>
                    <a:ea typeface="+mn-ea"/>
                    <a:cs typeface="+mn-cs"/>
                  </a:defRPr>
                </a:pPr>
                <a:endParaRPr lang="nl-BE"/>
              </a:p>
            </c:tx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'enquette formulier'!$I$99:$I$102</c:f>
              <c:strCache>
                <c:ptCount val="4"/>
                <c:pt idx="0">
                  <c:v>1 maal</c:v>
                </c:pt>
                <c:pt idx="1">
                  <c:v>2 maal</c:v>
                </c:pt>
                <c:pt idx="2">
                  <c:v>3 maal</c:v>
                </c:pt>
                <c:pt idx="3">
                  <c:v>4 maal</c:v>
                </c:pt>
              </c:strCache>
            </c:strRef>
          </c:cat>
          <c:val>
            <c:numRef>
              <c:f>'enquette formulier'!$J$99:$J$102</c:f>
              <c:numCache>
                <c:formatCode>General</c:formatCode>
                <c:ptCount val="4"/>
                <c:pt idx="0">
                  <c:v>3</c:v>
                </c:pt>
                <c:pt idx="1">
                  <c:v>5</c:v>
                </c:pt>
                <c:pt idx="2">
                  <c:v>2</c:v>
                </c:pt>
                <c:pt idx="3">
                  <c:v>1</c:v>
                </c:pt>
              </c:numCache>
            </c:numRef>
          </c:val>
        </c:ser>
        <c:dLbls>
          <c:dLblPos val="outEnd"/>
          <c:showLegendKey val="0"/>
          <c:showVal val="0"/>
          <c:showCatName val="1"/>
          <c:showSerName val="0"/>
          <c:showPercent val="0"/>
          <c:showBubbleSize val="0"/>
          <c:showLeaderLines val="1"/>
        </c:dLbls>
      </c:pie3DChart>
      <c:spPr>
        <a:noFill/>
        <a:ln>
          <a:noFill/>
        </a:ln>
        <a:effectLst/>
      </c:spPr>
    </c:plotArea>
    <c:plotVisOnly val="1"/>
    <c:dispBlanksAs val="gap"/>
    <c:showDLblsOverMax val="0"/>
  </c:chart>
  <c:spPr>
    <a:noFill/>
    <a:ln>
      <a:noFill/>
    </a:ln>
    <a:effectLst/>
  </c:spPr>
  <c:txPr>
    <a:bodyPr/>
    <a:lstStyle/>
    <a:p>
      <a:pPr>
        <a:defRPr/>
      </a:pPr>
      <a:endParaRPr lang="nl-BE"/>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cap="all" baseline="0">
                <a:solidFill>
                  <a:schemeClr val="accent5"/>
                </a:solidFill>
                <a:latin typeface="+mn-lt"/>
                <a:ea typeface="+mn-ea"/>
                <a:cs typeface="+mn-cs"/>
              </a:defRPr>
            </a:pPr>
            <a:r>
              <a:rPr lang="nl-BE" sz="1600" dirty="0">
                <a:solidFill>
                  <a:schemeClr val="accent5"/>
                </a:solidFill>
              </a:rPr>
              <a:t>WANNEER ZOUDEN DE </a:t>
            </a:r>
            <a:r>
              <a:rPr lang="nl-BE" sz="1600" dirty="0" smtClean="0">
                <a:solidFill>
                  <a:schemeClr val="accent5"/>
                </a:solidFill>
              </a:rPr>
              <a:t>VERGADERINGEN </a:t>
            </a:r>
            <a:r>
              <a:rPr lang="nl-BE" sz="1600" dirty="0">
                <a:solidFill>
                  <a:schemeClr val="accent5"/>
                </a:solidFill>
              </a:rPr>
              <a:t>MOETEN PLAATS VINDEN</a:t>
            </a:r>
          </a:p>
        </c:rich>
      </c:tx>
      <c:layout>
        <c:manualLayout>
          <c:xMode val="edge"/>
          <c:yMode val="edge"/>
          <c:x val="0.22819754424971611"/>
          <c:y val="2.777777086071969E-2"/>
        </c:manualLayout>
      </c:layout>
      <c:overlay val="0"/>
      <c:spPr>
        <a:noFill/>
        <a:ln>
          <a:noFill/>
        </a:ln>
        <a:effectLst/>
      </c:spPr>
      <c:txPr>
        <a:bodyPr rot="0" spcFirstLastPara="1" vertOverflow="ellipsis" vert="horz" wrap="square" anchor="ctr" anchorCtr="1"/>
        <a:lstStyle/>
        <a:p>
          <a:pPr>
            <a:defRPr sz="1600" b="1" i="0" u="none" strike="noStrike" kern="1200" cap="all" baseline="0">
              <a:solidFill>
                <a:schemeClr val="accent5"/>
              </a:solidFill>
              <a:latin typeface="+mn-lt"/>
              <a:ea typeface="+mn-ea"/>
              <a:cs typeface="+mn-cs"/>
            </a:defRPr>
          </a:pPr>
          <a:endParaRPr lang="nl-BE"/>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dPt>
            <c:idx val="0"/>
            <c:bubble3D val="0"/>
            <c:explosion val="12"/>
            <c:spPr>
              <a:solidFill>
                <a:schemeClr val="accent1"/>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dPt>
          <c:dPt>
            <c:idx val="1"/>
            <c:bubble3D val="0"/>
            <c:explosion val="11"/>
            <c:spPr>
              <a:solidFill>
                <a:schemeClr val="accent2"/>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dPt>
          <c:dPt>
            <c:idx val="2"/>
            <c:bubble3D val="0"/>
            <c:spPr>
              <a:solidFill>
                <a:schemeClr val="accent3"/>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dPt>
          <c:dLbls>
            <c:dLbl>
              <c:idx val="0"/>
              <c:layout>
                <c:manualLayout>
                  <c:x val="-0.11028981144675819"/>
                  <c:y val="7.9061973879915884E-2"/>
                </c:manualLayout>
              </c:layout>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tx1"/>
                      </a:solidFill>
                      <a:latin typeface="+mn-lt"/>
                      <a:ea typeface="+mn-ea"/>
                      <a:cs typeface="+mn-cs"/>
                    </a:defRPr>
                  </a:pPr>
                  <a:endParaRPr lang="nl-BE"/>
                </a:p>
              </c:txPr>
              <c:dLblPos val="bestFit"/>
              <c:showLegendKey val="0"/>
              <c:showVal val="0"/>
              <c:showCatName val="1"/>
              <c:showSerName val="0"/>
              <c:showPercent val="1"/>
              <c:showBubbleSize val="0"/>
              <c:extLst>
                <c:ext xmlns:c15="http://schemas.microsoft.com/office/drawing/2012/chart" uri="{CE6537A1-D6FC-4f65-9D91-7224C49458BB}">
                  <c15:layout/>
                </c:ext>
              </c:extLst>
            </c:dLbl>
            <c:dLbl>
              <c:idx val="1"/>
              <c:layout>
                <c:manualLayout>
                  <c:x val="0.15578435866854579"/>
                  <c:y val="-0.17077386358061844"/>
                </c:manualLayout>
              </c:layout>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tx1"/>
                      </a:solidFill>
                      <a:latin typeface="+mn-lt"/>
                      <a:ea typeface="+mn-ea"/>
                      <a:cs typeface="+mn-cs"/>
                    </a:defRPr>
                  </a:pPr>
                  <a:endParaRPr lang="nl-BE"/>
                </a:p>
              </c:txPr>
              <c:dLblPos val="bestFit"/>
              <c:showLegendKey val="0"/>
              <c:showVal val="0"/>
              <c:showCatName val="1"/>
              <c:showSerName val="0"/>
              <c:showPercent val="1"/>
              <c:showBubbleSize val="0"/>
              <c:extLst>
                <c:ext xmlns:c15="http://schemas.microsoft.com/office/drawing/2012/chart" uri="{CE6537A1-D6FC-4f65-9D91-7224C49458BB}">
                  <c15:layout/>
                </c:ext>
              </c:extLst>
            </c:dLbl>
            <c:dLbl>
              <c:idx val="2"/>
              <c:layout>
                <c:manualLayout>
                  <c:x val="-3.0873765603538741E-2"/>
                  <c:y val="4.178070474473939E-2"/>
                </c:manualLayout>
              </c:layout>
              <c:spPr>
                <a:noFill/>
                <a:ln>
                  <a:noFill/>
                </a:ln>
                <a:effectLst/>
              </c:spPr>
              <c:txPr>
                <a:bodyPr rot="0" spcFirstLastPara="1" vertOverflow="ellipsis" vert="horz" wrap="square" lIns="38100" tIns="19050" rIns="38100" bIns="19050" anchor="ctr" anchorCtr="1">
                  <a:noAutofit/>
                </a:bodyPr>
                <a:lstStyle/>
                <a:p>
                  <a:pPr>
                    <a:defRPr sz="1000" b="1" i="0" u="none" strike="noStrike" kern="1200" spc="0" baseline="0">
                      <a:solidFill>
                        <a:schemeClr val="tx1"/>
                      </a:solidFill>
                      <a:latin typeface="+mn-lt"/>
                      <a:ea typeface="+mn-ea"/>
                      <a:cs typeface="+mn-cs"/>
                    </a:defRPr>
                  </a:pPr>
                  <a:endParaRPr lang="nl-BE"/>
                </a:p>
              </c:txPr>
              <c:dLblPos val="bestFit"/>
              <c:showLegendKey val="0"/>
              <c:showVal val="0"/>
              <c:showCatName val="1"/>
              <c:showSerName val="0"/>
              <c:showPercent val="1"/>
              <c:showBubbleSize val="0"/>
              <c:extLst>
                <c:ext xmlns:c15="http://schemas.microsoft.com/office/drawing/2012/chart" uri="{CE6537A1-D6FC-4f65-9D91-7224C49458BB}">
                  <c15:layout>
                    <c:manualLayout>
                      <c:w val="0.2838471127028353"/>
                      <c:h val="0.19247021231190406"/>
                    </c:manualLayout>
                  </c15:layout>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tx1"/>
                    </a:solidFill>
                    <a:latin typeface="+mn-lt"/>
                    <a:ea typeface="+mn-ea"/>
                    <a:cs typeface="+mn-cs"/>
                  </a:defRPr>
                </a:pPr>
                <a:endParaRPr lang="nl-BE"/>
              </a:p>
            </c:tx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'enquette formulier'!$B$103:$B$105</c:f>
              <c:strCache>
                <c:ptCount val="3"/>
                <c:pt idx="0">
                  <c:v>Namiddag sessie</c:v>
                </c:pt>
                <c:pt idx="1">
                  <c:v>Avond sessie</c:v>
                </c:pt>
                <c:pt idx="2">
                  <c:v>Namiddag sessie en avond sessie</c:v>
                </c:pt>
              </c:strCache>
            </c:strRef>
          </c:cat>
          <c:val>
            <c:numRef>
              <c:f>'enquette formulier'!$J$103:$J$105</c:f>
              <c:numCache>
                <c:formatCode>General</c:formatCode>
                <c:ptCount val="3"/>
                <c:pt idx="0">
                  <c:v>5</c:v>
                </c:pt>
                <c:pt idx="1">
                  <c:v>8</c:v>
                </c:pt>
                <c:pt idx="2">
                  <c:v>1</c:v>
                </c:pt>
              </c:numCache>
            </c:numRef>
          </c:val>
        </c:ser>
        <c:dLbls>
          <c:dLblPos val="outEnd"/>
          <c:showLegendKey val="0"/>
          <c:showVal val="0"/>
          <c:showCatName val="1"/>
          <c:showSerName val="0"/>
          <c:showPercent val="0"/>
          <c:showBubbleSize val="0"/>
          <c:showLeaderLines val="1"/>
        </c:dLbls>
      </c:pie3DChart>
      <c:spPr>
        <a:noFill/>
        <a:ln>
          <a:noFill/>
        </a:ln>
        <a:effectLst/>
      </c:spPr>
    </c:plotArea>
    <c:plotVisOnly val="1"/>
    <c:dispBlanksAs val="gap"/>
    <c:showDLblsOverMax val="0"/>
  </c:chart>
  <c:spPr>
    <a:noFill/>
    <a:ln>
      <a:noFill/>
    </a:ln>
    <a:effectLst/>
  </c:spPr>
  <c:txPr>
    <a:bodyPr/>
    <a:lstStyle/>
    <a:p>
      <a:pPr>
        <a:defRPr/>
      </a:pPr>
      <a:endParaRPr lang="nl-BE"/>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nl-BE" sz="2000" dirty="0">
                <a:solidFill>
                  <a:schemeClr val="accent4">
                    <a:lumMod val="75000"/>
                  </a:schemeClr>
                </a:solidFill>
              </a:rPr>
              <a:t>reden van </a:t>
            </a:r>
            <a:r>
              <a:rPr lang="nl-BE" sz="2000" dirty="0" smtClean="0">
                <a:solidFill>
                  <a:schemeClr val="accent4">
                    <a:lumMod val="75000"/>
                  </a:schemeClr>
                </a:solidFill>
              </a:rPr>
              <a:t>blogbezoek % </a:t>
            </a:r>
            <a:endParaRPr lang="nl-BE" sz="2000" dirty="0">
              <a:solidFill>
                <a:schemeClr val="accent4">
                  <a:lumMod val="75000"/>
                </a:schemeClr>
              </a:solidFill>
            </a:endParaRP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nl-BE"/>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standard"/>
        <c:varyColors val="0"/>
        <c:ser>
          <c:idx val="0"/>
          <c:order val="0"/>
          <c:tx>
            <c:v>2016</c:v>
          </c:tx>
          <c:spPr>
            <a:solidFill>
              <a:schemeClr val="accent1"/>
            </a:solidFill>
            <a:ln>
              <a:noFill/>
            </a:ln>
            <a:effectLst/>
            <a:sp3d/>
          </c:spPr>
          <c:invertIfNegative val="0"/>
          <c:dLbls>
            <c:dLbl>
              <c:idx val="0"/>
              <c:layout>
                <c:manualLayout>
                  <c:x val="-3.3333333333333319E-2"/>
                  <c:y val="-7.407407407407407E-2"/>
                </c:manualLayout>
              </c:layout>
              <c:showLegendKey val="1"/>
              <c:showVal val="1"/>
              <c:showCatName val="0"/>
              <c:showSerName val="0"/>
              <c:showPercent val="0"/>
              <c:showBubbleSize val="0"/>
              <c:extLst>
                <c:ext xmlns:c15="http://schemas.microsoft.com/office/drawing/2012/chart" uri="{CE6537A1-D6FC-4f65-9D91-7224C49458BB}">
                  <c15:layout/>
                </c:ext>
              </c:extLst>
            </c:dLbl>
            <c:dLbl>
              <c:idx val="1"/>
              <c:layout>
                <c:manualLayout>
                  <c:x val="-0.05"/>
                  <c:y val="-3.2407407407407447E-2"/>
                </c:manualLayout>
              </c:layout>
              <c:showLegendKey val="1"/>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l-BE"/>
              </a:p>
            </c:txPr>
            <c:showLegendKey val="1"/>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'enquette formulier'!$B$28:$B$31</c:f>
              <c:strCache>
                <c:ptCount val="4"/>
                <c:pt idx="0">
                  <c:v>1. Informatie zoeken </c:v>
                </c:pt>
                <c:pt idx="1">
                  <c:v>2. Iets bekijken</c:v>
                </c:pt>
                <c:pt idx="2">
                  <c:v>3. Iets doorgeven</c:v>
                </c:pt>
                <c:pt idx="3">
                  <c:v>4. Contact zoeken met andere BIN leden</c:v>
                </c:pt>
              </c:strCache>
            </c:strRef>
          </c:cat>
          <c:val>
            <c:numRef>
              <c:f>grafieken!$P$53:$P$56</c:f>
              <c:numCache>
                <c:formatCode>General</c:formatCode>
                <c:ptCount val="4"/>
                <c:pt idx="0">
                  <c:v>35</c:v>
                </c:pt>
                <c:pt idx="1">
                  <c:v>45</c:v>
                </c:pt>
                <c:pt idx="2">
                  <c:v>22</c:v>
                </c:pt>
                <c:pt idx="3">
                  <c:v>0</c:v>
                </c:pt>
              </c:numCache>
            </c:numRef>
          </c:val>
        </c:ser>
        <c:ser>
          <c:idx val="1"/>
          <c:order val="1"/>
          <c:tx>
            <c:v>2013</c:v>
          </c:tx>
          <c:spPr>
            <a:solidFill>
              <a:schemeClr val="accent2"/>
            </a:solidFill>
            <a:ln>
              <a:noFill/>
            </a:ln>
            <a:effectLst/>
            <a:sp3d/>
          </c:spPr>
          <c:invertIfNegative val="0"/>
          <c:dLbls>
            <c:dLbl>
              <c:idx val="2"/>
              <c:layout>
                <c:manualLayout>
                  <c:x val="2.7777777777777776E-2"/>
                  <c:y val="-3.7037037037037125E-2"/>
                </c:manualLayout>
              </c:layout>
              <c:showLegendKey val="1"/>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l-BE"/>
              </a:p>
            </c:txPr>
            <c:showLegendKey val="1"/>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'enquette formulier'!$B$28:$B$31</c:f>
              <c:strCache>
                <c:ptCount val="4"/>
                <c:pt idx="0">
                  <c:v>1. Informatie zoeken </c:v>
                </c:pt>
                <c:pt idx="1">
                  <c:v>2. Iets bekijken</c:v>
                </c:pt>
                <c:pt idx="2">
                  <c:v>3. Iets doorgeven</c:v>
                </c:pt>
                <c:pt idx="3">
                  <c:v>4. Contact zoeken met andere BIN leden</c:v>
                </c:pt>
              </c:strCache>
            </c:strRef>
          </c:cat>
          <c:val>
            <c:numRef>
              <c:f>grafieken!$Q$53:$Q$56</c:f>
              <c:numCache>
                <c:formatCode>General</c:formatCode>
                <c:ptCount val="4"/>
                <c:pt idx="0">
                  <c:v>50</c:v>
                </c:pt>
                <c:pt idx="1">
                  <c:v>44</c:v>
                </c:pt>
                <c:pt idx="2">
                  <c:v>6</c:v>
                </c:pt>
                <c:pt idx="3">
                  <c:v>0</c:v>
                </c:pt>
              </c:numCache>
            </c:numRef>
          </c:val>
          <c:shape val="pyramid"/>
        </c:ser>
        <c:dLbls>
          <c:showLegendKey val="0"/>
          <c:showVal val="0"/>
          <c:showCatName val="0"/>
          <c:showSerName val="0"/>
          <c:showPercent val="0"/>
          <c:showBubbleSize val="0"/>
        </c:dLbls>
        <c:gapWidth val="150"/>
        <c:shape val="box"/>
        <c:axId val="158176384"/>
        <c:axId val="169283880"/>
        <c:axId val="169085424"/>
      </c:bar3DChart>
      <c:catAx>
        <c:axId val="158176384"/>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l-BE"/>
          </a:p>
        </c:txPr>
        <c:crossAx val="169283880"/>
        <c:crosses val="autoZero"/>
        <c:auto val="1"/>
        <c:lblAlgn val="ctr"/>
        <c:lblOffset val="100"/>
        <c:noMultiLvlLbl val="0"/>
      </c:catAx>
      <c:valAx>
        <c:axId val="16928388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l-BE"/>
          </a:p>
        </c:txPr>
        <c:crossAx val="158176384"/>
        <c:crosses val="autoZero"/>
        <c:crossBetween val="between"/>
      </c:valAx>
      <c:serAx>
        <c:axId val="169085424"/>
        <c:scaling>
          <c:orientation val="minMax"/>
        </c:scaling>
        <c:delete val="0"/>
        <c:axPos val="b"/>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l-BE"/>
          </a:p>
        </c:txPr>
        <c:crossAx val="169283880"/>
        <c:crosses val="autoZero"/>
      </c:serAx>
      <c:spPr>
        <a:noFill/>
        <a:ln>
          <a:noFill/>
        </a:ln>
        <a:effectLst/>
      </c:spPr>
    </c:plotArea>
    <c:plotVisOnly val="1"/>
    <c:dispBlanksAs val="gap"/>
    <c:showDLblsOverMax val="0"/>
  </c:chart>
  <c:spPr>
    <a:noFill/>
    <a:ln>
      <a:noFill/>
    </a:ln>
    <a:effectLst/>
  </c:spPr>
  <c:txPr>
    <a:bodyPr/>
    <a:lstStyle/>
    <a:p>
      <a:pPr>
        <a:defRPr/>
      </a:pPr>
      <a:endParaRPr lang="nl-BE"/>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nl-BE" sz="2000" dirty="0">
                <a:solidFill>
                  <a:schemeClr val="accent4">
                    <a:lumMod val="75000"/>
                  </a:schemeClr>
                </a:solidFill>
              </a:rPr>
              <a:t>relevantie van de </a:t>
            </a:r>
            <a:r>
              <a:rPr lang="nl-BE" sz="2000" dirty="0" smtClean="0">
                <a:solidFill>
                  <a:schemeClr val="accent4">
                    <a:lumMod val="75000"/>
                  </a:schemeClr>
                </a:solidFill>
              </a:rPr>
              <a:t>meldingen % </a:t>
            </a:r>
            <a:endParaRPr lang="nl-BE" sz="2000" dirty="0">
              <a:solidFill>
                <a:schemeClr val="accent4">
                  <a:lumMod val="75000"/>
                </a:schemeClr>
              </a:solidFill>
            </a:endParaRP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nl-BE"/>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4.0931173925839913E-2"/>
          <c:y val="0.13344830050675338"/>
          <c:w val="0.91536689634225832"/>
          <c:h val="0.74774275227912612"/>
        </c:manualLayout>
      </c:layout>
      <c:bar3DChart>
        <c:barDir val="col"/>
        <c:grouping val="standard"/>
        <c:varyColors val="0"/>
        <c:ser>
          <c:idx val="0"/>
          <c:order val="0"/>
          <c:tx>
            <c:v>2016</c:v>
          </c:tx>
          <c:spPr>
            <a:solidFill>
              <a:schemeClr val="accent1"/>
            </a:solidFill>
            <a:ln>
              <a:noFill/>
            </a:ln>
            <a:effectLst/>
            <a:sp3d/>
          </c:spPr>
          <c:invertIfNegative val="0"/>
          <c:dLbls>
            <c:dLbl>
              <c:idx val="0"/>
              <c:layout>
                <c:manualLayout>
                  <c:x val="0"/>
                  <c:y val="0.10188062245632698"/>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5.1203277009728623E-3"/>
                  <c:y val="5.8658540202127657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0"/>
                  <c:y val="8.3356872918812983E-2"/>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'enquette formulier'!$B$56:$B$61</c:f>
              <c:strCache>
                <c:ptCount val="6"/>
                <c:pt idx="0">
                  <c:v>Zeer tevreden</c:v>
                </c:pt>
                <c:pt idx="1">
                  <c:v>Tevreden</c:v>
                </c:pt>
                <c:pt idx="2">
                  <c:v>Niet tevreden/niet ontevreden</c:v>
                </c:pt>
                <c:pt idx="3">
                  <c:v>Ontevreden</c:v>
                </c:pt>
                <c:pt idx="4">
                  <c:v>Zeer ontevreden</c:v>
                </c:pt>
                <c:pt idx="5">
                  <c:v>Geen mening/niet van toepassing</c:v>
                </c:pt>
              </c:strCache>
            </c:strRef>
          </c:cat>
          <c:val>
            <c:numRef>
              <c:f>grafieken!$P$34:$P$40</c:f>
              <c:numCache>
                <c:formatCode>General</c:formatCode>
                <c:ptCount val="7"/>
                <c:pt idx="0">
                  <c:v>64</c:v>
                </c:pt>
                <c:pt idx="1">
                  <c:v>14</c:v>
                </c:pt>
                <c:pt idx="2">
                  <c:v>22</c:v>
                </c:pt>
                <c:pt idx="3">
                  <c:v>0</c:v>
                </c:pt>
                <c:pt idx="4">
                  <c:v>0</c:v>
                </c:pt>
                <c:pt idx="5">
                  <c:v>0</c:v>
                </c:pt>
                <c:pt idx="6">
                  <c:v>0</c:v>
                </c:pt>
              </c:numCache>
            </c:numRef>
          </c:val>
        </c:ser>
        <c:ser>
          <c:idx val="1"/>
          <c:order val="1"/>
          <c:tx>
            <c:v>2013</c:v>
          </c:tx>
          <c:spPr>
            <a:solidFill>
              <a:schemeClr val="accent2"/>
            </a:solidFill>
            <a:ln>
              <a:noFill/>
            </a:ln>
            <a:effectLst/>
            <a:sp3d/>
          </c:spPr>
          <c:invertIfNegative val="0"/>
          <c:dLbls>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15:layout/>
                <c15:showLeaderLines val="0"/>
              </c:ext>
            </c:extLst>
          </c:dLbls>
          <c:cat>
            <c:strRef>
              <c:f>'enquette formulier'!$B$56:$B$61</c:f>
              <c:strCache>
                <c:ptCount val="6"/>
                <c:pt idx="0">
                  <c:v>Zeer tevreden</c:v>
                </c:pt>
                <c:pt idx="1">
                  <c:v>Tevreden</c:v>
                </c:pt>
                <c:pt idx="2">
                  <c:v>Niet tevreden/niet ontevreden</c:v>
                </c:pt>
                <c:pt idx="3">
                  <c:v>Ontevreden</c:v>
                </c:pt>
                <c:pt idx="4">
                  <c:v>Zeer ontevreden</c:v>
                </c:pt>
                <c:pt idx="5">
                  <c:v>Geen mening/niet van toepassing</c:v>
                </c:pt>
              </c:strCache>
            </c:strRef>
          </c:cat>
          <c:val>
            <c:numRef>
              <c:f>grafieken!$Q$34:$Q$40</c:f>
              <c:numCache>
                <c:formatCode>General</c:formatCode>
                <c:ptCount val="7"/>
                <c:pt idx="0">
                  <c:v>60</c:v>
                </c:pt>
                <c:pt idx="1">
                  <c:v>40</c:v>
                </c:pt>
                <c:pt idx="2">
                  <c:v>0</c:v>
                </c:pt>
                <c:pt idx="3">
                  <c:v>0</c:v>
                </c:pt>
                <c:pt idx="4">
                  <c:v>0</c:v>
                </c:pt>
                <c:pt idx="5">
                  <c:v>0</c:v>
                </c:pt>
                <c:pt idx="6">
                  <c:v>0</c:v>
                </c:pt>
              </c:numCache>
            </c:numRef>
          </c:val>
          <c:shape val="pyramid"/>
        </c:ser>
        <c:dLbls>
          <c:showLegendKey val="0"/>
          <c:showVal val="0"/>
          <c:showCatName val="0"/>
          <c:showSerName val="0"/>
          <c:showPercent val="0"/>
          <c:showBubbleSize val="0"/>
        </c:dLbls>
        <c:gapWidth val="150"/>
        <c:shape val="box"/>
        <c:axId val="169281136"/>
        <c:axId val="169282312"/>
        <c:axId val="169081184"/>
      </c:bar3DChart>
      <c:catAx>
        <c:axId val="169281136"/>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l-BE"/>
          </a:p>
        </c:txPr>
        <c:crossAx val="169282312"/>
        <c:crosses val="autoZero"/>
        <c:auto val="1"/>
        <c:lblAlgn val="ctr"/>
        <c:lblOffset val="100"/>
        <c:noMultiLvlLbl val="0"/>
      </c:catAx>
      <c:valAx>
        <c:axId val="16928231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l-BE"/>
          </a:p>
        </c:txPr>
        <c:crossAx val="169281136"/>
        <c:crosses val="autoZero"/>
        <c:crossBetween val="between"/>
      </c:valAx>
      <c:serAx>
        <c:axId val="169081184"/>
        <c:scaling>
          <c:orientation val="minMax"/>
        </c:scaling>
        <c:delete val="0"/>
        <c:axPos val="b"/>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l-BE"/>
          </a:p>
        </c:txPr>
        <c:crossAx val="169282312"/>
        <c:crosses val="autoZero"/>
      </c:serAx>
      <c:spPr>
        <a:noFill/>
        <a:ln>
          <a:noFill/>
        </a:ln>
        <a:effectLst/>
      </c:spPr>
    </c:plotArea>
    <c:plotVisOnly val="1"/>
    <c:dispBlanksAs val="gap"/>
    <c:showDLblsOverMax val="0"/>
  </c:chart>
  <c:spPr>
    <a:noFill/>
    <a:ln>
      <a:noFill/>
    </a:ln>
    <a:effectLst/>
  </c:spPr>
  <c:txPr>
    <a:bodyPr/>
    <a:lstStyle/>
    <a:p>
      <a:pPr>
        <a:defRPr/>
      </a:pPr>
      <a:endParaRPr lang="nl-BE"/>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cap="all" baseline="0">
                <a:solidFill>
                  <a:schemeClr val="tx1"/>
                </a:solidFill>
                <a:latin typeface="+mn-lt"/>
                <a:ea typeface="+mn-ea"/>
                <a:cs typeface="+mn-cs"/>
              </a:defRPr>
            </a:pPr>
            <a:r>
              <a:rPr lang="nl-BE" b="1">
                <a:solidFill>
                  <a:schemeClr val="tx1"/>
                </a:solidFill>
              </a:rPr>
              <a:t>meldingen 7 bunder bosbeek 2015</a:t>
            </a:r>
          </a:p>
        </c:rich>
      </c:tx>
      <c:layout/>
      <c:overlay val="0"/>
      <c:spPr>
        <a:noFill/>
        <a:ln>
          <a:noFill/>
        </a:ln>
        <a:effectLst/>
      </c:spPr>
      <c:txPr>
        <a:bodyPr rot="0" spcFirstLastPara="1" vertOverflow="ellipsis" vert="horz" wrap="square" anchor="ctr" anchorCtr="1"/>
        <a:lstStyle/>
        <a:p>
          <a:pPr>
            <a:defRPr sz="1800" b="1" i="0" u="none" strike="noStrike" kern="1200" cap="all" baseline="0">
              <a:solidFill>
                <a:schemeClr val="tx1"/>
              </a:solidFill>
              <a:latin typeface="+mn-lt"/>
              <a:ea typeface="+mn-ea"/>
              <a:cs typeface="+mn-cs"/>
            </a:defRPr>
          </a:pPr>
          <a:endParaRPr lang="nl-BE"/>
        </a:p>
      </c:txPr>
    </c:title>
    <c:autoTitleDeleted val="0"/>
    <c:view3D>
      <c:rotX val="15"/>
      <c:rotY val="20"/>
      <c:depthPercent val="100"/>
      <c:rAngAx val="1"/>
    </c:view3D>
    <c:floor>
      <c:thickness val="0"/>
      <c:spPr>
        <a:solidFill>
          <a:schemeClr val="bg2">
            <a:lumMod val="75000"/>
            <a:alpha val="27000"/>
          </a:schemeClr>
        </a:solid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standard"/>
        <c:varyColors val="0"/>
        <c:ser>
          <c:idx val="0"/>
          <c:order val="0"/>
          <c:spPr>
            <a:solidFill>
              <a:schemeClr val="accent1">
                <a:alpha val="88000"/>
              </a:schemeClr>
            </a:solidFill>
            <a:ln>
              <a:solidFill>
                <a:schemeClr val="accent1">
                  <a:lumMod val="50000"/>
                </a:schemeClr>
              </a:solidFill>
            </a:ln>
            <a:effectLst/>
            <a:scene3d>
              <a:camera prst="orthographicFront"/>
              <a:lightRig rig="threePt" dir="t"/>
            </a:scene3d>
            <a:sp3d prstMaterial="flat">
              <a:contourClr>
                <a:schemeClr val="accent1">
                  <a:lumMod val="50000"/>
                </a:schemeClr>
              </a:contourClr>
            </a:sp3d>
          </c:spPr>
          <c:invertIfNegative val="0"/>
          <c:dLbls>
            <c:spPr>
              <a:solidFill>
                <a:schemeClr val="accent1">
                  <a:alpha val="30000"/>
                </a:schemeClr>
              </a:solidFill>
              <a:ln>
                <a:solidFill>
                  <a:schemeClr val="lt1">
                    <a:alpha val="50000"/>
                  </a:schemeClr>
                </a:solidFill>
                <a:round/>
              </a:ln>
              <a:effectLst>
                <a:outerShdw blurRad="63500" dist="889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lt1">
                          <a:lumMod val="50000"/>
                        </a:schemeClr>
                      </a:solidFill>
                      <a:round/>
                    </a:ln>
                    <a:effectLst/>
                  </c:spPr>
                </c15:leaderLines>
              </c:ext>
            </c:extLst>
          </c:dLbls>
          <c:cat>
            <c:strRef>
              <c:f>tabellen!$H$53:$H$59</c:f>
              <c:strCache>
                <c:ptCount val="7"/>
                <c:pt idx="0">
                  <c:v>verdacht voertuig of personen</c:v>
                </c:pt>
                <c:pt idx="1">
                  <c:v>poging tot inbraak*</c:v>
                </c:pt>
                <c:pt idx="2">
                  <c:v>inbraak *</c:v>
                </c:pt>
                <c:pt idx="3">
                  <c:v>agressie</c:v>
                </c:pt>
                <c:pt idx="4">
                  <c:v>overlast</c:v>
                </c:pt>
                <c:pt idx="5">
                  <c:v>ciber crim</c:v>
                </c:pt>
                <c:pt idx="6">
                  <c:v>drug related</c:v>
                </c:pt>
              </c:strCache>
            </c:strRef>
          </c:cat>
          <c:val>
            <c:numRef>
              <c:f>tabellen!$K$53:$K$59</c:f>
              <c:numCache>
                <c:formatCode>General</c:formatCode>
                <c:ptCount val="7"/>
                <c:pt idx="0">
                  <c:v>7</c:v>
                </c:pt>
                <c:pt idx="1">
                  <c:v>2</c:v>
                </c:pt>
                <c:pt idx="2">
                  <c:v>7</c:v>
                </c:pt>
                <c:pt idx="3">
                  <c:v>0</c:v>
                </c:pt>
                <c:pt idx="4">
                  <c:v>0</c:v>
                </c:pt>
                <c:pt idx="5">
                  <c:v>1</c:v>
                </c:pt>
                <c:pt idx="6">
                  <c:v>0</c:v>
                </c:pt>
              </c:numCache>
            </c:numRef>
          </c:val>
        </c:ser>
        <c:dLbls>
          <c:showLegendKey val="0"/>
          <c:showVal val="1"/>
          <c:showCatName val="0"/>
          <c:showSerName val="0"/>
          <c:showPercent val="0"/>
          <c:showBubbleSize val="0"/>
        </c:dLbls>
        <c:gapWidth val="84"/>
        <c:gapDepth val="53"/>
        <c:shape val="box"/>
        <c:axId val="97882888"/>
        <c:axId val="97881320"/>
        <c:axId val="157660856"/>
      </c:bar3DChart>
      <c:catAx>
        <c:axId val="97882888"/>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rgbClr val="002060"/>
                </a:solidFill>
                <a:latin typeface="+mn-lt"/>
                <a:ea typeface="+mn-ea"/>
                <a:cs typeface="+mn-cs"/>
              </a:defRPr>
            </a:pPr>
            <a:endParaRPr lang="nl-BE"/>
          </a:p>
        </c:txPr>
        <c:crossAx val="97881320"/>
        <c:crosses val="autoZero"/>
        <c:auto val="1"/>
        <c:lblAlgn val="ctr"/>
        <c:lblOffset val="100"/>
        <c:noMultiLvlLbl val="0"/>
      </c:catAx>
      <c:valAx>
        <c:axId val="97881320"/>
        <c:scaling>
          <c:orientation val="minMax"/>
        </c:scaling>
        <c:delete val="1"/>
        <c:axPos val="l"/>
        <c:numFmt formatCode="General" sourceLinked="1"/>
        <c:majorTickMark val="out"/>
        <c:minorTickMark val="none"/>
        <c:tickLblPos val="nextTo"/>
        <c:crossAx val="97882888"/>
        <c:crosses val="autoZero"/>
        <c:crossBetween val="between"/>
      </c:valAx>
      <c:serAx>
        <c:axId val="157660856"/>
        <c:scaling>
          <c:orientation val="minMax"/>
        </c:scaling>
        <c:delete val="0"/>
        <c:axPos val="b"/>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lt1">
                    <a:lumMod val="75000"/>
                  </a:schemeClr>
                </a:solidFill>
                <a:latin typeface="+mn-lt"/>
                <a:ea typeface="+mn-ea"/>
                <a:cs typeface="+mn-cs"/>
              </a:defRPr>
            </a:pPr>
            <a:endParaRPr lang="nl-BE"/>
          </a:p>
        </c:txPr>
        <c:crossAx val="97881320"/>
        <c:crosses val="autoZero"/>
      </c:serAx>
      <c:spPr>
        <a:noFill/>
        <a:ln>
          <a:noFill/>
        </a:ln>
        <a:effectLst/>
      </c:spPr>
    </c:plotArea>
    <c:plotVisOnly val="1"/>
    <c:dispBlanksAs val="gap"/>
    <c:showDLblsOverMax val="0"/>
  </c:chart>
  <c:spPr>
    <a:gradFill flip="none" rotWithShape="1">
      <a:gsLst>
        <a:gs pos="0">
          <a:schemeClr val="accent1">
            <a:lumMod val="5000"/>
            <a:lumOff val="95000"/>
          </a:schemeClr>
        </a:gs>
        <a:gs pos="74000">
          <a:schemeClr val="bg2">
            <a:lumMod val="90000"/>
          </a:schemeClr>
        </a:gs>
        <a:gs pos="83000">
          <a:schemeClr val="bg1">
            <a:lumMod val="95000"/>
          </a:schemeClr>
        </a:gs>
        <a:gs pos="100000">
          <a:schemeClr val="bg1">
            <a:lumMod val="85000"/>
          </a:schemeClr>
        </a:gs>
      </a:gsLst>
      <a:lin ang="0" scaled="1"/>
      <a:tileRect/>
    </a:gradFill>
    <a:ln w="6350" cap="flat" cmpd="sng" algn="ctr">
      <a:solidFill>
        <a:schemeClr val="dk1">
          <a:tint val="75000"/>
        </a:schemeClr>
      </a:solidFill>
      <a:round/>
    </a:ln>
    <a:effectLst/>
  </c:spPr>
  <c:txPr>
    <a:bodyPr/>
    <a:lstStyle/>
    <a:p>
      <a:pPr>
        <a:defRPr/>
      </a:pPr>
      <a:endParaRPr lang="nl-BE"/>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2000" dirty="0" err="1">
                <a:solidFill>
                  <a:schemeClr val="accent4">
                    <a:lumMod val="75000"/>
                  </a:schemeClr>
                </a:solidFill>
              </a:rPr>
              <a:t>communicatie</a:t>
            </a:r>
            <a:r>
              <a:rPr lang="en-US" sz="2000" dirty="0">
                <a:solidFill>
                  <a:schemeClr val="accent4">
                    <a:lumMod val="75000"/>
                  </a:schemeClr>
                </a:solidFill>
              </a:rPr>
              <a:t> van </a:t>
            </a:r>
            <a:r>
              <a:rPr lang="en-US" sz="2000" dirty="0" err="1">
                <a:solidFill>
                  <a:schemeClr val="accent4">
                    <a:lumMod val="75000"/>
                  </a:schemeClr>
                </a:solidFill>
              </a:rPr>
              <a:t>en</a:t>
            </a:r>
            <a:r>
              <a:rPr lang="en-US" sz="2000" dirty="0">
                <a:solidFill>
                  <a:schemeClr val="accent4">
                    <a:lumMod val="75000"/>
                  </a:schemeClr>
                </a:solidFill>
              </a:rPr>
              <a:t> </a:t>
            </a:r>
            <a:r>
              <a:rPr lang="en-US" sz="2000" dirty="0" err="1">
                <a:solidFill>
                  <a:schemeClr val="accent4">
                    <a:lumMod val="75000"/>
                  </a:schemeClr>
                </a:solidFill>
              </a:rPr>
              <a:t>naar</a:t>
            </a:r>
            <a:r>
              <a:rPr lang="en-US" sz="2000" dirty="0">
                <a:solidFill>
                  <a:schemeClr val="accent4">
                    <a:lumMod val="75000"/>
                  </a:schemeClr>
                </a:solidFill>
              </a:rPr>
              <a:t> de </a:t>
            </a:r>
            <a:r>
              <a:rPr lang="en-US" sz="2000" dirty="0" err="1" smtClean="0">
                <a:solidFill>
                  <a:schemeClr val="accent4">
                    <a:lumMod val="75000"/>
                  </a:schemeClr>
                </a:solidFill>
              </a:rPr>
              <a:t>politie</a:t>
            </a:r>
            <a:r>
              <a:rPr lang="en-US" sz="2000" dirty="0" smtClean="0">
                <a:solidFill>
                  <a:schemeClr val="accent4">
                    <a:lumMod val="75000"/>
                  </a:schemeClr>
                </a:solidFill>
              </a:rPr>
              <a:t> %</a:t>
            </a:r>
            <a:endParaRPr lang="en-US" sz="2000" dirty="0">
              <a:solidFill>
                <a:schemeClr val="accent4">
                  <a:lumMod val="75000"/>
                </a:schemeClr>
              </a:solidFill>
            </a:endParaRP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nl-BE"/>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standard"/>
        <c:varyColors val="0"/>
        <c:ser>
          <c:idx val="0"/>
          <c:order val="0"/>
          <c:tx>
            <c:v>2016</c:v>
          </c:tx>
          <c:spPr>
            <a:solidFill>
              <a:schemeClr val="accent1"/>
            </a:solidFill>
            <a:ln>
              <a:noFill/>
            </a:ln>
            <a:effectLst/>
            <a:sp3d/>
          </c:spPr>
          <c:invertIfNegative val="0"/>
          <c:dLbls>
            <c:dLbl>
              <c:idx val="0"/>
              <c:layout>
                <c:manualLayout>
                  <c:x val="-1.8167900466343426E-2"/>
                  <c:y val="6.4342042295941496E-2"/>
                </c:manualLayout>
              </c:layout>
              <c:showLegendKey val="1"/>
              <c:showVal val="1"/>
              <c:showCatName val="0"/>
              <c:showSerName val="0"/>
              <c:showPercent val="0"/>
              <c:showBubbleSize val="0"/>
              <c:extLst>
                <c:ext xmlns:c15="http://schemas.microsoft.com/office/drawing/2012/chart" uri="{CE6537A1-D6FC-4f65-9D91-7224C49458BB}">
                  <c15:layout/>
                </c:ext>
              </c:extLst>
            </c:dLbl>
            <c:dLbl>
              <c:idx val="1"/>
              <c:layout>
                <c:manualLayout>
                  <c:x val="-8.6199009213655982E-3"/>
                  <c:y val="7.2950534833666356E-2"/>
                </c:manualLayout>
              </c:layout>
              <c:showLegendKey val="1"/>
              <c:showVal val="1"/>
              <c:showCatName val="0"/>
              <c:showSerName val="0"/>
              <c:showPercent val="0"/>
              <c:showBubbleSize val="0"/>
              <c:extLst>
                <c:ext xmlns:c15="http://schemas.microsoft.com/office/drawing/2012/chart" uri="{CE6537A1-D6FC-4f65-9D91-7224C49458BB}">
                  <c15:layout/>
                </c:ext>
              </c:extLst>
            </c:dLbl>
            <c:dLbl>
              <c:idx val="2"/>
              <c:layout>
                <c:manualLayout>
                  <c:x val="-3.4479603685463028E-3"/>
                  <c:y val="7.7476432839523685E-2"/>
                </c:manualLayout>
              </c:layout>
              <c:showLegendKey val="1"/>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l-BE"/>
              </a:p>
            </c:txPr>
            <c:showLegendKey val="1"/>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'enquette formulier'!$B$56:$B$61</c:f>
              <c:strCache>
                <c:ptCount val="6"/>
                <c:pt idx="0">
                  <c:v>Zeer tevreden</c:v>
                </c:pt>
                <c:pt idx="1">
                  <c:v>Tevreden</c:v>
                </c:pt>
                <c:pt idx="2">
                  <c:v>Niet tevreden/niet ontevreden</c:v>
                </c:pt>
                <c:pt idx="3">
                  <c:v>Ontevreden</c:v>
                </c:pt>
                <c:pt idx="4">
                  <c:v>Zeer ontevreden</c:v>
                </c:pt>
                <c:pt idx="5">
                  <c:v>Geen mening/niet van toepassing</c:v>
                </c:pt>
              </c:strCache>
            </c:strRef>
          </c:cat>
          <c:val>
            <c:numRef>
              <c:f>grafieken!$S$43:$S$48</c:f>
              <c:numCache>
                <c:formatCode>General</c:formatCode>
                <c:ptCount val="6"/>
                <c:pt idx="0">
                  <c:v>36</c:v>
                </c:pt>
                <c:pt idx="1">
                  <c:v>46</c:v>
                </c:pt>
                <c:pt idx="2">
                  <c:v>18</c:v>
                </c:pt>
                <c:pt idx="3">
                  <c:v>0</c:v>
                </c:pt>
                <c:pt idx="4">
                  <c:v>0</c:v>
                </c:pt>
                <c:pt idx="5">
                  <c:v>0</c:v>
                </c:pt>
              </c:numCache>
            </c:numRef>
          </c:val>
        </c:ser>
        <c:ser>
          <c:idx val="1"/>
          <c:order val="1"/>
          <c:tx>
            <c:v>2013</c:v>
          </c:tx>
          <c:spPr>
            <a:solidFill>
              <a:schemeClr val="accent2"/>
            </a:solidFill>
            <a:ln>
              <a:noFill/>
            </a:ln>
            <a:effectLst/>
            <a:sp3d/>
          </c:spPr>
          <c:invertIfNegative val="0"/>
          <c:dLbls>
            <c:dLbl>
              <c:idx val="1"/>
              <c:layout>
                <c:manualLayout>
                  <c:x val="2.1615921164182452E-2"/>
                  <c:y val="-2.5164473113890543E-2"/>
                </c:manualLayout>
              </c:layout>
              <c:showLegendKey val="1"/>
              <c:showVal val="1"/>
              <c:showCatName val="0"/>
              <c:showSerName val="0"/>
              <c:showPercent val="0"/>
              <c:showBubbleSize val="0"/>
              <c:extLst>
                <c:ext xmlns:c15="http://schemas.microsoft.com/office/drawing/2012/chart" uri="{CE6537A1-D6FC-4f65-9D91-7224C49458BB}">
                  <c15:layout/>
                </c:ext>
              </c:extLst>
            </c:dLbl>
            <c:dLbl>
              <c:idx val="2"/>
              <c:layout>
                <c:manualLayout>
                  <c:x val="3.4585473862691923E-2"/>
                  <c:y val="-2.2018913974654223E-2"/>
                </c:manualLayout>
              </c:layout>
              <c:showLegendKey val="1"/>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l-BE"/>
              </a:p>
            </c:txPr>
            <c:showLegendKey val="1"/>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'enquette formulier'!$B$56:$B$61</c:f>
              <c:strCache>
                <c:ptCount val="6"/>
                <c:pt idx="0">
                  <c:v>Zeer tevreden</c:v>
                </c:pt>
                <c:pt idx="1">
                  <c:v>Tevreden</c:v>
                </c:pt>
                <c:pt idx="2">
                  <c:v>Niet tevreden/niet ontevreden</c:v>
                </c:pt>
                <c:pt idx="3">
                  <c:v>Ontevreden</c:v>
                </c:pt>
                <c:pt idx="4">
                  <c:v>Zeer ontevreden</c:v>
                </c:pt>
                <c:pt idx="5">
                  <c:v>Geen mening/niet van toepassing</c:v>
                </c:pt>
              </c:strCache>
            </c:strRef>
          </c:cat>
          <c:val>
            <c:numRef>
              <c:f>grafieken!$T$43:$T$48</c:f>
              <c:numCache>
                <c:formatCode>General</c:formatCode>
                <c:ptCount val="6"/>
                <c:pt idx="0">
                  <c:v>44</c:v>
                </c:pt>
                <c:pt idx="1">
                  <c:v>38</c:v>
                </c:pt>
                <c:pt idx="2">
                  <c:v>6</c:v>
                </c:pt>
                <c:pt idx="3">
                  <c:v>0</c:v>
                </c:pt>
                <c:pt idx="4">
                  <c:v>6</c:v>
                </c:pt>
                <c:pt idx="5">
                  <c:v>6</c:v>
                </c:pt>
              </c:numCache>
            </c:numRef>
          </c:val>
          <c:shape val="pyramid"/>
        </c:ser>
        <c:dLbls>
          <c:showLegendKey val="0"/>
          <c:showVal val="0"/>
          <c:showCatName val="0"/>
          <c:showSerName val="0"/>
          <c:showPercent val="0"/>
          <c:showBubbleSize val="0"/>
        </c:dLbls>
        <c:gapWidth val="150"/>
        <c:shape val="box"/>
        <c:axId val="169284664"/>
        <c:axId val="169285056"/>
        <c:axId val="169082456"/>
      </c:bar3DChart>
      <c:catAx>
        <c:axId val="169284664"/>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l-BE"/>
          </a:p>
        </c:txPr>
        <c:crossAx val="169285056"/>
        <c:crosses val="autoZero"/>
        <c:auto val="1"/>
        <c:lblAlgn val="ctr"/>
        <c:lblOffset val="100"/>
        <c:noMultiLvlLbl val="0"/>
      </c:catAx>
      <c:valAx>
        <c:axId val="16928505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l-BE"/>
          </a:p>
        </c:txPr>
        <c:crossAx val="169284664"/>
        <c:crosses val="autoZero"/>
        <c:crossBetween val="between"/>
      </c:valAx>
      <c:serAx>
        <c:axId val="169082456"/>
        <c:scaling>
          <c:orientation val="minMax"/>
        </c:scaling>
        <c:delete val="0"/>
        <c:axPos val="b"/>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l-BE"/>
          </a:p>
        </c:txPr>
        <c:crossAx val="169285056"/>
        <c:crosses val="autoZero"/>
      </c:serAx>
      <c:spPr>
        <a:noFill/>
        <a:ln>
          <a:noFill/>
        </a:ln>
        <a:effectLst/>
      </c:spPr>
    </c:plotArea>
    <c:plotVisOnly val="1"/>
    <c:dispBlanksAs val="gap"/>
    <c:showDLblsOverMax val="0"/>
  </c:chart>
  <c:spPr>
    <a:noFill/>
    <a:ln>
      <a:noFill/>
    </a:ln>
    <a:effectLst/>
  </c:spPr>
  <c:txPr>
    <a:bodyPr/>
    <a:lstStyle/>
    <a:p>
      <a:pPr>
        <a:defRPr/>
      </a:pPr>
      <a:endParaRPr lang="nl-BE"/>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nl-BE" sz="2000" dirty="0">
                <a:solidFill>
                  <a:schemeClr val="accent4">
                    <a:lumMod val="75000"/>
                  </a:schemeClr>
                </a:solidFill>
              </a:rPr>
              <a:t>vindt u dat de BIN werking de sociale contacten </a:t>
            </a:r>
            <a:r>
              <a:rPr lang="nl-BE" sz="2000" dirty="0" smtClean="0">
                <a:solidFill>
                  <a:schemeClr val="accent4">
                    <a:lumMod val="75000"/>
                  </a:schemeClr>
                </a:solidFill>
              </a:rPr>
              <a:t>bevorderd %</a:t>
            </a:r>
            <a:endParaRPr lang="nl-BE" sz="2000" dirty="0">
              <a:solidFill>
                <a:schemeClr val="accent4">
                  <a:lumMod val="75000"/>
                </a:schemeClr>
              </a:solidFill>
            </a:endParaRP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nl-BE"/>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standard"/>
        <c:varyColors val="0"/>
        <c:ser>
          <c:idx val="0"/>
          <c:order val="0"/>
          <c:tx>
            <c:v>2016</c:v>
          </c:tx>
          <c:spPr>
            <a:solidFill>
              <a:schemeClr val="accent1"/>
            </a:solidFill>
            <a:ln>
              <a:noFill/>
            </a:ln>
            <a:effectLst/>
            <a:sp3d/>
          </c:spPr>
          <c:invertIfNegative val="0"/>
          <c:dLbls>
            <c:dLbl>
              <c:idx val="1"/>
              <c:layout>
                <c:manualLayout>
                  <c:x val="0"/>
                  <c:y val="0.1111111111111111"/>
                </c:manualLayout>
              </c:layout>
              <c:tx>
                <c:rich>
                  <a:bodyPr/>
                  <a:lstStyle/>
                  <a:p>
                    <a:fld id="{B8AFCCA6-61BE-4C66-9719-2FC6AE4BAA7D}" type="VALUE">
                      <a:rPr lang="en-US">
                        <a:solidFill>
                          <a:schemeClr val="bg1"/>
                        </a:solidFill>
                      </a:rPr>
                      <a:pPr/>
                      <a:t>[WAARDE]</a:t>
                    </a:fld>
                    <a:endParaRPr lang="nl-BE"/>
                  </a:p>
                </c:rich>
              </c:tx>
              <c:showLegendKey val="0"/>
              <c:showVal val="1"/>
              <c:showCatName val="0"/>
              <c:showSerName val="0"/>
              <c:showPercent val="0"/>
              <c:showBubbleSize val="0"/>
              <c:extLst>
                <c:ext xmlns:c15="http://schemas.microsoft.com/office/drawing/2012/chart" uri="{CE6537A1-D6FC-4f65-9D91-7224C49458BB}">
                  <c15:layout/>
                  <c15:dlblFieldTable/>
                  <c15:showDataLabelsRange val="0"/>
                </c:ext>
              </c:extLst>
            </c:dLbl>
            <c:dLbl>
              <c:idx val="2"/>
              <c:layout>
                <c:manualLayout>
                  <c:x val="8.3333333333332309E-3"/>
                  <c:y val="0.12037037037037036"/>
                </c:manualLayout>
              </c:layout>
              <c:tx>
                <c:rich>
                  <a:bodyPr/>
                  <a:lstStyle/>
                  <a:p>
                    <a:fld id="{D937FC7A-ABA1-4F5B-8954-AD64B636840C}" type="VALUE">
                      <a:rPr lang="en-US">
                        <a:solidFill>
                          <a:schemeClr val="bg1"/>
                        </a:solidFill>
                      </a:rPr>
                      <a:pPr/>
                      <a:t>[WAARDE]</a:t>
                    </a:fld>
                    <a:endParaRPr lang="nl-BE"/>
                  </a:p>
                </c:rich>
              </c:tx>
              <c:showLegendKey val="0"/>
              <c:showVal val="1"/>
              <c:showCatName val="0"/>
              <c:showSerName val="0"/>
              <c:showPercent val="0"/>
              <c:showBubbleSize val="0"/>
              <c:extLst>
                <c:ext xmlns:c15="http://schemas.microsoft.com/office/drawing/2012/chart" uri="{CE6537A1-D6FC-4f65-9D91-7224C49458BB}">
                  <c15:layout/>
                  <c15:dlblFieldTable/>
                  <c15:showDataLabelsRange val="0"/>
                </c:ext>
              </c:extLst>
            </c:dLbl>
            <c:dLbl>
              <c:idx val="3"/>
              <c:layout>
                <c:manualLayout>
                  <c:x val="0"/>
                  <c:y val="0.16203703703703703"/>
                </c:manualLayout>
              </c:layout>
              <c:tx>
                <c:rich>
                  <a:bodyPr/>
                  <a:lstStyle/>
                  <a:p>
                    <a:fld id="{69A54CE7-27AD-4CD9-9911-5D2A94A02009}" type="VALUE">
                      <a:rPr lang="en-US">
                        <a:solidFill>
                          <a:schemeClr val="bg1"/>
                        </a:solidFill>
                      </a:rPr>
                      <a:pPr/>
                      <a:t>[WAARDE]</a:t>
                    </a:fld>
                    <a:endParaRPr lang="nl-BE"/>
                  </a:p>
                </c:rich>
              </c:tx>
              <c:showLegendKey val="0"/>
              <c:showVal val="1"/>
              <c:showCatName val="0"/>
              <c:showSerName val="0"/>
              <c:showPercent val="0"/>
              <c:showBubbleSize val="0"/>
              <c:extLst>
                <c:ext xmlns:c15="http://schemas.microsoft.com/office/drawing/2012/chart" uri="{CE6537A1-D6FC-4f65-9D91-7224C49458BB}">
                  <c15:layout/>
                  <c15:dlblFieldTable/>
                  <c15:showDataLabelsRange val="0"/>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'enquette formulier'!$B$77:$B$80</c:f>
              <c:strCache>
                <c:ptCount val="4"/>
                <c:pt idx="0">
                  <c:v>Absoluut niet</c:v>
                </c:pt>
                <c:pt idx="1">
                  <c:v>Redelijk</c:v>
                </c:pt>
                <c:pt idx="2">
                  <c:v>Absoluut wel</c:v>
                </c:pt>
                <c:pt idx="3">
                  <c:v>Geen mening</c:v>
                </c:pt>
              </c:strCache>
            </c:strRef>
          </c:cat>
          <c:val>
            <c:numRef>
              <c:f>grafieken!$S$34:$S$37</c:f>
              <c:numCache>
                <c:formatCode>General</c:formatCode>
                <c:ptCount val="4"/>
                <c:pt idx="0">
                  <c:v>0</c:v>
                </c:pt>
                <c:pt idx="1">
                  <c:v>17</c:v>
                </c:pt>
                <c:pt idx="2">
                  <c:v>33</c:v>
                </c:pt>
                <c:pt idx="3">
                  <c:v>50</c:v>
                </c:pt>
              </c:numCache>
            </c:numRef>
          </c:val>
        </c:ser>
        <c:ser>
          <c:idx val="1"/>
          <c:order val="1"/>
          <c:tx>
            <c:v>2013</c:v>
          </c:tx>
          <c:spPr>
            <a:solidFill>
              <a:schemeClr val="accent2"/>
            </a:solidFill>
            <a:ln>
              <a:noFill/>
            </a:ln>
            <a:effectLst/>
            <a:sp3d/>
          </c:spPr>
          <c:invertIfNegative val="0"/>
          <c:dLbls>
            <c:dLbl>
              <c:idx val="0"/>
              <c:layout>
                <c:manualLayout>
                  <c:x val="-2.2222222222222223E-2"/>
                  <c:y val="-6.0185185185185182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0.10000000000000005"/>
                  <c:y val="0"/>
                </c:manualLayout>
              </c:layout>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1.6666666666666666E-2"/>
                  <c:y val="-0.15277777777777779"/>
                </c:manualLayout>
              </c:layout>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6.1111111111111109E-2"/>
                  <c:y val="-4.1666666666666664E-2"/>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'enquette formulier'!$B$77:$B$80</c:f>
              <c:strCache>
                <c:ptCount val="4"/>
                <c:pt idx="0">
                  <c:v>Absoluut niet</c:v>
                </c:pt>
                <c:pt idx="1">
                  <c:v>Redelijk</c:v>
                </c:pt>
                <c:pt idx="2">
                  <c:v>Absoluut wel</c:v>
                </c:pt>
                <c:pt idx="3">
                  <c:v>Geen mening</c:v>
                </c:pt>
              </c:strCache>
            </c:strRef>
          </c:cat>
          <c:val>
            <c:numRef>
              <c:f>grafieken!$T$34:$T$37</c:f>
              <c:numCache>
                <c:formatCode>General</c:formatCode>
                <c:ptCount val="4"/>
                <c:pt idx="0">
                  <c:v>7</c:v>
                </c:pt>
                <c:pt idx="1">
                  <c:v>57</c:v>
                </c:pt>
                <c:pt idx="2">
                  <c:v>14</c:v>
                </c:pt>
                <c:pt idx="3">
                  <c:v>22</c:v>
                </c:pt>
              </c:numCache>
            </c:numRef>
          </c:val>
          <c:shape val="pyramid"/>
        </c:ser>
        <c:dLbls>
          <c:showLegendKey val="0"/>
          <c:showVal val="0"/>
          <c:showCatName val="0"/>
          <c:showSerName val="0"/>
          <c:showPercent val="0"/>
          <c:showBubbleSize val="0"/>
        </c:dLbls>
        <c:gapWidth val="150"/>
        <c:shape val="box"/>
        <c:axId val="169285448"/>
        <c:axId val="169280744"/>
        <c:axId val="169082032"/>
      </c:bar3DChart>
      <c:catAx>
        <c:axId val="169285448"/>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l-BE"/>
          </a:p>
        </c:txPr>
        <c:crossAx val="169280744"/>
        <c:crosses val="autoZero"/>
        <c:auto val="1"/>
        <c:lblAlgn val="ctr"/>
        <c:lblOffset val="100"/>
        <c:noMultiLvlLbl val="0"/>
      </c:catAx>
      <c:valAx>
        <c:axId val="16928074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l-BE"/>
          </a:p>
        </c:txPr>
        <c:crossAx val="169285448"/>
        <c:crosses val="autoZero"/>
        <c:crossBetween val="between"/>
      </c:valAx>
      <c:serAx>
        <c:axId val="169082032"/>
        <c:scaling>
          <c:orientation val="minMax"/>
        </c:scaling>
        <c:delete val="0"/>
        <c:axPos val="b"/>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l-BE"/>
          </a:p>
        </c:txPr>
        <c:crossAx val="169280744"/>
        <c:crosses val="autoZero"/>
      </c:serAx>
      <c:spPr>
        <a:noFill/>
        <a:ln>
          <a:noFill/>
        </a:ln>
        <a:effectLst/>
      </c:spPr>
    </c:plotArea>
    <c:plotVisOnly val="1"/>
    <c:dispBlanksAs val="gap"/>
    <c:showDLblsOverMax val="0"/>
  </c:chart>
  <c:spPr>
    <a:noFill/>
    <a:ln>
      <a:noFill/>
    </a:ln>
    <a:effectLst/>
  </c:spPr>
  <c:txPr>
    <a:bodyPr/>
    <a:lstStyle/>
    <a:p>
      <a:pPr>
        <a:defRPr/>
      </a:pPr>
      <a:endParaRPr lang="nl-BE"/>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2000" dirty="0" err="1">
                <a:solidFill>
                  <a:schemeClr val="accent4">
                    <a:lumMod val="75000"/>
                  </a:schemeClr>
                </a:solidFill>
              </a:rPr>
              <a:t>vindt</a:t>
            </a:r>
            <a:r>
              <a:rPr lang="en-US" sz="2000" dirty="0">
                <a:solidFill>
                  <a:schemeClr val="accent4">
                    <a:lumMod val="75000"/>
                  </a:schemeClr>
                </a:solidFill>
              </a:rPr>
              <a:t> u </a:t>
            </a:r>
            <a:r>
              <a:rPr lang="en-US" sz="2000" dirty="0" err="1">
                <a:solidFill>
                  <a:schemeClr val="accent4">
                    <a:lumMod val="75000"/>
                  </a:schemeClr>
                </a:solidFill>
              </a:rPr>
              <a:t>dat</a:t>
            </a:r>
            <a:r>
              <a:rPr lang="en-US" sz="2000" dirty="0">
                <a:solidFill>
                  <a:schemeClr val="accent4">
                    <a:lumMod val="75000"/>
                  </a:schemeClr>
                </a:solidFill>
              </a:rPr>
              <a:t> de BIN </a:t>
            </a:r>
            <a:r>
              <a:rPr lang="en-US" sz="2000" dirty="0" err="1">
                <a:solidFill>
                  <a:schemeClr val="accent4">
                    <a:lumMod val="75000"/>
                  </a:schemeClr>
                </a:solidFill>
              </a:rPr>
              <a:t>werking</a:t>
            </a:r>
            <a:r>
              <a:rPr lang="en-US" sz="2000" dirty="0">
                <a:solidFill>
                  <a:schemeClr val="accent4">
                    <a:lumMod val="75000"/>
                  </a:schemeClr>
                </a:solidFill>
              </a:rPr>
              <a:t> het </a:t>
            </a:r>
            <a:r>
              <a:rPr lang="en-US" sz="2000" dirty="0" err="1">
                <a:solidFill>
                  <a:schemeClr val="accent4">
                    <a:lumMod val="75000"/>
                  </a:schemeClr>
                </a:solidFill>
              </a:rPr>
              <a:t>veiligheidsgevoel</a:t>
            </a:r>
            <a:r>
              <a:rPr lang="en-US" sz="2000" dirty="0">
                <a:solidFill>
                  <a:schemeClr val="accent4">
                    <a:lumMod val="75000"/>
                  </a:schemeClr>
                </a:solidFill>
              </a:rPr>
              <a:t> in de hand </a:t>
            </a:r>
            <a:r>
              <a:rPr lang="en-US" sz="2000" dirty="0" err="1" smtClean="0">
                <a:solidFill>
                  <a:schemeClr val="accent4">
                    <a:lumMod val="75000"/>
                  </a:schemeClr>
                </a:solidFill>
              </a:rPr>
              <a:t>werkt</a:t>
            </a:r>
            <a:r>
              <a:rPr lang="en-US" sz="2000" dirty="0" smtClean="0">
                <a:solidFill>
                  <a:schemeClr val="accent4">
                    <a:lumMod val="75000"/>
                  </a:schemeClr>
                </a:solidFill>
              </a:rPr>
              <a:t> %</a:t>
            </a:r>
            <a:endParaRPr lang="en-US" sz="2000" dirty="0">
              <a:solidFill>
                <a:schemeClr val="accent4">
                  <a:lumMod val="75000"/>
                </a:schemeClr>
              </a:solidFill>
            </a:endParaRPr>
          </a:p>
        </c:rich>
      </c:tx>
      <c:layout>
        <c:manualLayout>
          <c:xMode val="edge"/>
          <c:yMode val="edge"/>
          <c:x val="0.13666348561834543"/>
          <c:y val="8.8413537309524629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nl-BE"/>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standard"/>
        <c:varyColors val="0"/>
        <c:ser>
          <c:idx val="0"/>
          <c:order val="0"/>
          <c:tx>
            <c:v>2016</c:v>
          </c:tx>
          <c:spPr>
            <a:solidFill>
              <a:schemeClr val="accent1"/>
            </a:solidFill>
            <a:ln>
              <a:noFill/>
            </a:ln>
            <a:effectLst/>
            <a:sp3d/>
          </c:spPr>
          <c:invertIfNegative val="0"/>
          <c:dLbls>
            <c:dLbl>
              <c:idx val="1"/>
              <c:layout>
                <c:manualLayout>
                  <c:x val="-2.243560219455488E-3"/>
                  <c:y val="9.4157160957552069E-2"/>
                </c:manualLayout>
              </c:layout>
              <c:showLegendKey val="1"/>
              <c:showVal val="1"/>
              <c:showCatName val="0"/>
              <c:showSerName val="0"/>
              <c:showPercent val="0"/>
              <c:showBubbleSize val="0"/>
              <c:extLst>
                <c:ext xmlns:c15="http://schemas.microsoft.com/office/drawing/2012/chart" uri="{CE6537A1-D6FC-4f65-9D91-7224C49458BB}">
                  <c15:layout/>
                </c:ext>
              </c:extLst>
            </c:dLbl>
            <c:dLbl>
              <c:idx val="2"/>
              <c:layout>
                <c:manualLayout>
                  <c:x val="-1.1438540974917355E-16"/>
                  <c:y val="5.9893041403226259E-2"/>
                </c:manualLayout>
              </c:layout>
              <c:showLegendKey val="1"/>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l-BE"/>
              </a:p>
            </c:txPr>
            <c:showLegendKey val="1"/>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'enquette formulier'!$B$84:$B$87</c:f>
              <c:strCache>
                <c:ptCount val="4"/>
                <c:pt idx="0">
                  <c:v>Absoluut niet</c:v>
                </c:pt>
                <c:pt idx="1">
                  <c:v>Redelijk</c:v>
                </c:pt>
                <c:pt idx="2">
                  <c:v>Absoluut wel</c:v>
                </c:pt>
                <c:pt idx="3">
                  <c:v>Geen mening</c:v>
                </c:pt>
              </c:strCache>
            </c:strRef>
          </c:cat>
          <c:val>
            <c:numRef>
              <c:f>grafieken!$P$43:$P$46</c:f>
              <c:numCache>
                <c:formatCode>General</c:formatCode>
                <c:ptCount val="4"/>
                <c:pt idx="0">
                  <c:v>0</c:v>
                </c:pt>
                <c:pt idx="1">
                  <c:v>56</c:v>
                </c:pt>
                <c:pt idx="2">
                  <c:v>44</c:v>
                </c:pt>
                <c:pt idx="3">
                  <c:v>0</c:v>
                </c:pt>
              </c:numCache>
            </c:numRef>
          </c:val>
        </c:ser>
        <c:ser>
          <c:idx val="1"/>
          <c:order val="1"/>
          <c:tx>
            <c:v>2013</c:v>
          </c:tx>
          <c:spPr>
            <a:solidFill>
              <a:schemeClr val="accent2"/>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l-BE"/>
              </a:p>
            </c:txPr>
            <c:showLegendKey val="1"/>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'enquette formulier'!$B$84:$B$87</c:f>
              <c:strCache>
                <c:ptCount val="4"/>
                <c:pt idx="0">
                  <c:v>Absoluut niet</c:v>
                </c:pt>
                <c:pt idx="1">
                  <c:v>Redelijk</c:v>
                </c:pt>
                <c:pt idx="2">
                  <c:v>Absoluut wel</c:v>
                </c:pt>
                <c:pt idx="3">
                  <c:v>Geen mening</c:v>
                </c:pt>
              </c:strCache>
            </c:strRef>
          </c:cat>
          <c:val>
            <c:numRef>
              <c:f>grafieken!$Q$43:$Q$46</c:f>
              <c:numCache>
                <c:formatCode>General</c:formatCode>
                <c:ptCount val="4"/>
                <c:pt idx="0">
                  <c:v>0</c:v>
                </c:pt>
                <c:pt idx="1">
                  <c:v>19</c:v>
                </c:pt>
                <c:pt idx="2">
                  <c:v>62</c:v>
                </c:pt>
                <c:pt idx="3">
                  <c:v>19</c:v>
                </c:pt>
              </c:numCache>
            </c:numRef>
          </c:val>
          <c:shape val="pyramid"/>
        </c:ser>
        <c:dLbls>
          <c:showLegendKey val="0"/>
          <c:showVal val="0"/>
          <c:showCatName val="0"/>
          <c:showSerName val="0"/>
          <c:showPercent val="0"/>
          <c:showBubbleSize val="0"/>
        </c:dLbls>
        <c:gapWidth val="150"/>
        <c:shape val="box"/>
        <c:axId val="169285840"/>
        <c:axId val="169279960"/>
        <c:axId val="169086272"/>
      </c:bar3DChart>
      <c:catAx>
        <c:axId val="169285840"/>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l-BE"/>
          </a:p>
        </c:txPr>
        <c:crossAx val="169279960"/>
        <c:crosses val="autoZero"/>
        <c:auto val="1"/>
        <c:lblAlgn val="ctr"/>
        <c:lblOffset val="100"/>
        <c:noMultiLvlLbl val="0"/>
      </c:catAx>
      <c:valAx>
        <c:axId val="16927996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l-BE"/>
          </a:p>
        </c:txPr>
        <c:crossAx val="169285840"/>
        <c:crosses val="autoZero"/>
        <c:crossBetween val="between"/>
      </c:valAx>
      <c:serAx>
        <c:axId val="169086272"/>
        <c:scaling>
          <c:orientation val="minMax"/>
        </c:scaling>
        <c:delete val="0"/>
        <c:axPos val="b"/>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l-BE"/>
          </a:p>
        </c:txPr>
        <c:crossAx val="169279960"/>
        <c:crosses val="autoZero"/>
      </c:serAx>
      <c:spPr>
        <a:noFill/>
        <a:ln>
          <a:noFill/>
        </a:ln>
        <a:effectLst/>
      </c:spPr>
    </c:plotArea>
    <c:plotVisOnly val="1"/>
    <c:dispBlanksAs val="gap"/>
    <c:showDLblsOverMax val="0"/>
  </c:chart>
  <c:spPr>
    <a:noFill/>
    <a:ln>
      <a:noFill/>
    </a:ln>
    <a:effectLst/>
  </c:spPr>
  <c:txPr>
    <a:bodyPr/>
    <a:lstStyle/>
    <a:p>
      <a:pPr>
        <a:defRPr/>
      </a:pPr>
      <a:endParaRPr lang="nl-BE"/>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nl-BE" sz="1800" b="0" i="0" u="none" strike="noStrike" baseline="0">
                <a:effectLst/>
              </a:rPr>
              <a:t>WONING met VOORTUIN </a:t>
            </a:r>
            <a:r>
              <a:rPr lang="nl-BE" sz="1800" b="1" i="0" u="none" strike="noStrike" baseline="0"/>
              <a:t> </a:t>
            </a:r>
            <a:endParaRPr lang="nl-BE"/>
          </a:p>
        </c:rich>
      </c:tx>
      <c:layout/>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nl-BE"/>
        </a:p>
      </c:txPr>
    </c:title>
    <c:autoTitleDeleted val="0"/>
    <c:view3D>
      <c:rotX val="0"/>
      <c:rotY val="0"/>
      <c:depthPercent val="60"/>
      <c:rAngAx val="0"/>
      <c:perspective val="100"/>
    </c:view3D>
    <c:floor>
      <c:thickness val="0"/>
      <c:spPr>
        <a:solidFill>
          <a:schemeClr val="lt1">
            <a:lumMod val="95000"/>
          </a:schemeClr>
        </a:solid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spPr>
            <a:solidFill>
              <a:schemeClr val="accent1">
                <a:alpha val="85000"/>
              </a:schemeClr>
            </a:solidFill>
            <a:ln w="9525" cap="flat" cmpd="sng" algn="ctr">
              <a:solidFill>
                <a:schemeClr val="accent1">
                  <a:lumMod val="75000"/>
                </a:schemeClr>
              </a:solidFill>
              <a:round/>
            </a:ln>
            <a:effectLst/>
            <a:sp3d contourW="9525">
              <a:contourClr>
                <a:schemeClr val="accent1">
                  <a:lumMod val="75000"/>
                </a:schemeClr>
              </a:contourClr>
            </a:sp3d>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75000"/>
                        <a:lumOff val="25000"/>
                      </a:schemeClr>
                    </a:solidFill>
                    <a:latin typeface="+mn-lt"/>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dk1">
                          <a:lumMod val="50000"/>
                          <a:lumOff val="50000"/>
                        </a:schemeClr>
                      </a:solidFill>
                    </a:ln>
                    <a:effectLst/>
                  </c:spPr>
                </c15:leaderLines>
              </c:ext>
            </c:extLst>
          </c:dLbls>
          <c:cat>
            <c:strRef>
              <c:f>data!$B$3:$C$3</c:f>
              <c:strCache>
                <c:ptCount val="2"/>
                <c:pt idx="0">
                  <c:v>JA</c:v>
                </c:pt>
                <c:pt idx="1">
                  <c:v>NEEN</c:v>
                </c:pt>
              </c:strCache>
            </c:strRef>
          </c:cat>
          <c:val>
            <c:numRef>
              <c:f>data!$B$4:$C$4</c:f>
              <c:numCache>
                <c:formatCode>0%</c:formatCode>
                <c:ptCount val="2"/>
                <c:pt idx="0">
                  <c:v>0.46</c:v>
                </c:pt>
                <c:pt idx="1">
                  <c:v>0.6</c:v>
                </c:pt>
              </c:numCache>
            </c:numRef>
          </c:val>
        </c:ser>
        <c:dLbls>
          <c:showLegendKey val="0"/>
          <c:showVal val="1"/>
          <c:showCatName val="0"/>
          <c:showSerName val="0"/>
          <c:showPercent val="0"/>
          <c:showBubbleSize val="0"/>
        </c:dLbls>
        <c:gapWidth val="65"/>
        <c:shape val="box"/>
        <c:axId val="169281528"/>
        <c:axId val="169281920"/>
        <c:axId val="0"/>
      </c:bar3DChart>
      <c:catAx>
        <c:axId val="169281528"/>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900" b="0" i="0" u="none" strike="noStrike" kern="1200" cap="all" baseline="0">
                <a:solidFill>
                  <a:schemeClr val="dk1">
                    <a:lumMod val="75000"/>
                    <a:lumOff val="25000"/>
                  </a:schemeClr>
                </a:solidFill>
                <a:latin typeface="+mn-lt"/>
                <a:ea typeface="+mn-ea"/>
                <a:cs typeface="+mn-cs"/>
              </a:defRPr>
            </a:pPr>
            <a:endParaRPr lang="nl-BE"/>
          </a:p>
        </c:txPr>
        <c:crossAx val="169281920"/>
        <c:crosses val="autoZero"/>
        <c:auto val="1"/>
        <c:lblAlgn val="ctr"/>
        <c:lblOffset val="100"/>
        <c:noMultiLvlLbl val="0"/>
      </c:catAx>
      <c:valAx>
        <c:axId val="169281920"/>
        <c:scaling>
          <c:orientation val="minMax"/>
        </c:scaling>
        <c:delete val="0"/>
        <c:axPos val="l"/>
        <c:majorGridlines>
          <c:spPr>
            <a:ln w="9525" cap="flat" cmpd="sng" algn="ctr">
              <a:solidFill>
                <a:schemeClr val="dk1">
                  <a:lumMod val="15000"/>
                  <a:lumOff val="85000"/>
                </a:schemeClr>
              </a:solidFill>
              <a:round/>
            </a:ln>
            <a:effectLst/>
          </c:spPr>
        </c:majorGridlines>
        <c:title>
          <c:tx>
            <c:rich>
              <a:bodyPr rot="-5400000" spcFirstLastPara="1" vertOverflow="ellipsis" vert="horz" wrap="square" anchor="ctr" anchorCtr="1"/>
              <a:lstStyle/>
              <a:p>
                <a:pPr>
                  <a:defRPr sz="900" b="1" i="0" u="none" strike="noStrike" kern="1200" baseline="0">
                    <a:solidFill>
                      <a:schemeClr val="dk1">
                        <a:lumMod val="75000"/>
                        <a:lumOff val="25000"/>
                      </a:schemeClr>
                    </a:solidFill>
                    <a:latin typeface="+mn-lt"/>
                    <a:ea typeface="+mn-ea"/>
                    <a:cs typeface="+mn-cs"/>
                  </a:defRPr>
                </a:pPr>
                <a:r>
                  <a:rPr lang="nl-BE" sz="1200" b="0" i="0" u="none" strike="noStrike" baseline="0">
                    <a:solidFill>
                      <a:srgbClr val="FF0000"/>
                    </a:solidFill>
                    <a:effectLst/>
                  </a:rPr>
                  <a:t>kans op inbraak (%)</a:t>
                </a:r>
                <a:r>
                  <a:rPr lang="nl-BE" sz="1200" b="1" i="0" u="none" strike="noStrike" baseline="0">
                    <a:solidFill>
                      <a:srgbClr val="FF0000"/>
                    </a:solidFill>
                  </a:rPr>
                  <a:t> </a:t>
                </a:r>
                <a:endParaRPr lang="nl-BE" sz="1200">
                  <a:solidFill>
                    <a:srgbClr val="FF0000"/>
                  </a:solidFill>
                </a:endParaRPr>
              </a:p>
            </c:rich>
          </c:tx>
          <c:layout/>
          <c:overlay val="0"/>
          <c:spPr>
            <a:noFill/>
            <a:ln>
              <a:noFill/>
            </a:ln>
            <a:effectLst/>
          </c:spPr>
          <c:txPr>
            <a:bodyPr rot="-5400000" spcFirstLastPara="1" vertOverflow="ellipsis" vert="horz" wrap="square" anchor="ctr" anchorCtr="1"/>
            <a:lstStyle/>
            <a:p>
              <a:pPr>
                <a:defRPr sz="900" b="1" i="0" u="none" strike="noStrike" kern="1200" baseline="0">
                  <a:solidFill>
                    <a:schemeClr val="dk1">
                      <a:lumMod val="75000"/>
                      <a:lumOff val="25000"/>
                    </a:schemeClr>
                  </a:solidFill>
                  <a:latin typeface="+mn-lt"/>
                  <a:ea typeface="+mn-ea"/>
                  <a:cs typeface="+mn-cs"/>
                </a:defRPr>
              </a:pPr>
              <a:endParaRPr lang="nl-BE"/>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nl-BE"/>
          </a:p>
        </c:txPr>
        <c:crossAx val="169281528"/>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a:pPr>
      <a:endParaRPr lang="nl-BE"/>
    </a:p>
  </c:txPr>
  <c:externalData r:id="rId4">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nl-BE" sz="1800" b="0" i="0" u="none" strike="noStrike" baseline="0">
                <a:effectLst/>
              </a:rPr>
              <a:t>WONING met GARAGE(+voorparking)</a:t>
            </a:r>
            <a:r>
              <a:rPr lang="nl-BE" sz="1800" b="1" i="0" u="none" strike="noStrike" baseline="0"/>
              <a:t> </a:t>
            </a:r>
            <a:endParaRPr lang="nl-BE"/>
          </a:p>
        </c:rich>
      </c:tx>
      <c:layout/>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nl-BE"/>
        </a:p>
      </c:txPr>
    </c:title>
    <c:autoTitleDeleted val="0"/>
    <c:view3D>
      <c:rotX val="0"/>
      <c:rotY val="0"/>
      <c:depthPercent val="60"/>
      <c:rAngAx val="0"/>
      <c:perspective val="100"/>
    </c:view3D>
    <c:floor>
      <c:thickness val="0"/>
      <c:spPr>
        <a:solidFill>
          <a:schemeClr val="lt1">
            <a:lumMod val="95000"/>
          </a:schemeClr>
        </a:solid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spPr>
            <a:solidFill>
              <a:schemeClr val="accent1">
                <a:alpha val="85000"/>
              </a:schemeClr>
            </a:solidFill>
            <a:ln w="9525" cap="flat" cmpd="sng" algn="ctr">
              <a:solidFill>
                <a:schemeClr val="accent1">
                  <a:lumMod val="75000"/>
                </a:schemeClr>
              </a:solidFill>
              <a:round/>
            </a:ln>
            <a:effectLst/>
            <a:sp3d contourW="9525">
              <a:contourClr>
                <a:schemeClr val="accent1">
                  <a:lumMod val="75000"/>
                </a:schemeClr>
              </a:contourClr>
            </a:sp3d>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75000"/>
                        <a:lumOff val="25000"/>
                      </a:schemeClr>
                    </a:solidFill>
                    <a:latin typeface="+mn-lt"/>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dk1">
                          <a:lumMod val="50000"/>
                          <a:lumOff val="50000"/>
                        </a:schemeClr>
                      </a:solidFill>
                    </a:ln>
                    <a:effectLst/>
                  </c:spPr>
                </c15:leaderLines>
              </c:ext>
            </c:extLst>
          </c:dLbls>
          <c:cat>
            <c:strRef>
              <c:f>data!$E$3:$F$3</c:f>
              <c:strCache>
                <c:ptCount val="2"/>
                <c:pt idx="0">
                  <c:v>JA</c:v>
                </c:pt>
                <c:pt idx="1">
                  <c:v>NEEN</c:v>
                </c:pt>
              </c:strCache>
            </c:strRef>
          </c:cat>
          <c:val>
            <c:numRef>
              <c:f>data!$E$4:$F$4</c:f>
              <c:numCache>
                <c:formatCode>0.00%</c:formatCode>
                <c:ptCount val="2"/>
                <c:pt idx="0">
                  <c:v>0.34200000000000003</c:v>
                </c:pt>
                <c:pt idx="1">
                  <c:v>0.58599999999999997</c:v>
                </c:pt>
              </c:numCache>
            </c:numRef>
          </c:val>
        </c:ser>
        <c:dLbls>
          <c:showLegendKey val="0"/>
          <c:showVal val="1"/>
          <c:showCatName val="0"/>
          <c:showSerName val="0"/>
          <c:showPercent val="0"/>
          <c:showBubbleSize val="0"/>
        </c:dLbls>
        <c:gapWidth val="65"/>
        <c:shape val="box"/>
        <c:axId val="171606536"/>
        <c:axId val="171605752"/>
        <c:axId val="0"/>
      </c:bar3DChart>
      <c:catAx>
        <c:axId val="171606536"/>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900" b="0" i="0" u="none" strike="noStrike" kern="1200" cap="all" baseline="0">
                <a:solidFill>
                  <a:schemeClr val="dk1">
                    <a:lumMod val="75000"/>
                    <a:lumOff val="25000"/>
                  </a:schemeClr>
                </a:solidFill>
                <a:latin typeface="+mn-lt"/>
                <a:ea typeface="+mn-ea"/>
                <a:cs typeface="+mn-cs"/>
              </a:defRPr>
            </a:pPr>
            <a:endParaRPr lang="nl-BE"/>
          </a:p>
        </c:txPr>
        <c:crossAx val="171605752"/>
        <c:crosses val="autoZero"/>
        <c:auto val="1"/>
        <c:lblAlgn val="ctr"/>
        <c:lblOffset val="100"/>
        <c:noMultiLvlLbl val="0"/>
      </c:catAx>
      <c:valAx>
        <c:axId val="171605752"/>
        <c:scaling>
          <c:orientation val="minMax"/>
        </c:scaling>
        <c:delete val="0"/>
        <c:axPos val="l"/>
        <c:majorGridlines>
          <c:spPr>
            <a:ln w="9525" cap="flat" cmpd="sng" algn="ctr">
              <a:solidFill>
                <a:schemeClr val="dk1">
                  <a:lumMod val="15000"/>
                  <a:lumOff val="85000"/>
                </a:schemeClr>
              </a:solidFill>
              <a:round/>
            </a:ln>
            <a:effectLst/>
          </c:spPr>
        </c:majorGridlines>
        <c:title>
          <c:tx>
            <c:rich>
              <a:bodyPr rot="-5400000" spcFirstLastPara="1" vertOverflow="ellipsis" vert="horz" wrap="square" anchor="ctr" anchorCtr="1"/>
              <a:lstStyle/>
              <a:p>
                <a:pPr>
                  <a:defRPr sz="900" b="1" i="0" u="none" strike="noStrike" kern="1200" baseline="0">
                    <a:solidFill>
                      <a:schemeClr val="dk1">
                        <a:lumMod val="75000"/>
                        <a:lumOff val="25000"/>
                      </a:schemeClr>
                    </a:solidFill>
                    <a:latin typeface="+mn-lt"/>
                    <a:ea typeface="+mn-ea"/>
                    <a:cs typeface="+mn-cs"/>
                  </a:defRPr>
                </a:pPr>
                <a:r>
                  <a:rPr lang="nl-BE" sz="1200" b="0" i="0" u="none" strike="noStrike" baseline="0">
                    <a:solidFill>
                      <a:srgbClr val="FF0000"/>
                    </a:solidFill>
                    <a:effectLst/>
                  </a:rPr>
                  <a:t>kans op inbraak (%)</a:t>
                </a:r>
                <a:r>
                  <a:rPr lang="nl-BE" sz="1200" b="1" i="0" u="none" strike="noStrike" baseline="0">
                    <a:solidFill>
                      <a:srgbClr val="FF0000"/>
                    </a:solidFill>
                  </a:rPr>
                  <a:t> </a:t>
                </a:r>
                <a:endParaRPr lang="nl-BE" sz="1200">
                  <a:solidFill>
                    <a:srgbClr val="FF0000"/>
                  </a:solidFill>
                </a:endParaRPr>
              </a:p>
            </c:rich>
          </c:tx>
          <c:layout/>
          <c:overlay val="0"/>
          <c:spPr>
            <a:noFill/>
            <a:ln>
              <a:noFill/>
            </a:ln>
            <a:effectLst/>
          </c:spPr>
          <c:txPr>
            <a:bodyPr rot="-5400000" spcFirstLastPara="1" vertOverflow="ellipsis" vert="horz" wrap="square" anchor="ctr" anchorCtr="1"/>
            <a:lstStyle/>
            <a:p>
              <a:pPr>
                <a:defRPr sz="900" b="1" i="0" u="none" strike="noStrike" kern="1200" baseline="0">
                  <a:solidFill>
                    <a:schemeClr val="dk1">
                      <a:lumMod val="75000"/>
                      <a:lumOff val="25000"/>
                    </a:schemeClr>
                  </a:solidFill>
                  <a:latin typeface="+mn-lt"/>
                  <a:ea typeface="+mn-ea"/>
                  <a:cs typeface="+mn-cs"/>
                </a:defRPr>
              </a:pPr>
              <a:endParaRPr lang="nl-BE"/>
            </a:p>
          </c:txPr>
        </c:title>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nl-BE"/>
          </a:p>
        </c:txPr>
        <c:crossAx val="171606536"/>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a:pPr>
      <a:endParaRPr lang="nl-BE"/>
    </a:p>
  </c:txPr>
  <c:externalData r:id="rId4">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nl-BE" sz="1800" b="1" i="0" u="none" strike="noStrike" baseline="0">
                <a:effectLst/>
              </a:rPr>
              <a:t>WONING met MEERDERE PARKINGPLAATSEN </a:t>
            </a:r>
            <a:r>
              <a:rPr lang="nl-BE" sz="1800" b="1" i="0" u="none" strike="noStrike" baseline="0"/>
              <a:t>  </a:t>
            </a:r>
            <a:endParaRPr lang="nl-BE" b="1"/>
          </a:p>
        </c:rich>
      </c:tx>
      <c:layout/>
      <c:overlay val="0"/>
      <c:spPr>
        <a:solidFill>
          <a:srgbClr val="90C226">
            <a:lumMod val="40000"/>
            <a:lumOff val="60000"/>
          </a:srgbClr>
        </a:solid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nl-BE"/>
        </a:p>
      </c:txPr>
    </c:title>
    <c:autoTitleDeleted val="0"/>
    <c:view3D>
      <c:rotX val="0"/>
      <c:rotY val="0"/>
      <c:depthPercent val="60"/>
      <c:rAngAx val="0"/>
      <c:perspective val="100"/>
    </c:view3D>
    <c:floor>
      <c:thickness val="0"/>
      <c:spPr>
        <a:solidFill>
          <a:schemeClr val="lt1">
            <a:lumMod val="95000"/>
          </a:schemeClr>
        </a:solid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spPr>
            <a:solidFill>
              <a:schemeClr val="accent1">
                <a:alpha val="85000"/>
              </a:schemeClr>
            </a:solidFill>
            <a:ln w="9525" cap="flat" cmpd="sng" algn="ctr">
              <a:solidFill>
                <a:schemeClr val="accent1">
                  <a:lumMod val="75000"/>
                </a:schemeClr>
              </a:solidFill>
              <a:round/>
            </a:ln>
            <a:effectLst/>
            <a:sp3d contourW="9525">
              <a:contourClr>
                <a:schemeClr val="accent1">
                  <a:lumMod val="75000"/>
                </a:schemeClr>
              </a:contourClr>
            </a:sp3d>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dk1">
                        <a:lumMod val="75000"/>
                        <a:lumOff val="25000"/>
                      </a:schemeClr>
                    </a:solidFill>
                    <a:latin typeface="+mn-lt"/>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dk1">
                          <a:lumMod val="50000"/>
                          <a:lumOff val="50000"/>
                        </a:schemeClr>
                      </a:solidFill>
                    </a:ln>
                    <a:effectLst/>
                  </c:spPr>
                </c15:leaderLines>
              </c:ext>
            </c:extLst>
          </c:dLbls>
          <c:cat>
            <c:strRef>
              <c:f>data!$H$3:$I$3</c:f>
              <c:strCache>
                <c:ptCount val="2"/>
                <c:pt idx="0">
                  <c:v>JA</c:v>
                </c:pt>
                <c:pt idx="1">
                  <c:v>NEEN</c:v>
                </c:pt>
              </c:strCache>
            </c:strRef>
          </c:cat>
          <c:val>
            <c:numRef>
              <c:f>data!$H$4:$I$4</c:f>
              <c:numCache>
                <c:formatCode>0.00%</c:formatCode>
                <c:ptCount val="2"/>
                <c:pt idx="0">
                  <c:v>0.28100000000000003</c:v>
                </c:pt>
                <c:pt idx="1">
                  <c:v>0.64700000000000002</c:v>
                </c:pt>
              </c:numCache>
            </c:numRef>
          </c:val>
        </c:ser>
        <c:dLbls>
          <c:showLegendKey val="0"/>
          <c:showVal val="1"/>
          <c:showCatName val="0"/>
          <c:showSerName val="0"/>
          <c:showPercent val="0"/>
          <c:showBubbleSize val="0"/>
        </c:dLbls>
        <c:gapWidth val="65"/>
        <c:shape val="box"/>
        <c:axId val="171606928"/>
        <c:axId val="171606144"/>
        <c:axId val="0"/>
      </c:bar3DChart>
      <c:catAx>
        <c:axId val="171606928"/>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100" b="1" i="0" u="none" strike="noStrike" kern="1200" cap="all" baseline="0">
                <a:solidFill>
                  <a:schemeClr val="dk1">
                    <a:lumMod val="75000"/>
                    <a:lumOff val="25000"/>
                  </a:schemeClr>
                </a:solidFill>
                <a:latin typeface="+mn-lt"/>
                <a:ea typeface="+mn-ea"/>
                <a:cs typeface="+mn-cs"/>
              </a:defRPr>
            </a:pPr>
            <a:endParaRPr lang="nl-BE"/>
          </a:p>
        </c:txPr>
        <c:crossAx val="171606144"/>
        <c:crosses val="autoZero"/>
        <c:auto val="1"/>
        <c:lblAlgn val="ctr"/>
        <c:lblOffset val="100"/>
        <c:noMultiLvlLbl val="0"/>
      </c:catAx>
      <c:valAx>
        <c:axId val="171606144"/>
        <c:scaling>
          <c:orientation val="minMax"/>
        </c:scaling>
        <c:delete val="0"/>
        <c:axPos val="l"/>
        <c:majorGridlines>
          <c:spPr>
            <a:ln w="9525" cap="flat" cmpd="sng" algn="ctr">
              <a:solidFill>
                <a:schemeClr val="dk1">
                  <a:lumMod val="15000"/>
                  <a:lumOff val="85000"/>
                </a:schemeClr>
              </a:solidFill>
              <a:round/>
            </a:ln>
            <a:effectLst/>
          </c:spPr>
        </c:majorGridlines>
        <c:title>
          <c:tx>
            <c:rich>
              <a:bodyPr rot="-5400000" spcFirstLastPara="1" vertOverflow="ellipsis" vert="horz" wrap="square" anchor="ctr" anchorCtr="1"/>
              <a:lstStyle/>
              <a:p>
                <a:pPr>
                  <a:defRPr sz="900" b="1" i="0" u="none" strike="noStrike" kern="1200" baseline="0">
                    <a:solidFill>
                      <a:schemeClr val="dk1">
                        <a:lumMod val="75000"/>
                        <a:lumOff val="25000"/>
                      </a:schemeClr>
                    </a:solidFill>
                    <a:latin typeface="+mn-lt"/>
                    <a:ea typeface="+mn-ea"/>
                    <a:cs typeface="+mn-cs"/>
                  </a:defRPr>
                </a:pPr>
                <a:r>
                  <a:rPr lang="nl-BE" sz="1200" b="0" i="0" u="none" strike="noStrike" baseline="0">
                    <a:solidFill>
                      <a:srgbClr val="FF0000"/>
                    </a:solidFill>
                    <a:effectLst/>
                  </a:rPr>
                  <a:t>kans op inbraak (%)</a:t>
                </a:r>
                <a:r>
                  <a:rPr lang="nl-BE" sz="1200" b="1" i="0" u="none" strike="noStrike" baseline="0">
                    <a:solidFill>
                      <a:srgbClr val="FF0000"/>
                    </a:solidFill>
                  </a:rPr>
                  <a:t> </a:t>
                </a:r>
                <a:endParaRPr lang="nl-BE" sz="1200">
                  <a:solidFill>
                    <a:srgbClr val="FF0000"/>
                  </a:solidFill>
                </a:endParaRPr>
              </a:p>
            </c:rich>
          </c:tx>
          <c:layout/>
          <c:overlay val="0"/>
          <c:spPr>
            <a:noFill/>
            <a:ln>
              <a:noFill/>
            </a:ln>
            <a:effectLst/>
          </c:spPr>
          <c:txPr>
            <a:bodyPr rot="-5400000" spcFirstLastPara="1" vertOverflow="ellipsis" vert="horz" wrap="square" anchor="ctr" anchorCtr="1"/>
            <a:lstStyle/>
            <a:p>
              <a:pPr>
                <a:defRPr sz="900" b="1" i="0" u="none" strike="noStrike" kern="1200" baseline="0">
                  <a:solidFill>
                    <a:schemeClr val="dk1">
                      <a:lumMod val="75000"/>
                      <a:lumOff val="25000"/>
                    </a:schemeClr>
                  </a:solidFill>
                  <a:latin typeface="+mn-lt"/>
                  <a:ea typeface="+mn-ea"/>
                  <a:cs typeface="+mn-cs"/>
                </a:defRPr>
              </a:pPr>
              <a:endParaRPr lang="nl-BE"/>
            </a:p>
          </c:txPr>
        </c:title>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nl-BE"/>
          </a:p>
        </c:txPr>
        <c:crossAx val="171606928"/>
        <c:crosses val="autoZero"/>
        <c:crossBetween val="between"/>
      </c:valAx>
      <c:spPr>
        <a:noFill/>
        <a:ln>
          <a:noFill/>
        </a:ln>
        <a:effectLst/>
      </c:spPr>
    </c:plotArea>
    <c:plotVisOnly val="1"/>
    <c:dispBlanksAs val="gap"/>
    <c:showDLblsOverMax val="0"/>
  </c:chart>
  <c:spPr>
    <a:solidFill>
      <a:srgbClr val="90C226">
        <a:lumMod val="40000"/>
        <a:lumOff val="60000"/>
      </a:srgbClr>
    </a:solidFill>
    <a:ln w="9525" cap="flat" cmpd="sng" algn="ctr">
      <a:noFill/>
      <a:round/>
    </a:ln>
    <a:effectLst/>
  </c:spPr>
  <c:txPr>
    <a:bodyPr/>
    <a:lstStyle/>
    <a:p>
      <a:pPr>
        <a:defRPr/>
      </a:pPr>
      <a:endParaRPr lang="nl-BE"/>
    </a:p>
  </c:txPr>
  <c:externalData r:id="rId4">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nl-BE" sz="1800" b="1" i="0" u="none" strike="noStrike" baseline="0">
                <a:effectLst/>
              </a:rPr>
              <a:t>WONING  met STRAAT PARKEREN </a:t>
            </a:r>
            <a:r>
              <a:rPr lang="nl-BE" sz="1800" b="1" i="0" u="none" strike="noStrike" baseline="0"/>
              <a:t> </a:t>
            </a:r>
            <a:endParaRPr lang="nl-BE" b="1"/>
          </a:p>
        </c:rich>
      </c:tx>
      <c:layout/>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nl-BE"/>
        </a:p>
      </c:txPr>
    </c:title>
    <c:autoTitleDeleted val="0"/>
    <c:view3D>
      <c:rotX val="0"/>
      <c:rotY val="0"/>
      <c:depthPercent val="60"/>
      <c:rAngAx val="0"/>
      <c:perspective val="100"/>
    </c:view3D>
    <c:floor>
      <c:thickness val="0"/>
      <c:spPr>
        <a:solidFill>
          <a:schemeClr val="lt1">
            <a:lumMod val="95000"/>
          </a:schemeClr>
        </a:solid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15177321225651391"/>
          <c:y val="4.7462414271530869E-2"/>
          <c:w val="0.84822678774348603"/>
          <c:h val="0.80915116754318939"/>
        </c:manualLayout>
      </c:layout>
      <c:bar3DChart>
        <c:barDir val="col"/>
        <c:grouping val="clustered"/>
        <c:varyColors val="0"/>
        <c:ser>
          <c:idx val="0"/>
          <c:order val="0"/>
          <c:spPr>
            <a:solidFill>
              <a:schemeClr val="accent1">
                <a:alpha val="85000"/>
              </a:schemeClr>
            </a:solidFill>
            <a:ln w="9525" cap="flat" cmpd="sng" algn="ctr">
              <a:solidFill>
                <a:schemeClr val="accent1">
                  <a:lumMod val="75000"/>
                </a:schemeClr>
              </a:solidFill>
              <a:round/>
            </a:ln>
            <a:effectLst/>
            <a:sp3d contourW="9525">
              <a:contourClr>
                <a:schemeClr val="accent1">
                  <a:lumMod val="75000"/>
                </a:schemeClr>
              </a:contourClr>
            </a:sp3d>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dk1">
                        <a:lumMod val="75000"/>
                        <a:lumOff val="25000"/>
                      </a:schemeClr>
                    </a:solidFill>
                    <a:latin typeface="+mn-lt"/>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dk1">
                          <a:lumMod val="50000"/>
                          <a:lumOff val="50000"/>
                        </a:schemeClr>
                      </a:solidFill>
                    </a:ln>
                    <a:effectLst/>
                  </c:spPr>
                </c15:leaderLines>
              </c:ext>
            </c:extLst>
          </c:dLbls>
          <c:cat>
            <c:strRef>
              <c:f>data!$L$3:$M$3</c:f>
              <c:strCache>
                <c:ptCount val="2"/>
                <c:pt idx="0">
                  <c:v>JA</c:v>
                </c:pt>
                <c:pt idx="1">
                  <c:v>NEEN </c:v>
                </c:pt>
              </c:strCache>
            </c:strRef>
          </c:cat>
          <c:val>
            <c:numRef>
              <c:f>data!$L$4:$M$4</c:f>
              <c:numCache>
                <c:formatCode>0.00%</c:formatCode>
                <c:ptCount val="2"/>
                <c:pt idx="0">
                  <c:v>0.63200000000000001</c:v>
                </c:pt>
                <c:pt idx="1">
                  <c:v>0.23699999999999999</c:v>
                </c:pt>
              </c:numCache>
            </c:numRef>
          </c:val>
        </c:ser>
        <c:dLbls>
          <c:showLegendKey val="0"/>
          <c:showVal val="1"/>
          <c:showCatName val="0"/>
          <c:showSerName val="0"/>
          <c:showPercent val="0"/>
          <c:showBubbleSize val="0"/>
        </c:dLbls>
        <c:gapWidth val="65"/>
        <c:shape val="box"/>
        <c:axId val="171612416"/>
        <c:axId val="171613200"/>
        <c:axId val="0"/>
      </c:bar3DChart>
      <c:catAx>
        <c:axId val="171612416"/>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100" b="1" i="0" u="none" strike="noStrike" kern="1200" cap="all" baseline="0">
                <a:solidFill>
                  <a:schemeClr val="dk1">
                    <a:lumMod val="75000"/>
                    <a:lumOff val="25000"/>
                  </a:schemeClr>
                </a:solidFill>
                <a:latin typeface="+mn-lt"/>
                <a:ea typeface="+mn-ea"/>
                <a:cs typeface="+mn-cs"/>
              </a:defRPr>
            </a:pPr>
            <a:endParaRPr lang="nl-BE"/>
          </a:p>
        </c:txPr>
        <c:crossAx val="171613200"/>
        <c:crosses val="autoZero"/>
        <c:auto val="1"/>
        <c:lblAlgn val="ctr"/>
        <c:lblOffset val="100"/>
        <c:noMultiLvlLbl val="0"/>
      </c:catAx>
      <c:valAx>
        <c:axId val="171613200"/>
        <c:scaling>
          <c:orientation val="minMax"/>
        </c:scaling>
        <c:delete val="0"/>
        <c:axPos val="l"/>
        <c:majorGridlines>
          <c:spPr>
            <a:ln w="9525" cap="flat" cmpd="sng" algn="ctr">
              <a:solidFill>
                <a:schemeClr val="dk1">
                  <a:lumMod val="15000"/>
                  <a:lumOff val="85000"/>
                </a:schemeClr>
              </a:solidFill>
              <a:round/>
            </a:ln>
            <a:effectLst/>
          </c:spPr>
        </c:majorGridlines>
        <c:title>
          <c:tx>
            <c:rich>
              <a:bodyPr rot="-5400000" spcFirstLastPara="1" vertOverflow="ellipsis" vert="horz" wrap="square" anchor="ctr" anchorCtr="1"/>
              <a:lstStyle/>
              <a:p>
                <a:pPr>
                  <a:defRPr sz="900" b="1" i="0" u="none" strike="noStrike" kern="1200" baseline="0">
                    <a:solidFill>
                      <a:schemeClr val="dk1">
                        <a:lumMod val="75000"/>
                        <a:lumOff val="25000"/>
                      </a:schemeClr>
                    </a:solidFill>
                    <a:latin typeface="+mn-lt"/>
                    <a:ea typeface="+mn-ea"/>
                    <a:cs typeface="+mn-cs"/>
                  </a:defRPr>
                </a:pPr>
                <a:r>
                  <a:rPr lang="nl-BE" sz="1200" b="0" i="0" u="none" strike="noStrike" baseline="0">
                    <a:solidFill>
                      <a:srgbClr val="FF0000"/>
                    </a:solidFill>
                    <a:effectLst/>
                  </a:rPr>
                  <a:t>kans op inbraak (%)</a:t>
                </a:r>
                <a:r>
                  <a:rPr lang="nl-BE" sz="1200" b="1" i="0" u="none" strike="noStrike" baseline="0">
                    <a:solidFill>
                      <a:srgbClr val="FF0000"/>
                    </a:solidFill>
                  </a:rPr>
                  <a:t> </a:t>
                </a:r>
                <a:endParaRPr lang="nl-BE" sz="1200">
                  <a:solidFill>
                    <a:srgbClr val="FF0000"/>
                  </a:solidFill>
                </a:endParaRPr>
              </a:p>
            </c:rich>
          </c:tx>
          <c:layout/>
          <c:overlay val="0"/>
          <c:spPr>
            <a:noFill/>
            <a:ln>
              <a:noFill/>
            </a:ln>
            <a:effectLst/>
          </c:spPr>
          <c:txPr>
            <a:bodyPr rot="-5400000" spcFirstLastPara="1" vertOverflow="ellipsis" vert="horz" wrap="square" anchor="ctr" anchorCtr="1"/>
            <a:lstStyle/>
            <a:p>
              <a:pPr>
                <a:defRPr sz="900" b="1" i="0" u="none" strike="noStrike" kern="1200" baseline="0">
                  <a:solidFill>
                    <a:schemeClr val="dk1">
                      <a:lumMod val="75000"/>
                      <a:lumOff val="25000"/>
                    </a:schemeClr>
                  </a:solidFill>
                  <a:latin typeface="+mn-lt"/>
                  <a:ea typeface="+mn-ea"/>
                  <a:cs typeface="+mn-cs"/>
                </a:defRPr>
              </a:pPr>
              <a:endParaRPr lang="nl-BE"/>
            </a:p>
          </c:txPr>
        </c:title>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nl-BE"/>
          </a:p>
        </c:txPr>
        <c:crossAx val="171612416"/>
        <c:crosses val="autoZero"/>
        <c:crossBetween val="between"/>
      </c:valAx>
      <c:spPr>
        <a:noFill/>
        <a:ln>
          <a:noFill/>
        </a:ln>
        <a:effectLst/>
      </c:spPr>
    </c:plotArea>
    <c:plotVisOnly val="1"/>
    <c:dispBlanksAs val="gap"/>
    <c:showDLblsOverMax val="0"/>
  </c:chart>
  <c:spPr>
    <a:solidFill>
      <a:srgbClr val="90C226">
        <a:lumMod val="40000"/>
        <a:lumOff val="60000"/>
      </a:srgbClr>
    </a:solidFill>
    <a:ln w="9525" cap="flat" cmpd="sng" algn="ctr">
      <a:noFill/>
      <a:round/>
    </a:ln>
    <a:effectLst/>
  </c:spPr>
  <c:txPr>
    <a:bodyPr/>
    <a:lstStyle/>
    <a:p>
      <a:pPr>
        <a:defRPr/>
      </a:pPr>
      <a:endParaRPr lang="nl-BE"/>
    </a:p>
  </c:txPr>
  <c:externalData r:id="rId4">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nl-BE" sz="1800" b="1" i="0" u="none" strike="noStrike" baseline="0">
                <a:effectLst/>
              </a:rPr>
              <a:t>WONING  met STRAAT PARKEREN </a:t>
            </a:r>
            <a:r>
              <a:rPr lang="nl-BE" sz="1800" b="1" i="0" u="none" strike="noStrike" baseline="0"/>
              <a:t> </a:t>
            </a:r>
            <a:endParaRPr lang="nl-BE" b="1"/>
          </a:p>
        </c:rich>
      </c:tx>
      <c:layout/>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nl-BE"/>
        </a:p>
      </c:txPr>
    </c:title>
    <c:autoTitleDeleted val="0"/>
    <c:view3D>
      <c:rotX val="0"/>
      <c:rotY val="0"/>
      <c:depthPercent val="60"/>
      <c:rAngAx val="0"/>
      <c:perspective val="100"/>
    </c:view3D>
    <c:floor>
      <c:thickness val="0"/>
      <c:spPr>
        <a:solidFill>
          <a:schemeClr val="lt1">
            <a:lumMod val="95000"/>
          </a:schemeClr>
        </a:solid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spPr>
            <a:solidFill>
              <a:schemeClr val="accent1">
                <a:alpha val="85000"/>
              </a:schemeClr>
            </a:solidFill>
            <a:ln w="9525" cap="flat" cmpd="sng" algn="ctr">
              <a:solidFill>
                <a:schemeClr val="accent1">
                  <a:lumMod val="75000"/>
                </a:schemeClr>
              </a:solidFill>
              <a:round/>
            </a:ln>
            <a:effectLst/>
            <a:sp3d contourW="9525">
              <a:contourClr>
                <a:schemeClr val="accent1">
                  <a:lumMod val="75000"/>
                </a:schemeClr>
              </a:contourClr>
            </a:sp3d>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dk1">
                        <a:lumMod val="75000"/>
                        <a:lumOff val="25000"/>
                      </a:schemeClr>
                    </a:solidFill>
                    <a:latin typeface="+mn-lt"/>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dk1">
                          <a:lumMod val="50000"/>
                          <a:lumOff val="50000"/>
                        </a:schemeClr>
                      </a:solidFill>
                    </a:ln>
                    <a:effectLst/>
                  </c:spPr>
                </c15:leaderLines>
              </c:ext>
            </c:extLst>
          </c:dLbls>
          <c:cat>
            <c:strRef>
              <c:f>data!$L$3:$M$3</c:f>
              <c:strCache>
                <c:ptCount val="2"/>
                <c:pt idx="0">
                  <c:v>JA</c:v>
                </c:pt>
                <c:pt idx="1">
                  <c:v>NEEN </c:v>
                </c:pt>
              </c:strCache>
            </c:strRef>
          </c:cat>
          <c:val>
            <c:numRef>
              <c:f>data!$L$4:$M$4</c:f>
              <c:numCache>
                <c:formatCode>0.00%</c:formatCode>
                <c:ptCount val="2"/>
                <c:pt idx="0">
                  <c:v>0.63200000000000001</c:v>
                </c:pt>
                <c:pt idx="1">
                  <c:v>0.23699999999999999</c:v>
                </c:pt>
              </c:numCache>
            </c:numRef>
          </c:val>
        </c:ser>
        <c:dLbls>
          <c:showLegendKey val="0"/>
          <c:showVal val="1"/>
          <c:showCatName val="0"/>
          <c:showSerName val="0"/>
          <c:showPercent val="0"/>
          <c:showBubbleSize val="0"/>
        </c:dLbls>
        <c:gapWidth val="65"/>
        <c:shape val="box"/>
        <c:axId val="171612808"/>
        <c:axId val="171608496"/>
        <c:axId val="0"/>
      </c:bar3DChart>
      <c:catAx>
        <c:axId val="171612808"/>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100" b="1" i="0" u="none" strike="noStrike" kern="1200" cap="all" baseline="0">
                <a:solidFill>
                  <a:schemeClr val="dk1">
                    <a:lumMod val="75000"/>
                    <a:lumOff val="25000"/>
                  </a:schemeClr>
                </a:solidFill>
                <a:latin typeface="+mn-lt"/>
                <a:ea typeface="+mn-ea"/>
                <a:cs typeface="+mn-cs"/>
              </a:defRPr>
            </a:pPr>
            <a:endParaRPr lang="nl-BE"/>
          </a:p>
        </c:txPr>
        <c:crossAx val="171608496"/>
        <c:crosses val="autoZero"/>
        <c:auto val="1"/>
        <c:lblAlgn val="ctr"/>
        <c:lblOffset val="100"/>
        <c:noMultiLvlLbl val="0"/>
      </c:catAx>
      <c:valAx>
        <c:axId val="171608496"/>
        <c:scaling>
          <c:orientation val="minMax"/>
        </c:scaling>
        <c:delete val="0"/>
        <c:axPos val="l"/>
        <c:majorGridlines>
          <c:spPr>
            <a:ln w="9525" cap="flat" cmpd="sng" algn="ctr">
              <a:solidFill>
                <a:schemeClr val="dk1">
                  <a:lumMod val="15000"/>
                  <a:lumOff val="85000"/>
                </a:schemeClr>
              </a:solidFill>
              <a:round/>
            </a:ln>
            <a:effectLst/>
          </c:spPr>
        </c:majorGridlines>
        <c:title>
          <c:tx>
            <c:rich>
              <a:bodyPr rot="-5400000" spcFirstLastPara="1" vertOverflow="ellipsis" vert="horz" wrap="square" anchor="ctr" anchorCtr="1"/>
              <a:lstStyle/>
              <a:p>
                <a:pPr>
                  <a:defRPr sz="900" b="1" i="0" u="none" strike="noStrike" kern="1200" baseline="0">
                    <a:solidFill>
                      <a:schemeClr val="dk1">
                        <a:lumMod val="75000"/>
                        <a:lumOff val="25000"/>
                      </a:schemeClr>
                    </a:solidFill>
                    <a:latin typeface="+mn-lt"/>
                    <a:ea typeface="+mn-ea"/>
                    <a:cs typeface="+mn-cs"/>
                  </a:defRPr>
                </a:pPr>
                <a:r>
                  <a:rPr lang="nl-BE" sz="1200" b="0" i="0" u="none" strike="noStrike" baseline="0">
                    <a:solidFill>
                      <a:srgbClr val="FF0000"/>
                    </a:solidFill>
                    <a:effectLst/>
                  </a:rPr>
                  <a:t>kans op inbraak (%)</a:t>
                </a:r>
                <a:r>
                  <a:rPr lang="nl-BE" sz="1200" b="1" i="0" u="none" strike="noStrike" baseline="0">
                    <a:solidFill>
                      <a:srgbClr val="FF0000"/>
                    </a:solidFill>
                  </a:rPr>
                  <a:t> </a:t>
                </a:r>
                <a:endParaRPr lang="nl-BE" sz="1200">
                  <a:solidFill>
                    <a:srgbClr val="FF0000"/>
                  </a:solidFill>
                </a:endParaRPr>
              </a:p>
            </c:rich>
          </c:tx>
          <c:layout/>
          <c:overlay val="0"/>
          <c:spPr>
            <a:noFill/>
            <a:ln>
              <a:noFill/>
            </a:ln>
            <a:effectLst/>
          </c:spPr>
          <c:txPr>
            <a:bodyPr rot="-5400000" spcFirstLastPara="1" vertOverflow="ellipsis" vert="horz" wrap="square" anchor="ctr" anchorCtr="1"/>
            <a:lstStyle/>
            <a:p>
              <a:pPr>
                <a:defRPr sz="900" b="1" i="0" u="none" strike="noStrike" kern="1200" baseline="0">
                  <a:solidFill>
                    <a:schemeClr val="dk1">
                      <a:lumMod val="75000"/>
                      <a:lumOff val="25000"/>
                    </a:schemeClr>
                  </a:solidFill>
                  <a:latin typeface="+mn-lt"/>
                  <a:ea typeface="+mn-ea"/>
                  <a:cs typeface="+mn-cs"/>
                </a:defRPr>
              </a:pPr>
              <a:endParaRPr lang="nl-BE"/>
            </a:p>
          </c:txPr>
        </c:title>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nl-BE"/>
          </a:p>
        </c:txPr>
        <c:crossAx val="171612808"/>
        <c:crosses val="autoZero"/>
        <c:crossBetween val="between"/>
      </c:valAx>
      <c:spPr>
        <a:noFill/>
        <a:ln>
          <a:noFill/>
        </a:ln>
        <a:effectLst/>
      </c:spPr>
    </c:plotArea>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nl-BE"/>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nl-BE" sz="1800" b="1" i="0" u="none" strike="noStrike" baseline="0" dirty="0">
                <a:effectLst/>
              </a:rPr>
              <a:t>WONING met MEERDERE PARKINGPLAATSEN </a:t>
            </a:r>
            <a:r>
              <a:rPr lang="nl-BE" sz="1800" b="1" i="0" u="none" strike="noStrike" baseline="0" dirty="0"/>
              <a:t>  </a:t>
            </a:r>
            <a:endParaRPr lang="nl-BE" b="1" dirty="0"/>
          </a:p>
        </c:rich>
      </c:tx>
      <c:layout/>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nl-BE"/>
        </a:p>
      </c:txPr>
    </c:title>
    <c:autoTitleDeleted val="0"/>
    <c:view3D>
      <c:rotX val="0"/>
      <c:rotY val="0"/>
      <c:depthPercent val="60"/>
      <c:rAngAx val="0"/>
      <c:perspective val="100"/>
    </c:view3D>
    <c:floor>
      <c:thickness val="0"/>
      <c:spPr>
        <a:solidFill>
          <a:schemeClr val="lt1">
            <a:lumMod val="95000"/>
          </a:schemeClr>
        </a:solid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spPr>
            <a:solidFill>
              <a:schemeClr val="accent1">
                <a:alpha val="85000"/>
              </a:schemeClr>
            </a:solidFill>
            <a:ln w="9525" cap="flat" cmpd="sng" algn="ctr">
              <a:solidFill>
                <a:schemeClr val="accent1">
                  <a:lumMod val="75000"/>
                </a:schemeClr>
              </a:solidFill>
              <a:round/>
            </a:ln>
            <a:effectLst/>
            <a:sp3d contourW="9525">
              <a:contourClr>
                <a:schemeClr val="accent1">
                  <a:lumMod val="75000"/>
                </a:schemeClr>
              </a:contourClr>
            </a:sp3d>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dk1">
                        <a:lumMod val="75000"/>
                        <a:lumOff val="25000"/>
                      </a:schemeClr>
                    </a:solidFill>
                    <a:latin typeface="+mn-lt"/>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dk1">
                          <a:lumMod val="50000"/>
                          <a:lumOff val="50000"/>
                        </a:schemeClr>
                      </a:solidFill>
                    </a:ln>
                    <a:effectLst/>
                  </c:spPr>
                </c15:leaderLines>
              </c:ext>
            </c:extLst>
          </c:dLbls>
          <c:cat>
            <c:strRef>
              <c:f>data!$H$3:$I$3</c:f>
              <c:strCache>
                <c:ptCount val="2"/>
                <c:pt idx="0">
                  <c:v>JA</c:v>
                </c:pt>
                <c:pt idx="1">
                  <c:v>NEEN</c:v>
                </c:pt>
              </c:strCache>
            </c:strRef>
          </c:cat>
          <c:val>
            <c:numRef>
              <c:f>data!$H$4:$I$4</c:f>
              <c:numCache>
                <c:formatCode>0.00%</c:formatCode>
                <c:ptCount val="2"/>
                <c:pt idx="0">
                  <c:v>0.28100000000000003</c:v>
                </c:pt>
                <c:pt idx="1">
                  <c:v>0.64700000000000002</c:v>
                </c:pt>
              </c:numCache>
            </c:numRef>
          </c:val>
        </c:ser>
        <c:dLbls>
          <c:showLegendKey val="0"/>
          <c:showVal val="1"/>
          <c:showCatName val="0"/>
          <c:showSerName val="0"/>
          <c:showPercent val="0"/>
          <c:showBubbleSize val="0"/>
        </c:dLbls>
        <c:gapWidth val="65"/>
        <c:shape val="box"/>
        <c:axId val="171608104"/>
        <c:axId val="171609672"/>
        <c:axId val="0"/>
      </c:bar3DChart>
      <c:catAx>
        <c:axId val="171608104"/>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100" b="1" i="0" u="none" strike="noStrike" kern="1200" cap="all" baseline="0">
                <a:solidFill>
                  <a:schemeClr val="dk1">
                    <a:lumMod val="75000"/>
                    <a:lumOff val="25000"/>
                  </a:schemeClr>
                </a:solidFill>
                <a:latin typeface="+mn-lt"/>
                <a:ea typeface="+mn-ea"/>
                <a:cs typeface="+mn-cs"/>
              </a:defRPr>
            </a:pPr>
            <a:endParaRPr lang="nl-BE"/>
          </a:p>
        </c:txPr>
        <c:crossAx val="171609672"/>
        <c:crosses val="autoZero"/>
        <c:auto val="1"/>
        <c:lblAlgn val="ctr"/>
        <c:lblOffset val="100"/>
        <c:noMultiLvlLbl val="0"/>
      </c:catAx>
      <c:valAx>
        <c:axId val="171609672"/>
        <c:scaling>
          <c:orientation val="minMax"/>
        </c:scaling>
        <c:delete val="0"/>
        <c:axPos val="l"/>
        <c:majorGridlines>
          <c:spPr>
            <a:ln w="9525" cap="flat" cmpd="sng" algn="ctr">
              <a:solidFill>
                <a:schemeClr val="dk1">
                  <a:lumMod val="15000"/>
                  <a:lumOff val="85000"/>
                </a:schemeClr>
              </a:solidFill>
              <a:round/>
            </a:ln>
            <a:effectLst/>
          </c:spPr>
        </c:majorGridlines>
        <c:title>
          <c:tx>
            <c:rich>
              <a:bodyPr rot="-5400000" spcFirstLastPara="1" vertOverflow="ellipsis" vert="horz" wrap="square" anchor="ctr" anchorCtr="1"/>
              <a:lstStyle/>
              <a:p>
                <a:pPr>
                  <a:defRPr sz="900" b="1" i="0" u="none" strike="noStrike" kern="1200" baseline="0">
                    <a:solidFill>
                      <a:schemeClr val="dk1">
                        <a:lumMod val="75000"/>
                        <a:lumOff val="25000"/>
                      </a:schemeClr>
                    </a:solidFill>
                    <a:latin typeface="+mn-lt"/>
                    <a:ea typeface="+mn-ea"/>
                    <a:cs typeface="+mn-cs"/>
                  </a:defRPr>
                </a:pPr>
                <a:r>
                  <a:rPr lang="nl-BE" sz="1200" b="0" i="0" u="none" strike="noStrike" baseline="0">
                    <a:solidFill>
                      <a:srgbClr val="FF0000"/>
                    </a:solidFill>
                    <a:effectLst/>
                  </a:rPr>
                  <a:t>kans op inbraak (%)</a:t>
                </a:r>
                <a:r>
                  <a:rPr lang="nl-BE" sz="1200" b="1" i="0" u="none" strike="noStrike" baseline="0">
                    <a:solidFill>
                      <a:srgbClr val="FF0000"/>
                    </a:solidFill>
                  </a:rPr>
                  <a:t> </a:t>
                </a:r>
                <a:endParaRPr lang="nl-BE" sz="1200">
                  <a:solidFill>
                    <a:srgbClr val="FF0000"/>
                  </a:solidFill>
                </a:endParaRPr>
              </a:p>
            </c:rich>
          </c:tx>
          <c:layout/>
          <c:overlay val="0"/>
          <c:spPr>
            <a:noFill/>
            <a:ln>
              <a:noFill/>
            </a:ln>
            <a:effectLst/>
          </c:spPr>
          <c:txPr>
            <a:bodyPr rot="-5400000" spcFirstLastPara="1" vertOverflow="ellipsis" vert="horz" wrap="square" anchor="ctr" anchorCtr="1"/>
            <a:lstStyle/>
            <a:p>
              <a:pPr>
                <a:defRPr sz="900" b="1" i="0" u="none" strike="noStrike" kern="1200" baseline="0">
                  <a:solidFill>
                    <a:schemeClr val="dk1">
                      <a:lumMod val="75000"/>
                      <a:lumOff val="25000"/>
                    </a:schemeClr>
                  </a:solidFill>
                  <a:latin typeface="+mn-lt"/>
                  <a:ea typeface="+mn-ea"/>
                  <a:cs typeface="+mn-cs"/>
                </a:defRPr>
              </a:pPr>
              <a:endParaRPr lang="nl-BE"/>
            </a:p>
          </c:txPr>
        </c:title>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nl-BE"/>
          </a:p>
        </c:txPr>
        <c:crossAx val="171608104"/>
        <c:crosses val="autoZero"/>
        <c:crossBetween val="between"/>
      </c:valAx>
      <c:spPr>
        <a:noFill/>
        <a:ln>
          <a:noFill/>
        </a:ln>
        <a:effectLst/>
      </c:spPr>
    </c:plotArea>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nl-BE"/>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nl-BE"/>
              <a:t>VOORDEUR AAN STRAATZIJDE</a:t>
            </a:r>
          </a:p>
        </c:rich>
      </c:tx>
      <c:layout/>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nl-BE"/>
        </a:p>
      </c:txPr>
    </c:title>
    <c:autoTitleDeleted val="0"/>
    <c:view3D>
      <c:rotX val="0"/>
      <c:rotY val="0"/>
      <c:depthPercent val="60"/>
      <c:rAngAx val="0"/>
      <c:perspective val="100"/>
    </c:view3D>
    <c:floor>
      <c:thickness val="0"/>
      <c:spPr>
        <a:solidFill>
          <a:schemeClr val="lt1">
            <a:lumMod val="95000"/>
          </a:schemeClr>
        </a:solid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spPr>
            <a:solidFill>
              <a:schemeClr val="accent1">
                <a:alpha val="85000"/>
              </a:schemeClr>
            </a:solidFill>
            <a:ln w="9525" cap="flat" cmpd="sng" algn="ctr">
              <a:solidFill>
                <a:schemeClr val="accent1">
                  <a:lumMod val="75000"/>
                </a:schemeClr>
              </a:solidFill>
              <a:round/>
            </a:ln>
            <a:effectLst/>
            <a:sp3d contourW="9525">
              <a:contourClr>
                <a:schemeClr val="accent1">
                  <a:lumMod val="75000"/>
                </a:schemeClr>
              </a:contourClr>
            </a:sp3d>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dk1">
                        <a:lumMod val="75000"/>
                        <a:lumOff val="25000"/>
                      </a:schemeClr>
                    </a:solidFill>
                    <a:latin typeface="+mn-lt"/>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dk1">
                          <a:lumMod val="50000"/>
                          <a:lumOff val="50000"/>
                        </a:schemeClr>
                      </a:solidFill>
                    </a:ln>
                    <a:effectLst/>
                  </c:spPr>
                </c15:leaderLines>
              </c:ext>
            </c:extLst>
          </c:dLbls>
          <c:cat>
            <c:strRef>
              <c:f>data!$E$9:$F$9</c:f>
              <c:strCache>
                <c:ptCount val="2"/>
                <c:pt idx="0">
                  <c:v>JA</c:v>
                </c:pt>
                <c:pt idx="1">
                  <c:v>neen</c:v>
                </c:pt>
              </c:strCache>
            </c:strRef>
          </c:cat>
          <c:val>
            <c:numRef>
              <c:f>data!$E$10:$F$10</c:f>
              <c:numCache>
                <c:formatCode>0.00%</c:formatCode>
                <c:ptCount val="2"/>
                <c:pt idx="0">
                  <c:v>0.52500000000000002</c:v>
                </c:pt>
                <c:pt idx="1">
                  <c:v>0.44400000000000001</c:v>
                </c:pt>
              </c:numCache>
            </c:numRef>
          </c:val>
        </c:ser>
        <c:dLbls>
          <c:showLegendKey val="0"/>
          <c:showVal val="1"/>
          <c:showCatName val="0"/>
          <c:showSerName val="0"/>
          <c:showPercent val="0"/>
          <c:showBubbleSize val="0"/>
        </c:dLbls>
        <c:gapWidth val="65"/>
        <c:shape val="box"/>
        <c:axId val="171610064"/>
        <c:axId val="171610456"/>
        <c:axId val="0"/>
      </c:bar3DChart>
      <c:catAx>
        <c:axId val="171610064"/>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100" b="1" i="0" u="none" strike="noStrike" kern="1200" cap="all" baseline="0">
                <a:solidFill>
                  <a:schemeClr val="dk1">
                    <a:lumMod val="75000"/>
                    <a:lumOff val="25000"/>
                  </a:schemeClr>
                </a:solidFill>
                <a:latin typeface="+mn-lt"/>
                <a:ea typeface="+mn-ea"/>
                <a:cs typeface="+mn-cs"/>
              </a:defRPr>
            </a:pPr>
            <a:endParaRPr lang="nl-BE"/>
          </a:p>
        </c:txPr>
        <c:crossAx val="171610456"/>
        <c:crosses val="autoZero"/>
        <c:auto val="1"/>
        <c:lblAlgn val="ctr"/>
        <c:lblOffset val="100"/>
        <c:noMultiLvlLbl val="0"/>
      </c:catAx>
      <c:valAx>
        <c:axId val="171610456"/>
        <c:scaling>
          <c:orientation val="minMax"/>
        </c:scaling>
        <c:delete val="0"/>
        <c:axPos val="l"/>
        <c:majorGridlines>
          <c:spPr>
            <a:ln w="9525" cap="flat" cmpd="sng" algn="ctr">
              <a:solidFill>
                <a:schemeClr val="dk1">
                  <a:lumMod val="15000"/>
                  <a:lumOff val="85000"/>
                </a:schemeClr>
              </a:solidFill>
              <a:round/>
            </a:ln>
            <a:effectLst/>
          </c:spPr>
        </c:majorGridlines>
        <c:title>
          <c:tx>
            <c:rich>
              <a:bodyPr rot="-5400000" spcFirstLastPara="1" vertOverflow="ellipsis" vert="horz" wrap="square" anchor="ctr" anchorCtr="1"/>
              <a:lstStyle/>
              <a:p>
                <a:pPr>
                  <a:defRPr sz="900" b="1" i="0" u="none" strike="noStrike" kern="1200" baseline="0">
                    <a:solidFill>
                      <a:schemeClr val="dk1">
                        <a:lumMod val="75000"/>
                        <a:lumOff val="25000"/>
                      </a:schemeClr>
                    </a:solidFill>
                    <a:latin typeface="+mn-lt"/>
                    <a:ea typeface="+mn-ea"/>
                    <a:cs typeface="+mn-cs"/>
                  </a:defRPr>
                </a:pPr>
                <a:r>
                  <a:rPr lang="nl-BE" sz="1200" b="0" i="0" u="none" strike="noStrike" baseline="0">
                    <a:solidFill>
                      <a:srgbClr val="FF0000"/>
                    </a:solidFill>
                    <a:effectLst/>
                  </a:rPr>
                  <a:t>kans op inbraak (%)</a:t>
                </a:r>
                <a:r>
                  <a:rPr lang="nl-BE" sz="1200" b="1" i="0" u="none" strike="noStrike" baseline="0">
                    <a:solidFill>
                      <a:srgbClr val="FF0000"/>
                    </a:solidFill>
                  </a:rPr>
                  <a:t> </a:t>
                </a:r>
                <a:endParaRPr lang="nl-BE" sz="1200">
                  <a:solidFill>
                    <a:srgbClr val="FF0000"/>
                  </a:solidFill>
                </a:endParaRPr>
              </a:p>
            </c:rich>
          </c:tx>
          <c:layout/>
          <c:overlay val="0"/>
          <c:spPr>
            <a:noFill/>
            <a:ln>
              <a:noFill/>
            </a:ln>
            <a:effectLst/>
          </c:spPr>
          <c:txPr>
            <a:bodyPr rot="-5400000" spcFirstLastPara="1" vertOverflow="ellipsis" vert="horz" wrap="square" anchor="ctr" anchorCtr="1"/>
            <a:lstStyle/>
            <a:p>
              <a:pPr>
                <a:defRPr sz="900" b="1" i="0" u="none" strike="noStrike" kern="1200" baseline="0">
                  <a:solidFill>
                    <a:schemeClr val="dk1">
                      <a:lumMod val="75000"/>
                      <a:lumOff val="25000"/>
                    </a:schemeClr>
                  </a:solidFill>
                  <a:latin typeface="+mn-lt"/>
                  <a:ea typeface="+mn-ea"/>
                  <a:cs typeface="+mn-cs"/>
                </a:defRPr>
              </a:pPr>
              <a:endParaRPr lang="nl-BE"/>
            </a:p>
          </c:txPr>
        </c:title>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nl-BE"/>
          </a:p>
        </c:txPr>
        <c:crossAx val="171610064"/>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a:pPr>
      <a:endParaRPr lang="nl-BE"/>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en-US"/>
              <a:t>Meldingen 2015 bin liezebos</a:t>
            </a:r>
          </a:p>
        </c:rich>
      </c:tx>
      <c:layout/>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nl-BE"/>
        </a:p>
      </c:txPr>
    </c:title>
    <c:autoTitleDeleted val="0"/>
    <c:view3D>
      <c:rotX val="0"/>
      <c:rotY val="0"/>
      <c:depthPercent val="60"/>
      <c:rAngAx val="0"/>
      <c:perspective val="100"/>
    </c:view3D>
    <c:floor>
      <c:thickness val="0"/>
      <c:spPr>
        <a:solidFill>
          <a:schemeClr val="lt1">
            <a:lumMod val="95000"/>
          </a:schemeClr>
        </a:solid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standard"/>
        <c:varyColors val="0"/>
        <c:ser>
          <c:idx val="0"/>
          <c:order val="0"/>
          <c:tx>
            <c:v>lievekensbossen</c:v>
          </c:tx>
          <c:spPr>
            <a:solidFill>
              <a:schemeClr val="accent1">
                <a:alpha val="85000"/>
              </a:schemeClr>
            </a:solidFill>
            <a:ln w="9525" cap="flat" cmpd="sng" algn="ctr">
              <a:solidFill>
                <a:schemeClr val="accent1">
                  <a:lumMod val="75000"/>
                </a:schemeClr>
              </a:solidFill>
              <a:round/>
            </a:ln>
            <a:effectLst/>
            <a:sp3d contourW="9525">
              <a:contourClr>
                <a:schemeClr val="accent1">
                  <a:lumMod val="75000"/>
                </a:schemeClr>
              </a:contourClr>
            </a:sp3d>
          </c:spPr>
          <c:invertIfNegative val="0"/>
          <c:cat>
            <c:strRef>
              <c:f>tabellen!$D$53:$D$59</c:f>
              <c:strCache>
                <c:ptCount val="7"/>
                <c:pt idx="0">
                  <c:v>verdacht voertuig of personen</c:v>
                </c:pt>
                <c:pt idx="1">
                  <c:v>poging tot inbraak*</c:v>
                </c:pt>
                <c:pt idx="2">
                  <c:v>inbraak *</c:v>
                </c:pt>
                <c:pt idx="3">
                  <c:v>agressie</c:v>
                </c:pt>
                <c:pt idx="4">
                  <c:v>overlast</c:v>
                </c:pt>
                <c:pt idx="5">
                  <c:v>ciber crim</c:v>
                </c:pt>
                <c:pt idx="6">
                  <c:v>drug related</c:v>
                </c:pt>
              </c:strCache>
            </c:strRef>
          </c:cat>
          <c:val>
            <c:numRef>
              <c:f>tabellen!$G$53:$G$59</c:f>
              <c:numCache>
                <c:formatCode>General</c:formatCode>
                <c:ptCount val="7"/>
                <c:pt idx="0">
                  <c:v>11</c:v>
                </c:pt>
                <c:pt idx="1">
                  <c:v>0</c:v>
                </c:pt>
                <c:pt idx="2">
                  <c:v>13</c:v>
                </c:pt>
                <c:pt idx="3">
                  <c:v>0</c:v>
                </c:pt>
                <c:pt idx="4">
                  <c:v>3</c:v>
                </c:pt>
                <c:pt idx="5">
                  <c:v>7</c:v>
                </c:pt>
                <c:pt idx="6">
                  <c:v>0</c:v>
                </c:pt>
              </c:numCache>
            </c:numRef>
          </c:val>
        </c:ser>
        <c:ser>
          <c:idx val="1"/>
          <c:order val="1"/>
          <c:tx>
            <c:v>zevenbunder bosbeek</c:v>
          </c:tx>
          <c:spPr>
            <a:solidFill>
              <a:srgbClr val="0070C0">
                <a:alpha val="85000"/>
              </a:srgbClr>
            </a:solidFill>
            <a:ln w="9525" cap="flat" cmpd="sng" algn="ctr">
              <a:solidFill>
                <a:schemeClr val="accent2">
                  <a:lumMod val="75000"/>
                </a:schemeClr>
              </a:solidFill>
              <a:round/>
            </a:ln>
            <a:effectLst/>
            <a:sp3d contourW="9525">
              <a:contourClr>
                <a:schemeClr val="accent2">
                  <a:lumMod val="75000"/>
                </a:schemeClr>
              </a:contourClr>
            </a:sp3d>
          </c:spPr>
          <c:invertIfNegative val="0"/>
          <c:cat>
            <c:strRef>
              <c:f>tabellen!$D$53:$D$59</c:f>
              <c:strCache>
                <c:ptCount val="7"/>
                <c:pt idx="0">
                  <c:v>verdacht voertuig of personen</c:v>
                </c:pt>
                <c:pt idx="1">
                  <c:v>poging tot inbraak*</c:v>
                </c:pt>
                <c:pt idx="2">
                  <c:v>inbraak *</c:v>
                </c:pt>
                <c:pt idx="3">
                  <c:v>agressie</c:v>
                </c:pt>
                <c:pt idx="4">
                  <c:v>overlast</c:v>
                </c:pt>
                <c:pt idx="5">
                  <c:v>ciber crim</c:v>
                </c:pt>
                <c:pt idx="6">
                  <c:v>drug related</c:v>
                </c:pt>
              </c:strCache>
            </c:strRef>
          </c:cat>
          <c:val>
            <c:numRef>
              <c:f>tabellen!$K$53:$K$59</c:f>
              <c:numCache>
                <c:formatCode>General</c:formatCode>
                <c:ptCount val="7"/>
                <c:pt idx="0">
                  <c:v>7</c:v>
                </c:pt>
                <c:pt idx="1">
                  <c:v>2</c:v>
                </c:pt>
                <c:pt idx="2">
                  <c:v>7</c:v>
                </c:pt>
                <c:pt idx="3">
                  <c:v>0</c:v>
                </c:pt>
                <c:pt idx="4">
                  <c:v>0</c:v>
                </c:pt>
                <c:pt idx="5">
                  <c:v>1</c:v>
                </c:pt>
                <c:pt idx="6">
                  <c:v>0</c:v>
                </c:pt>
              </c:numCache>
            </c:numRef>
          </c:val>
        </c:ser>
        <c:dLbls>
          <c:showLegendKey val="0"/>
          <c:showVal val="0"/>
          <c:showCatName val="0"/>
          <c:showSerName val="0"/>
          <c:showPercent val="0"/>
          <c:showBubbleSize val="0"/>
        </c:dLbls>
        <c:gapWidth val="65"/>
        <c:shape val="box"/>
        <c:axId val="97882104"/>
        <c:axId val="97881712"/>
        <c:axId val="158329240"/>
      </c:bar3DChart>
      <c:catAx>
        <c:axId val="97882104"/>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900" b="0" i="0" u="none" strike="noStrike" kern="1200" cap="all" baseline="0">
                <a:solidFill>
                  <a:schemeClr val="dk1">
                    <a:lumMod val="75000"/>
                    <a:lumOff val="25000"/>
                  </a:schemeClr>
                </a:solidFill>
                <a:latin typeface="+mn-lt"/>
                <a:ea typeface="+mn-ea"/>
                <a:cs typeface="+mn-cs"/>
              </a:defRPr>
            </a:pPr>
            <a:endParaRPr lang="nl-BE"/>
          </a:p>
        </c:txPr>
        <c:crossAx val="97881712"/>
        <c:crosses val="autoZero"/>
        <c:auto val="1"/>
        <c:lblAlgn val="ctr"/>
        <c:lblOffset val="100"/>
        <c:noMultiLvlLbl val="0"/>
      </c:catAx>
      <c:valAx>
        <c:axId val="97881712"/>
        <c:scaling>
          <c:orientation val="minMax"/>
        </c:scaling>
        <c:delete val="0"/>
        <c:axPos val="l"/>
        <c:majorGridlines>
          <c:spPr>
            <a:ln w="9525" cap="flat" cmpd="sng" algn="ctr">
              <a:solidFill>
                <a:schemeClr val="dk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nl-BE"/>
          </a:p>
        </c:txPr>
        <c:crossAx val="97882104"/>
        <c:crosses val="autoZero"/>
        <c:crossBetween val="between"/>
      </c:valAx>
      <c:serAx>
        <c:axId val="158329240"/>
        <c:scaling>
          <c:orientation val="minMax"/>
        </c:scaling>
        <c:delete val="0"/>
        <c:axPos val="b"/>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nl-BE"/>
          </a:p>
        </c:txPr>
        <c:crossAx val="97881712"/>
        <c:crosses val="autoZero"/>
      </c:serAx>
      <c:spPr>
        <a:noFill/>
        <a:ln>
          <a:noFill/>
        </a:ln>
        <a:effectLst/>
      </c:spPr>
    </c:plotArea>
    <c:legend>
      <c:legendPos val="b"/>
      <c:layout/>
      <c:overlay val="0"/>
      <c:spPr>
        <a:solidFill>
          <a:schemeClr val="lt1">
            <a:lumMod val="95000"/>
            <a:alpha val="39000"/>
          </a:schemeClr>
        </a:solidFill>
        <a:ln>
          <a:noFill/>
        </a:ln>
        <a:effectLst/>
      </c:spPr>
      <c:txPr>
        <a:bodyPr rot="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nl-BE"/>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nl-BE"/>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nl-BE" sz="1800" b="1" i="0" u="none" strike="noStrike" baseline="0">
                <a:effectLst/>
              </a:rPr>
              <a:t>WONING ZICHTBAAR VANAF KRUISPUNT</a:t>
            </a:r>
            <a:endParaRPr lang="nl-BE" b="1"/>
          </a:p>
        </c:rich>
      </c:tx>
      <c:layout/>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nl-BE"/>
        </a:p>
      </c:txPr>
    </c:title>
    <c:autoTitleDeleted val="0"/>
    <c:view3D>
      <c:rotX val="0"/>
      <c:rotY val="0"/>
      <c:depthPercent val="60"/>
      <c:rAngAx val="0"/>
      <c:perspective val="100"/>
    </c:view3D>
    <c:floor>
      <c:thickness val="0"/>
      <c:spPr>
        <a:solidFill>
          <a:schemeClr val="lt1">
            <a:lumMod val="95000"/>
          </a:schemeClr>
        </a:solid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spPr>
            <a:solidFill>
              <a:schemeClr val="accent1">
                <a:alpha val="85000"/>
              </a:schemeClr>
            </a:solidFill>
            <a:ln w="9525" cap="flat" cmpd="sng" algn="ctr">
              <a:solidFill>
                <a:schemeClr val="accent1">
                  <a:lumMod val="75000"/>
                </a:schemeClr>
              </a:solidFill>
              <a:round/>
            </a:ln>
            <a:effectLst/>
            <a:sp3d contourW="9525">
              <a:contourClr>
                <a:schemeClr val="accent1">
                  <a:lumMod val="75000"/>
                </a:schemeClr>
              </a:contourClr>
            </a:sp3d>
          </c:spPr>
          <c:invertIfNegative val="0"/>
          <c:dLbls>
            <c:dLbl>
              <c:idx val="0"/>
              <c:layout>
                <c:manualLayout>
                  <c:x val="-4.1926183192562905E-17"/>
                  <c:y val="-2.0542439007557506E-2"/>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dk1">
                        <a:lumMod val="75000"/>
                        <a:lumOff val="25000"/>
                      </a:schemeClr>
                    </a:solidFill>
                    <a:latin typeface="+mn-lt"/>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dk1">
                          <a:lumMod val="50000"/>
                          <a:lumOff val="50000"/>
                        </a:schemeClr>
                      </a:solidFill>
                    </a:ln>
                    <a:effectLst/>
                  </c:spPr>
                </c15:leaderLines>
              </c:ext>
            </c:extLst>
          </c:dLbls>
          <c:cat>
            <c:strRef>
              <c:f>data!$B$9:$C$9</c:f>
              <c:strCache>
                <c:ptCount val="2"/>
                <c:pt idx="0">
                  <c:v>JA</c:v>
                </c:pt>
                <c:pt idx="1">
                  <c:v>NEEN</c:v>
                </c:pt>
              </c:strCache>
            </c:strRef>
          </c:cat>
          <c:val>
            <c:numRef>
              <c:f>data!$B$10:$C$10</c:f>
              <c:numCache>
                <c:formatCode>0.00%</c:formatCode>
                <c:ptCount val="2"/>
                <c:pt idx="0">
                  <c:v>0.749</c:v>
                </c:pt>
                <c:pt idx="1">
                  <c:v>0.84299999999999997</c:v>
                </c:pt>
              </c:numCache>
            </c:numRef>
          </c:val>
        </c:ser>
        <c:dLbls>
          <c:showLegendKey val="0"/>
          <c:showVal val="1"/>
          <c:showCatName val="0"/>
          <c:showSerName val="0"/>
          <c:showPercent val="0"/>
          <c:showBubbleSize val="0"/>
        </c:dLbls>
        <c:gapWidth val="65"/>
        <c:shape val="box"/>
        <c:axId val="171611240"/>
        <c:axId val="171611632"/>
        <c:axId val="0"/>
      </c:bar3DChart>
      <c:catAx>
        <c:axId val="171611240"/>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100" b="1" i="0" u="none" strike="noStrike" kern="1200" cap="all" baseline="0">
                <a:solidFill>
                  <a:schemeClr val="dk1">
                    <a:lumMod val="75000"/>
                    <a:lumOff val="25000"/>
                  </a:schemeClr>
                </a:solidFill>
                <a:latin typeface="+mn-lt"/>
                <a:ea typeface="+mn-ea"/>
                <a:cs typeface="+mn-cs"/>
              </a:defRPr>
            </a:pPr>
            <a:endParaRPr lang="nl-BE"/>
          </a:p>
        </c:txPr>
        <c:crossAx val="171611632"/>
        <c:crosses val="autoZero"/>
        <c:auto val="1"/>
        <c:lblAlgn val="ctr"/>
        <c:lblOffset val="100"/>
        <c:noMultiLvlLbl val="0"/>
      </c:catAx>
      <c:valAx>
        <c:axId val="171611632"/>
        <c:scaling>
          <c:orientation val="minMax"/>
        </c:scaling>
        <c:delete val="0"/>
        <c:axPos val="l"/>
        <c:majorGridlines>
          <c:spPr>
            <a:ln w="9525" cap="flat" cmpd="sng" algn="ctr">
              <a:solidFill>
                <a:schemeClr val="dk1">
                  <a:lumMod val="15000"/>
                  <a:lumOff val="85000"/>
                </a:schemeClr>
              </a:solidFill>
              <a:round/>
            </a:ln>
            <a:effectLst/>
          </c:spPr>
        </c:majorGridlines>
        <c:title>
          <c:tx>
            <c:rich>
              <a:bodyPr rot="-5400000" spcFirstLastPara="1" vertOverflow="ellipsis" vert="horz" wrap="square" anchor="ctr" anchorCtr="1"/>
              <a:lstStyle/>
              <a:p>
                <a:pPr>
                  <a:defRPr sz="900" b="1" i="0" u="none" strike="noStrike" kern="1200" baseline="0">
                    <a:solidFill>
                      <a:schemeClr val="dk1">
                        <a:lumMod val="75000"/>
                        <a:lumOff val="25000"/>
                      </a:schemeClr>
                    </a:solidFill>
                    <a:latin typeface="+mn-lt"/>
                    <a:ea typeface="+mn-ea"/>
                    <a:cs typeface="+mn-cs"/>
                  </a:defRPr>
                </a:pPr>
                <a:r>
                  <a:rPr lang="nl-BE" sz="1200" b="0" i="0" u="none" strike="noStrike" baseline="0">
                    <a:solidFill>
                      <a:srgbClr val="FF0000"/>
                    </a:solidFill>
                    <a:effectLst/>
                  </a:rPr>
                  <a:t>kans op inbraak (%)</a:t>
                </a:r>
                <a:r>
                  <a:rPr lang="nl-BE" sz="1200" b="1" i="0" u="none" strike="noStrike" baseline="0">
                    <a:solidFill>
                      <a:srgbClr val="FF0000"/>
                    </a:solidFill>
                  </a:rPr>
                  <a:t> </a:t>
                </a:r>
                <a:endParaRPr lang="nl-BE" sz="1200">
                  <a:solidFill>
                    <a:srgbClr val="FF0000"/>
                  </a:solidFill>
                </a:endParaRPr>
              </a:p>
            </c:rich>
          </c:tx>
          <c:layout/>
          <c:overlay val="0"/>
          <c:spPr>
            <a:noFill/>
            <a:ln>
              <a:noFill/>
            </a:ln>
            <a:effectLst/>
          </c:spPr>
          <c:txPr>
            <a:bodyPr rot="-5400000" spcFirstLastPara="1" vertOverflow="ellipsis" vert="horz" wrap="square" anchor="ctr" anchorCtr="1"/>
            <a:lstStyle/>
            <a:p>
              <a:pPr>
                <a:defRPr sz="900" b="1" i="0" u="none" strike="noStrike" kern="1200" baseline="0">
                  <a:solidFill>
                    <a:schemeClr val="dk1">
                      <a:lumMod val="75000"/>
                      <a:lumOff val="25000"/>
                    </a:schemeClr>
                  </a:solidFill>
                  <a:latin typeface="+mn-lt"/>
                  <a:ea typeface="+mn-ea"/>
                  <a:cs typeface="+mn-cs"/>
                </a:defRPr>
              </a:pPr>
              <a:endParaRPr lang="nl-BE"/>
            </a:p>
          </c:txPr>
        </c:title>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nl-BE"/>
          </a:p>
        </c:txPr>
        <c:crossAx val="171611240"/>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a:pPr>
      <a:endParaRPr lang="nl-BE"/>
    </a:p>
  </c:txPr>
  <c:externalData r:id="rId4">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nl-BE" sz="1800" b="1" i="0" u="none" strike="noStrike" baseline="0">
                <a:effectLst/>
              </a:rPr>
              <a:t>WONING LIGT AAN PLEIN OF HOF</a:t>
            </a:r>
            <a:r>
              <a:rPr lang="nl-BE" sz="1800" b="1" i="0" u="none" strike="noStrike" baseline="0"/>
              <a:t> </a:t>
            </a:r>
            <a:endParaRPr lang="nl-BE" b="1"/>
          </a:p>
        </c:rich>
      </c:tx>
      <c:layout/>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nl-BE"/>
        </a:p>
      </c:txPr>
    </c:title>
    <c:autoTitleDeleted val="0"/>
    <c:view3D>
      <c:rotX val="0"/>
      <c:rotY val="0"/>
      <c:depthPercent val="60"/>
      <c:rAngAx val="0"/>
      <c:perspective val="100"/>
    </c:view3D>
    <c:floor>
      <c:thickness val="0"/>
      <c:spPr>
        <a:solidFill>
          <a:schemeClr val="lt1">
            <a:lumMod val="95000"/>
          </a:schemeClr>
        </a:solid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18827654806943314"/>
          <c:y val="0.15008677064107526"/>
          <c:w val="0.80571736004263839"/>
          <c:h val="0.7677797194186522"/>
        </c:manualLayout>
      </c:layout>
      <c:bar3DChart>
        <c:barDir val="col"/>
        <c:grouping val="clustered"/>
        <c:varyColors val="0"/>
        <c:ser>
          <c:idx val="0"/>
          <c:order val="0"/>
          <c:spPr>
            <a:solidFill>
              <a:schemeClr val="accent1">
                <a:alpha val="85000"/>
              </a:schemeClr>
            </a:solidFill>
            <a:ln w="9525" cap="flat" cmpd="sng" algn="ctr">
              <a:solidFill>
                <a:schemeClr val="accent1">
                  <a:lumMod val="75000"/>
                </a:schemeClr>
              </a:solidFill>
              <a:round/>
            </a:ln>
            <a:effectLst/>
            <a:sp3d contourW="9525">
              <a:contourClr>
                <a:schemeClr val="accent1">
                  <a:lumMod val="75000"/>
                </a:schemeClr>
              </a:contourClr>
            </a:sp3d>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dk1">
                        <a:lumMod val="75000"/>
                        <a:lumOff val="25000"/>
                      </a:schemeClr>
                    </a:solidFill>
                    <a:latin typeface="+mn-lt"/>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dk1">
                          <a:lumMod val="50000"/>
                          <a:lumOff val="50000"/>
                        </a:schemeClr>
                      </a:solidFill>
                    </a:ln>
                    <a:effectLst/>
                  </c:spPr>
                </c15:leaderLines>
              </c:ext>
            </c:extLst>
          </c:dLbls>
          <c:cat>
            <c:strRef>
              <c:f>data!$H$9:$I$9</c:f>
              <c:strCache>
                <c:ptCount val="2"/>
                <c:pt idx="0">
                  <c:v>JA</c:v>
                </c:pt>
                <c:pt idx="1">
                  <c:v>NEEN</c:v>
                </c:pt>
              </c:strCache>
            </c:strRef>
          </c:cat>
          <c:val>
            <c:numRef>
              <c:f>data!$H$10:$I$10</c:f>
              <c:numCache>
                <c:formatCode>0%</c:formatCode>
                <c:ptCount val="2"/>
                <c:pt idx="0" formatCode="0.00%">
                  <c:v>0.375</c:v>
                </c:pt>
                <c:pt idx="1">
                  <c:v>0.55000000000000004</c:v>
                </c:pt>
              </c:numCache>
            </c:numRef>
          </c:val>
        </c:ser>
        <c:dLbls>
          <c:showLegendKey val="0"/>
          <c:showVal val="1"/>
          <c:showCatName val="0"/>
          <c:showSerName val="0"/>
          <c:showPercent val="0"/>
          <c:showBubbleSize val="0"/>
        </c:dLbls>
        <c:gapWidth val="65"/>
        <c:shape val="box"/>
        <c:axId val="169479592"/>
        <c:axId val="169481160"/>
        <c:axId val="0"/>
      </c:bar3DChart>
      <c:catAx>
        <c:axId val="169479592"/>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100" b="1" i="0" u="none" strike="noStrike" kern="1200" cap="all" baseline="0">
                <a:solidFill>
                  <a:schemeClr val="dk1">
                    <a:lumMod val="75000"/>
                    <a:lumOff val="25000"/>
                  </a:schemeClr>
                </a:solidFill>
                <a:latin typeface="+mn-lt"/>
                <a:ea typeface="+mn-ea"/>
                <a:cs typeface="+mn-cs"/>
              </a:defRPr>
            </a:pPr>
            <a:endParaRPr lang="nl-BE"/>
          </a:p>
        </c:txPr>
        <c:crossAx val="169481160"/>
        <c:crosses val="autoZero"/>
        <c:auto val="1"/>
        <c:lblAlgn val="ctr"/>
        <c:lblOffset val="100"/>
        <c:noMultiLvlLbl val="0"/>
      </c:catAx>
      <c:valAx>
        <c:axId val="169481160"/>
        <c:scaling>
          <c:orientation val="minMax"/>
        </c:scaling>
        <c:delete val="0"/>
        <c:axPos val="l"/>
        <c:majorGridlines>
          <c:spPr>
            <a:ln w="9525" cap="flat" cmpd="sng" algn="ctr">
              <a:solidFill>
                <a:schemeClr val="dk1">
                  <a:lumMod val="15000"/>
                  <a:lumOff val="85000"/>
                </a:schemeClr>
              </a:solidFill>
              <a:round/>
            </a:ln>
            <a:effectLst/>
          </c:spPr>
        </c:majorGridlines>
        <c:title>
          <c:tx>
            <c:rich>
              <a:bodyPr rot="-5400000" spcFirstLastPara="1" vertOverflow="ellipsis" vert="horz" wrap="square" anchor="ctr" anchorCtr="1"/>
              <a:lstStyle/>
              <a:p>
                <a:pPr>
                  <a:defRPr sz="900" b="1" i="0" u="none" strike="noStrike" kern="1200" baseline="0">
                    <a:solidFill>
                      <a:schemeClr val="dk1">
                        <a:lumMod val="75000"/>
                        <a:lumOff val="25000"/>
                      </a:schemeClr>
                    </a:solidFill>
                    <a:latin typeface="+mn-lt"/>
                    <a:ea typeface="+mn-ea"/>
                    <a:cs typeface="+mn-cs"/>
                  </a:defRPr>
                </a:pPr>
                <a:r>
                  <a:rPr lang="nl-BE" sz="1200" b="0" i="0" u="none" strike="noStrike" baseline="0">
                    <a:solidFill>
                      <a:srgbClr val="FF0000"/>
                    </a:solidFill>
                    <a:effectLst/>
                  </a:rPr>
                  <a:t>kans op inbraak (%)</a:t>
                </a:r>
                <a:r>
                  <a:rPr lang="nl-BE" sz="1200" b="1" i="0" u="none" strike="noStrike" baseline="0">
                    <a:solidFill>
                      <a:srgbClr val="FF0000"/>
                    </a:solidFill>
                  </a:rPr>
                  <a:t> </a:t>
                </a:r>
                <a:endParaRPr lang="nl-BE" sz="1200">
                  <a:solidFill>
                    <a:srgbClr val="FF0000"/>
                  </a:solidFill>
                </a:endParaRPr>
              </a:p>
            </c:rich>
          </c:tx>
          <c:layout/>
          <c:overlay val="0"/>
          <c:spPr>
            <a:noFill/>
            <a:ln>
              <a:noFill/>
            </a:ln>
            <a:effectLst/>
          </c:spPr>
          <c:txPr>
            <a:bodyPr rot="-5400000" spcFirstLastPara="1" vertOverflow="ellipsis" vert="horz" wrap="square" anchor="ctr" anchorCtr="1"/>
            <a:lstStyle/>
            <a:p>
              <a:pPr>
                <a:defRPr sz="900" b="1" i="0" u="none" strike="noStrike" kern="1200" baseline="0">
                  <a:solidFill>
                    <a:schemeClr val="dk1">
                      <a:lumMod val="75000"/>
                      <a:lumOff val="25000"/>
                    </a:schemeClr>
                  </a:solidFill>
                  <a:latin typeface="+mn-lt"/>
                  <a:ea typeface="+mn-ea"/>
                  <a:cs typeface="+mn-cs"/>
                </a:defRPr>
              </a:pPr>
              <a:endParaRPr lang="nl-BE"/>
            </a:p>
          </c:txPr>
        </c:title>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nl-BE"/>
          </a:p>
        </c:txPr>
        <c:crossAx val="169479592"/>
        <c:crosses val="autoZero"/>
        <c:crossBetween val="between"/>
      </c:valAx>
      <c:spPr>
        <a:noFill/>
        <a:ln>
          <a:noFill/>
        </a:ln>
        <a:effectLst/>
      </c:spPr>
    </c:plotArea>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nl-BE"/>
    </a:p>
  </c:txPr>
  <c:externalData r:id="rId3">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nl-BE" sz="1800" b="1" i="0" u="none" strike="noStrike" baseline="0">
                <a:effectLst/>
              </a:rPr>
              <a:t>BUREN MET GORDIJNEN  </a:t>
            </a:r>
            <a:r>
              <a:rPr lang="nl-BE" sz="1800" b="1" i="0" u="none" strike="noStrike" baseline="0"/>
              <a:t> </a:t>
            </a:r>
            <a:endParaRPr lang="nl-BE" b="1"/>
          </a:p>
        </c:rich>
      </c:tx>
      <c:layout/>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nl-BE"/>
        </a:p>
      </c:txPr>
    </c:title>
    <c:autoTitleDeleted val="0"/>
    <c:view3D>
      <c:rotX val="0"/>
      <c:rotY val="0"/>
      <c:depthPercent val="60"/>
      <c:rAngAx val="0"/>
      <c:perspective val="100"/>
    </c:view3D>
    <c:floor>
      <c:thickness val="0"/>
      <c:spPr>
        <a:solidFill>
          <a:schemeClr val="lt1">
            <a:lumMod val="95000"/>
          </a:schemeClr>
        </a:solid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spPr>
            <a:solidFill>
              <a:schemeClr val="accent1">
                <a:alpha val="85000"/>
              </a:schemeClr>
            </a:solidFill>
            <a:ln w="9525" cap="flat" cmpd="sng" algn="ctr">
              <a:solidFill>
                <a:schemeClr val="accent1">
                  <a:lumMod val="75000"/>
                </a:schemeClr>
              </a:solidFill>
              <a:round/>
            </a:ln>
            <a:effectLst/>
            <a:sp3d contourW="9525">
              <a:contourClr>
                <a:schemeClr val="accent1">
                  <a:lumMod val="75000"/>
                </a:schemeClr>
              </a:contourClr>
            </a:sp3d>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dk1">
                        <a:lumMod val="75000"/>
                        <a:lumOff val="25000"/>
                      </a:schemeClr>
                    </a:solidFill>
                    <a:latin typeface="+mn-lt"/>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dk1">
                          <a:lumMod val="50000"/>
                          <a:lumOff val="50000"/>
                        </a:schemeClr>
                      </a:solidFill>
                    </a:ln>
                    <a:effectLst/>
                  </c:spPr>
                </c15:leaderLines>
              </c:ext>
            </c:extLst>
          </c:dLbls>
          <c:cat>
            <c:strRef>
              <c:f>data!$N$9:$O$9</c:f>
              <c:strCache>
                <c:ptCount val="2"/>
                <c:pt idx="0">
                  <c:v>open</c:v>
                </c:pt>
                <c:pt idx="1">
                  <c:v>dicht</c:v>
                </c:pt>
              </c:strCache>
            </c:strRef>
          </c:cat>
          <c:val>
            <c:numRef>
              <c:f>data!$N$10:$O$10</c:f>
              <c:numCache>
                <c:formatCode>0.00%</c:formatCode>
                <c:ptCount val="2"/>
                <c:pt idx="0">
                  <c:v>0.51100000000000001</c:v>
                </c:pt>
                <c:pt idx="1">
                  <c:v>0.71899999999999997</c:v>
                </c:pt>
              </c:numCache>
            </c:numRef>
          </c:val>
        </c:ser>
        <c:dLbls>
          <c:showLegendKey val="0"/>
          <c:showVal val="1"/>
          <c:showCatName val="0"/>
          <c:showSerName val="0"/>
          <c:showPercent val="0"/>
          <c:showBubbleSize val="0"/>
        </c:dLbls>
        <c:gapWidth val="65"/>
        <c:shape val="box"/>
        <c:axId val="169482728"/>
        <c:axId val="169480768"/>
        <c:axId val="0"/>
      </c:bar3DChart>
      <c:catAx>
        <c:axId val="169482728"/>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100" b="1" i="0" u="none" strike="noStrike" kern="1200" cap="all" baseline="0">
                <a:solidFill>
                  <a:schemeClr val="dk1">
                    <a:lumMod val="75000"/>
                    <a:lumOff val="25000"/>
                  </a:schemeClr>
                </a:solidFill>
                <a:latin typeface="+mn-lt"/>
                <a:ea typeface="+mn-ea"/>
                <a:cs typeface="+mn-cs"/>
              </a:defRPr>
            </a:pPr>
            <a:endParaRPr lang="nl-BE"/>
          </a:p>
        </c:txPr>
        <c:crossAx val="169480768"/>
        <c:crosses val="autoZero"/>
        <c:auto val="1"/>
        <c:lblAlgn val="ctr"/>
        <c:lblOffset val="100"/>
        <c:noMultiLvlLbl val="0"/>
      </c:catAx>
      <c:valAx>
        <c:axId val="169480768"/>
        <c:scaling>
          <c:orientation val="minMax"/>
        </c:scaling>
        <c:delete val="0"/>
        <c:axPos val="l"/>
        <c:majorGridlines>
          <c:spPr>
            <a:ln w="9525" cap="flat" cmpd="sng" algn="ctr">
              <a:solidFill>
                <a:schemeClr val="dk1">
                  <a:lumMod val="15000"/>
                  <a:lumOff val="85000"/>
                </a:schemeClr>
              </a:solidFill>
              <a:round/>
            </a:ln>
            <a:effectLst/>
          </c:spPr>
        </c:majorGridlines>
        <c:title>
          <c:tx>
            <c:rich>
              <a:bodyPr rot="-5400000" spcFirstLastPara="1" vertOverflow="ellipsis" vert="horz" wrap="square" anchor="ctr" anchorCtr="1"/>
              <a:lstStyle/>
              <a:p>
                <a:pPr>
                  <a:defRPr sz="900" b="1" i="0" u="none" strike="noStrike" kern="1200" baseline="0">
                    <a:solidFill>
                      <a:schemeClr val="dk1">
                        <a:lumMod val="75000"/>
                        <a:lumOff val="25000"/>
                      </a:schemeClr>
                    </a:solidFill>
                    <a:latin typeface="+mn-lt"/>
                    <a:ea typeface="+mn-ea"/>
                    <a:cs typeface="+mn-cs"/>
                  </a:defRPr>
                </a:pPr>
                <a:r>
                  <a:rPr lang="nl-BE" sz="1200" b="0" i="0" u="none" strike="noStrike" baseline="0">
                    <a:solidFill>
                      <a:srgbClr val="FF0000"/>
                    </a:solidFill>
                    <a:effectLst/>
                  </a:rPr>
                  <a:t>kans op inbraak (%)</a:t>
                </a:r>
                <a:r>
                  <a:rPr lang="nl-BE" sz="1200" b="1" i="0" u="none" strike="noStrike" baseline="0">
                    <a:solidFill>
                      <a:srgbClr val="FF0000"/>
                    </a:solidFill>
                  </a:rPr>
                  <a:t> </a:t>
                </a:r>
                <a:endParaRPr lang="nl-BE" sz="1200">
                  <a:solidFill>
                    <a:srgbClr val="FF0000"/>
                  </a:solidFill>
                </a:endParaRPr>
              </a:p>
            </c:rich>
          </c:tx>
          <c:layout/>
          <c:overlay val="0"/>
          <c:spPr>
            <a:noFill/>
            <a:ln>
              <a:noFill/>
            </a:ln>
            <a:effectLst/>
          </c:spPr>
          <c:txPr>
            <a:bodyPr rot="-5400000" spcFirstLastPara="1" vertOverflow="ellipsis" vert="horz" wrap="square" anchor="ctr" anchorCtr="1"/>
            <a:lstStyle/>
            <a:p>
              <a:pPr>
                <a:defRPr sz="900" b="1" i="0" u="none" strike="noStrike" kern="1200" baseline="0">
                  <a:solidFill>
                    <a:schemeClr val="dk1">
                      <a:lumMod val="75000"/>
                      <a:lumOff val="25000"/>
                    </a:schemeClr>
                  </a:solidFill>
                  <a:latin typeface="+mn-lt"/>
                  <a:ea typeface="+mn-ea"/>
                  <a:cs typeface="+mn-cs"/>
                </a:defRPr>
              </a:pPr>
              <a:endParaRPr lang="nl-BE"/>
            </a:p>
          </c:txPr>
        </c:title>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nl-BE"/>
          </a:p>
        </c:txPr>
        <c:crossAx val="169482728"/>
        <c:crosses val="autoZero"/>
        <c:crossBetween val="between"/>
      </c:valAx>
      <c:spPr>
        <a:noFill/>
        <a:ln>
          <a:noFill/>
        </a:ln>
        <a:effectLst/>
      </c:spPr>
    </c:plotArea>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nl-BE"/>
    </a:p>
  </c:txPr>
  <c:externalData r:id="rId3">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nl-BE" sz="1800" b="1" i="0" u="none" strike="noStrike" baseline="0">
                <a:effectLst/>
              </a:rPr>
              <a:t>BUREN AAN DE OVERKANT</a:t>
            </a:r>
            <a:r>
              <a:rPr lang="nl-BE" sz="1800" b="1" i="0" u="none" strike="noStrike" baseline="0"/>
              <a:t> </a:t>
            </a:r>
            <a:endParaRPr lang="nl-BE" b="1"/>
          </a:p>
        </c:rich>
      </c:tx>
      <c:layout/>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nl-BE"/>
        </a:p>
      </c:txPr>
    </c:title>
    <c:autoTitleDeleted val="0"/>
    <c:view3D>
      <c:rotX val="0"/>
      <c:rotY val="0"/>
      <c:depthPercent val="60"/>
      <c:rAngAx val="0"/>
      <c:perspective val="100"/>
    </c:view3D>
    <c:floor>
      <c:thickness val="0"/>
      <c:spPr>
        <a:solidFill>
          <a:schemeClr val="lt1">
            <a:lumMod val="95000"/>
          </a:schemeClr>
        </a:solid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14642352702340811"/>
          <c:y val="0.14017878559155281"/>
          <c:w val="0.82614848404569319"/>
          <c:h val="0.79728925159367792"/>
        </c:manualLayout>
      </c:layout>
      <c:bar3DChart>
        <c:barDir val="col"/>
        <c:grouping val="clustered"/>
        <c:varyColors val="0"/>
        <c:ser>
          <c:idx val="0"/>
          <c:order val="0"/>
          <c:spPr>
            <a:solidFill>
              <a:schemeClr val="accent1">
                <a:alpha val="85000"/>
              </a:schemeClr>
            </a:solidFill>
            <a:ln w="9525" cap="flat" cmpd="sng" algn="ctr">
              <a:solidFill>
                <a:schemeClr val="accent1">
                  <a:lumMod val="75000"/>
                </a:schemeClr>
              </a:solidFill>
              <a:round/>
            </a:ln>
            <a:effectLst/>
            <a:sp3d contourW="9525">
              <a:contourClr>
                <a:schemeClr val="accent1">
                  <a:lumMod val="75000"/>
                </a:schemeClr>
              </a:contourClr>
            </a:sp3d>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dk1">
                        <a:lumMod val="75000"/>
                        <a:lumOff val="25000"/>
                      </a:schemeClr>
                    </a:solidFill>
                    <a:latin typeface="+mn-lt"/>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dk1">
                          <a:lumMod val="50000"/>
                          <a:lumOff val="50000"/>
                        </a:schemeClr>
                      </a:solidFill>
                    </a:ln>
                    <a:effectLst/>
                  </c:spPr>
                </c15:leaderLines>
              </c:ext>
            </c:extLst>
          </c:dLbls>
          <c:cat>
            <c:strRef>
              <c:f>data!$K$9:$L$9</c:f>
              <c:strCache>
                <c:ptCount val="2"/>
                <c:pt idx="0">
                  <c:v>JA</c:v>
                </c:pt>
                <c:pt idx="1">
                  <c:v>NEEN</c:v>
                </c:pt>
              </c:strCache>
            </c:strRef>
          </c:cat>
          <c:val>
            <c:numRef>
              <c:f>data!$K$10:$L$10</c:f>
              <c:numCache>
                <c:formatCode>0.00%</c:formatCode>
                <c:ptCount val="2"/>
                <c:pt idx="0">
                  <c:v>0.48899999999999999</c:v>
                </c:pt>
                <c:pt idx="1">
                  <c:v>0.63800000000000001</c:v>
                </c:pt>
              </c:numCache>
            </c:numRef>
          </c:val>
        </c:ser>
        <c:dLbls>
          <c:showLegendKey val="0"/>
          <c:showVal val="1"/>
          <c:showCatName val="0"/>
          <c:showSerName val="0"/>
          <c:showPercent val="0"/>
          <c:showBubbleSize val="0"/>
        </c:dLbls>
        <c:gapWidth val="65"/>
        <c:shape val="box"/>
        <c:axId val="169481552"/>
        <c:axId val="169480376"/>
        <c:axId val="0"/>
      </c:bar3DChart>
      <c:catAx>
        <c:axId val="169481552"/>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100" b="1" i="0" u="none" strike="noStrike" kern="1200" cap="all" baseline="0">
                <a:solidFill>
                  <a:schemeClr val="dk1">
                    <a:lumMod val="75000"/>
                    <a:lumOff val="25000"/>
                  </a:schemeClr>
                </a:solidFill>
                <a:latin typeface="+mn-lt"/>
                <a:ea typeface="+mn-ea"/>
                <a:cs typeface="+mn-cs"/>
              </a:defRPr>
            </a:pPr>
            <a:endParaRPr lang="nl-BE"/>
          </a:p>
        </c:txPr>
        <c:crossAx val="169480376"/>
        <c:crosses val="autoZero"/>
        <c:auto val="1"/>
        <c:lblAlgn val="ctr"/>
        <c:lblOffset val="100"/>
        <c:noMultiLvlLbl val="0"/>
      </c:catAx>
      <c:valAx>
        <c:axId val="169480376"/>
        <c:scaling>
          <c:orientation val="minMax"/>
        </c:scaling>
        <c:delete val="0"/>
        <c:axPos val="l"/>
        <c:majorGridlines>
          <c:spPr>
            <a:ln w="9525" cap="flat" cmpd="sng" algn="ctr">
              <a:solidFill>
                <a:schemeClr val="dk1">
                  <a:lumMod val="15000"/>
                  <a:lumOff val="85000"/>
                </a:schemeClr>
              </a:solidFill>
              <a:round/>
            </a:ln>
            <a:effectLst/>
          </c:spPr>
        </c:majorGridlines>
        <c:title>
          <c:tx>
            <c:rich>
              <a:bodyPr rot="-5400000" spcFirstLastPara="1" vertOverflow="ellipsis" vert="horz" wrap="square" anchor="ctr" anchorCtr="1"/>
              <a:lstStyle/>
              <a:p>
                <a:pPr>
                  <a:defRPr sz="900" b="1" i="0" u="none" strike="noStrike" kern="1200" baseline="0">
                    <a:solidFill>
                      <a:schemeClr val="dk1">
                        <a:lumMod val="75000"/>
                        <a:lumOff val="25000"/>
                      </a:schemeClr>
                    </a:solidFill>
                    <a:latin typeface="+mn-lt"/>
                    <a:ea typeface="+mn-ea"/>
                    <a:cs typeface="+mn-cs"/>
                  </a:defRPr>
                </a:pPr>
                <a:r>
                  <a:rPr lang="nl-BE" sz="1200" b="0" i="0" u="none" strike="noStrike" baseline="0">
                    <a:solidFill>
                      <a:srgbClr val="FF0000"/>
                    </a:solidFill>
                    <a:effectLst/>
                  </a:rPr>
                  <a:t>kans op inbraak (%)</a:t>
                </a:r>
                <a:r>
                  <a:rPr lang="nl-BE" sz="1200" b="1" i="0" u="none" strike="noStrike" baseline="0">
                    <a:solidFill>
                      <a:srgbClr val="FF0000"/>
                    </a:solidFill>
                  </a:rPr>
                  <a:t> </a:t>
                </a:r>
                <a:endParaRPr lang="nl-BE" sz="1200">
                  <a:solidFill>
                    <a:srgbClr val="FF0000"/>
                  </a:solidFill>
                </a:endParaRPr>
              </a:p>
            </c:rich>
          </c:tx>
          <c:layout/>
          <c:overlay val="0"/>
          <c:spPr>
            <a:noFill/>
            <a:ln>
              <a:noFill/>
            </a:ln>
            <a:effectLst/>
          </c:spPr>
          <c:txPr>
            <a:bodyPr rot="-5400000" spcFirstLastPara="1" vertOverflow="ellipsis" vert="horz" wrap="square" anchor="ctr" anchorCtr="1"/>
            <a:lstStyle/>
            <a:p>
              <a:pPr>
                <a:defRPr sz="900" b="1" i="0" u="none" strike="noStrike" kern="1200" baseline="0">
                  <a:solidFill>
                    <a:schemeClr val="dk1">
                      <a:lumMod val="75000"/>
                      <a:lumOff val="25000"/>
                    </a:schemeClr>
                  </a:solidFill>
                  <a:latin typeface="+mn-lt"/>
                  <a:ea typeface="+mn-ea"/>
                  <a:cs typeface="+mn-cs"/>
                </a:defRPr>
              </a:pPr>
              <a:endParaRPr lang="nl-BE"/>
            </a:p>
          </c:txPr>
        </c:title>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nl-BE"/>
          </a:p>
        </c:txPr>
        <c:crossAx val="169481552"/>
        <c:crosses val="autoZero"/>
        <c:crossBetween val="between"/>
      </c:valAx>
      <c:spPr>
        <a:noFill/>
        <a:ln>
          <a:noFill/>
        </a:ln>
        <a:effectLst/>
      </c:spPr>
    </c:plotArea>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nl-BE"/>
    </a:p>
  </c:txPr>
  <c:externalData r:id="rId3">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nl-BE" sz="1800" b="1" i="0" u="none" strike="noStrike" baseline="0">
                <a:effectLst/>
              </a:rPr>
              <a:t>WONING ZICHTBAAR VANAF DE STRAAT</a:t>
            </a:r>
            <a:r>
              <a:rPr lang="nl-BE" sz="1800" b="1" i="0" u="none" strike="noStrike" baseline="0"/>
              <a:t> </a:t>
            </a:r>
            <a:endParaRPr lang="nl-BE" b="1"/>
          </a:p>
        </c:rich>
      </c:tx>
      <c:layout>
        <c:manualLayout>
          <c:xMode val="edge"/>
          <c:yMode val="edge"/>
          <c:x val="0.12666926626567479"/>
          <c:y val="9.5794158718601006E-3"/>
        </c:manualLayout>
      </c:layout>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nl-BE"/>
        </a:p>
      </c:txPr>
    </c:title>
    <c:autoTitleDeleted val="0"/>
    <c:view3D>
      <c:rotX val="0"/>
      <c:rotY val="0"/>
      <c:depthPercent val="60"/>
      <c:rAngAx val="0"/>
      <c:perspective val="100"/>
    </c:view3D>
    <c:floor>
      <c:thickness val="0"/>
      <c:spPr>
        <a:solidFill>
          <a:schemeClr val="lt1">
            <a:lumMod val="95000"/>
          </a:schemeClr>
        </a:solid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spPr>
            <a:solidFill>
              <a:schemeClr val="accent1">
                <a:alpha val="85000"/>
              </a:schemeClr>
            </a:solidFill>
            <a:ln w="9525" cap="flat" cmpd="sng" algn="ctr">
              <a:solidFill>
                <a:schemeClr val="accent1">
                  <a:lumMod val="75000"/>
                </a:schemeClr>
              </a:solidFill>
              <a:round/>
            </a:ln>
            <a:effectLst/>
            <a:sp3d contourW="9525">
              <a:contourClr>
                <a:schemeClr val="accent1">
                  <a:lumMod val="75000"/>
                </a:schemeClr>
              </a:contourClr>
            </a:sp3d>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dk1">
                        <a:lumMod val="75000"/>
                        <a:lumOff val="25000"/>
                      </a:schemeClr>
                    </a:solidFill>
                    <a:latin typeface="+mn-lt"/>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dk1">
                          <a:lumMod val="50000"/>
                          <a:lumOff val="50000"/>
                        </a:schemeClr>
                      </a:solidFill>
                    </a:ln>
                    <a:effectLst/>
                  </c:spPr>
                </c15:leaderLines>
              </c:ext>
            </c:extLst>
          </c:dLbls>
          <c:cat>
            <c:strRef>
              <c:f>data!$R$9:$S$9</c:f>
              <c:strCache>
                <c:ptCount val="2"/>
                <c:pt idx="0">
                  <c:v>JA</c:v>
                </c:pt>
                <c:pt idx="1">
                  <c:v>NEEN</c:v>
                </c:pt>
              </c:strCache>
            </c:strRef>
          </c:cat>
          <c:val>
            <c:numRef>
              <c:f>data!$R$10:$S$10</c:f>
              <c:numCache>
                <c:formatCode>0%</c:formatCode>
                <c:ptCount val="2"/>
                <c:pt idx="0" formatCode="0.00%">
                  <c:v>0.503</c:v>
                </c:pt>
                <c:pt idx="1">
                  <c:v>0.8</c:v>
                </c:pt>
              </c:numCache>
            </c:numRef>
          </c:val>
        </c:ser>
        <c:dLbls>
          <c:showLegendKey val="0"/>
          <c:showVal val="1"/>
          <c:showCatName val="0"/>
          <c:showSerName val="0"/>
          <c:showPercent val="0"/>
          <c:showBubbleSize val="0"/>
        </c:dLbls>
        <c:gapWidth val="65"/>
        <c:shape val="box"/>
        <c:axId val="169478024"/>
        <c:axId val="169483120"/>
        <c:axId val="0"/>
      </c:bar3DChart>
      <c:catAx>
        <c:axId val="169478024"/>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100" b="1" i="0" u="none" strike="noStrike" kern="1200" cap="all" baseline="0">
                <a:solidFill>
                  <a:schemeClr val="dk1">
                    <a:lumMod val="75000"/>
                    <a:lumOff val="25000"/>
                  </a:schemeClr>
                </a:solidFill>
                <a:latin typeface="+mn-lt"/>
                <a:ea typeface="+mn-ea"/>
                <a:cs typeface="+mn-cs"/>
              </a:defRPr>
            </a:pPr>
            <a:endParaRPr lang="nl-BE"/>
          </a:p>
        </c:txPr>
        <c:crossAx val="169483120"/>
        <c:crosses val="autoZero"/>
        <c:auto val="1"/>
        <c:lblAlgn val="ctr"/>
        <c:lblOffset val="100"/>
        <c:noMultiLvlLbl val="0"/>
      </c:catAx>
      <c:valAx>
        <c:axId val="169483120"/>
        <c:scaling>
          <c:orientation val="minMax"/>
        </c:scaling>
        <c:delete val="0"/>
        <c:axPos val="l"/>
        <c:majorGridlines>
          <c:spPr>
            <a:ln w="9525" cap="flat" cmpd="sng" algn="ctr">
              <a:solidFill>
                <a:schemeClr val="dk1">
                  <a:lumMod val="15000"/>
                  <a:lumOff val="85000"/>
                </a:schemeClr>
              </a:solidFill>
              <a:round/>
            </a:ln>
            <a:effectLst/>
          </c:spPr>
        </c:majorGridlines>
        <c:title>
          <c:tx>
            <c:rich>
              <a:bodyPr rot="-5400000" spcFirstLastPara="1" vertOverflow="ellipsis" vert="horz" wrap="square" anchor="ctr" anchorCtr="1"/>
              <a:lstStyle/>
              <a:p>
                <a:pPr>
                  <a:defRPr sz="900" b="1" i="0" u="none" strike="noStrike" kern="1200" baseline="0">
                    <a:solidFill>
                      <a:schemeClr val="dk1">
                        <a:lumMod val="75000"/>
                        <a:lumOff val="25000"/>
                      </a:schemeClr>
                    </a:solidFill>
                    <a:latin typeface="+mn-lt"/>
                    <a:ea typeface="+mn-ea"/>
                    <a:cs typeface="+mn-cs"/>
                  </a:defRPr>
                </a:pPr>
                <a:r>
                  <a:rPr lang="nl-BE" sz="1200" b="0" i="0" u="none" strike="noStrike" baseline="0">
                    <a:solidFill>
                      <a:srgbClr val="FF0000"/>
                    </a:solidFill>
                    <a:effectLst/>
                  </a:rPr>
                  <a:t>kans op inbraak (%)</a:t>
                </a:r>
                <a:r>
                  <a:rPr lang="nl-BE" sz="1200" b="1" i="0" u="none" strike="noStrike" baseline="0">
                    <a:solidFill>
                      <a:srgbClr val="FF0000"/>
                    </a:solidFill>
                  </a:rPr>
                  <a:t> </a:t>
                </a:r>
                <a:endParaRPr lang="nl-BE" sz="1200">
                  <a:solidFill>
                    <a:srgbClr val="FF0000"/>
                  </a:solidFill>
                </a:endParaRPr>
              </a:p>
            </c:rich>
          </c:tx>
          <c:layout/>
          <c:overlay val="0"/>
          <c:spPr>
            <a:noFill/>
            <a:ln>
              <a:noFill/>
            </a:ln>
            <a:effectLst/>
          </c:spPr>
          <c:txPr>
            <a:bodyPr rot="-5400000" spcFirstLastPara="1" vertOverflow="ellipsis" vert="horz" wrap="square" anchor="ctr" anchorCtr="1"/>
            <a:lstStyle/>
            <a:p>
              <a:pPr>
                <a:defRPr sz="900" b="1" i="0" u="none" strike="noStrike" kern="1200" baseline="0">
                  <a:solidFill>
                    <a:schemeClr val="dk1">
                      <a:lumMod val="75000"/>
                      <a:lumOff val="25000"/>
                    </a:schemeClr>
                  </a:solidFill>
                  <a:latin typeface="+mn-lt"/>
                  <a:ea typeface="+mn-ea"/>
                  <a:cs typeface="+mn-cs"/>
                </a:defRPr>
              </a:pPr>
              <a:endParaRPr lang="nl-BE"/>
            </a:p>
          </c:txPr>
        </c:title>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nl-BE"/>
          </a:p>
        </c:txPr>
        <c:crossAx val="169478024"/>
        <c:crosses val="autoZero"/>
        <c:crossBetween val="between"/>
      </c:valAx>
      <c:spPr>
        <a:noFill/>
        <a:ln>
          <a:noFill/>
        </a:ln>
        <a:effectLst/>
      </c:spPr>
    </c:plotArea>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nl-BE"/>
    </a:p>
  </c:txPr>
  <c:externalData r:id="rId3">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nl-BE" sz="1800" b="1" i="0" u="none" strike="noStrike" baseline="0">
                <a:effectLst/>
              </a:rPr>
              <a:t>SOORT WONING</a:t>
            </a:r>
            <a:r>
              <a:rPr lang="nl-BE" sz="1800" b="1" i="0" u="none" strike="noStrike" baseline="0"/>
              <a:t> </a:t>
            </a:r>
            <a:endParaRPr lang="nl-BE" b="1"/>
          </a:p>
        </c:rich>
      </c:tx>
      <c:layout/>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nl-BE"/>
        </a:p>
      </c:txPr>
    </c:title>
    <c:autoTitleDeleted val="0"/>
    <c:view3D>
      <c:rotX val="0"/>
      <c:rotY val="0"/>
      <c:depthPercent val="60"/>
      <c:rAngAx val="0"/>
      <c:perspective val="100"/>
    </c:view3D>
    <c:floor>
      <c:thickness val="0"/>
      <c:spPr>
        <a:solidFill>
          <a:schemeClr val="lt1">
            <a:lumMod val="95000"/>
          </a:schemeClr>
        </a:solid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1"/>
          <c:order val="0"/>
          <c:spPr>
            <a:solidFill>
              <a:schemeClr val="accent2">
                <a:alpha val="85000"/>
              </a:schemeClr>
            </a:solidFill>
            <a:ln w="9525" cap="flat" cmpd="sng" algn="ctr">
              <a:solidFill>
                <a:schemeClr val="accent2">
                  <a:lumMod val="75000"/>
                </a:schemeClr>
              </a:solidFill>
              <a:round/>
            </a:ln>
            <a:effectLst/>
            <a:sp3d contourW="9525">
              <a:contourClr>
                <a:schemeClr val="accent2">
                  <a:lumMod val="75000"/>
                </a:schemeClr>
              </a:contourClr>
            </a:sp3d>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dk1">
                        <a:lumMod val="75000"/>
                        <a:lumOff val="25000"/>
                      </a:schemeClr>
                    </a:solidFill>
                    <a:latin typeface="+mn-lt"/>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dk1">
                          <a:lumMod val="50000"/>
                          <a:lumOff val="50000"/>
                        </a:schemeClr>
                      </a:solidFill>
                    </a:ln>
                    <a:effectLst/>
                  </c:spPr>
                </c15:leaderLines>
              </c:ext>
            </c:extLst>
          </c:dLbls>
          <c:cat>
            <c:strRef>
              <c:f>data!$B$15:$F$15</c:f>
              <c:strCache>
                <c:ptCount val="5"/>
                <c:pt idx="0">
                  <c:v>2 onder 1 kap</c:v>
                </c:pt>
                <c:pt idx="1">
                  <c:v>hoekwoning</c:v>
                </c:pt>
                <c:pt idx="2">
                  <c:v>vrijstaand</c:v>
                </c:pt>
                <c:pt idx="3">
                  <c:v>tussen woning </c:v>
                </c:pt>
                <c:pt idx="4">
                  <c:v>flat beneden</c:v>
                </c:pt>
              </c:strCache>
            </c:strRef>
          </c:cat>
          <c:val>
            <c:numRef>
              <c:f>data!$B$16:$F$16</c:f>
              <c:numCache>
                <c:formatCode>0%</c:formatCode>
                <c:ptCount val="5"/>
                <c:pt idx="0">
                  <c:v>0.65300000000000002</c:v>
                </c:pt>
                <c:pt idx="1">
                  <c:v>0.54300000000000004</c:v>
                </c:pt>
                <c:pt idx="2">
                  <c:v>0.53800000000000003</c:v>
                </c:pt>
                <c:pt idx="3">
                  <c:v>0.372</c:v>
                </c:pt>
                <c:pt idx="4">
                  <c:v>0.46200000000000002</c:v>
                </c:pt>
              </c:numCache>
            </c:numRef>
          </c:val>
        </c:ser>
        <c:dLbls>
          <c:showLegendKey val="0"/>
          <c:showVal val="1"/>
          <c:showCatName val="0"/>
          <c:showSerName val="0"/>
          <c:showPercent val="0"/>
          <c:showBubbleSize val="0"/>
        </c:dLbls>
        <c:gapWidth val="65"/>
        <c:shape val="box"/>
        <c:axId val="169481944"/>
        <c:axId val="169483512"/>
        <c:axId val="0"/>
      </c:bar3DChart>
      <c:catAx>
        <c:axId val="169481944"/>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100" b="1" i="0" u="none" strike="noStrike" kern="1200" cap="all" baseline="0">
                <a:solidFill>
                  <a:schemeClr val="dk1">
                    <a:lumMod val="75000"/>
                    <a:lumOff val="25000"/>
                  </a:schemeClr>
                </a:solidFill>
                <a:latin typeface="+mn-lt"/>
                <a:ea typeface="+mn-ea"/>
                <a:cs typeface="+mn-cs"/>
              </a:defRPr>
            </a:pPr>
            <a:endParaRPr lang="nl-BE"/>
          </a:p>
        </c:txPr>
        <c:crossAx val="169483512"/>
        <c:crosses val="autoZero"/>
        <c:auto val="1"/>
        <c:lblAlgn val="ctr"/>
        <c:lblOffset val="100"/>
        <c:noMultiLvlLbl val="0"/>
      </c:catAx>
      <c:valAx>
        <c:axId val="169483512"/>
        <c:scaling>
          <c:orientation val="minMax"/>
        </c:scaling>
        <c:delete val="0"/>
        <c:axPos val="l"/>
        <c:majorGridlines>
          <c:spPr>
            <a:ln w="9525" cap="flat" cmpd="sng" algn="ctr">
              <a:solidFill>
                <a:schemeClr val="dk1">
                  <a:lumMod val="15000"/>
                  <a:lumOff val="85000"/>
                </a:schemeClr>
              </a:solidFill>
              <a:round/>
            </a:ln>
            <a:effectLst/>
          </c:spPr>
        </c:majorGridlines>
        <c:title>
          <c:tx>
            <c:rich>
              <a:bodyPr rot="-5400000" spcFirstLastPara="1" vertOverflow="ellipsis" vert="horz" wrap="square" anchor="ctr" anchorCtr="1"/>
              <a:lstStyle/>
              <a:p>
                <a:pPr>
                  <a:defRPr sz="900" b="1" i="0" u="none" strike="noStrike" kern="1200" baseline="0">
                    <a:solidFill>
                      <a:schemeClr val="dk1">
                        <a:lumMod val="75000"/>
                        <a:lumOff val="25000"/>
                      </a:schemeClr>
                    </a:solidFill>
                    <a:latin typeface="+mn-lt"/>
                    <a:ea typeface="+mn-ea"/>
                    <a:cs typeface="+mn-cs"/>
                  </a:defRPr>
                </a:pPr>
                <a:r>
                  <a:rPr lang="nl-BE" sz="1200" b="0" i="0" u="none" strike="noStrike" baseline="0">
                    <a:solidFill>
                      <a:srgbClr val="FF0000"/>
                    </a:solidFill>
                    <a:effectLst/>
                  </a:rPr>
                  <a:t>kans op inbraak (%)</a:t>
                </a:r>
                <a:r>
                  <a:rPr lang="nl-BE" sz="1200" b="1" i="0" u="none" strike="noStrike" baseline="0">
                    <a:solidFill>
                      <a:srgbClr val="FF0000"/>
                    </a:solidFill>
                  </a:rPr>
                  <a:t> </a:t>
                </a:r>
                <a:endParaRPr lang="nl-BE" sz="1200">
                  <a:solidFill>
                    <a:srgbClr val="FF0000"/>
                  </a:solidFill>
                </a:endParaRPr>
              </a:p>
            </c:rich>
          </c:tx>
          <c:layout/>
          <c:overlay val="0"/>
          <c:spPr>
            <a:noFill/>
            <a:ln>
              <a:noFill/>
            </a:ln>
            <a:effectLst/>
          </c:spPr>
          <c:txPr>
            <a:bodyPr rot="-5400000" spcFirstLastPara="1" vertOverflow="ellipsis" vert="horz" wrap="square" anchor="ctr" anchorCtr="1"/>
            <a:lstStyle/>
            <a:p>
              <a:pPr>
                <a:defRPr sz="900" b="1" i="0" u="none" strike="noStrike" kern="1200" baseline="0">
                  <a:solidFill>
                    <a:schemeClr val="dk1">
                      <a:lumMod val="75000"/>
                      <a:lumOff val="25000"/>
                    </a:schemeClr>
                  </a:solidFill>
                  <a:latin typeface="+mn-lt"/>
                  <a:ea typeface="+mn-ea"/>
                  <a:cs typeface="+mn-cs"/>
                </a:defRPr>
              </a:pPr>
              <a:endParaRPr lang="nl-BE"/>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nl-BE"/>
          </a:p>
        </c:txPr>
        <c:crossAx val="169481944"/>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a:pPr>
      <a:endParaRPr lang="nl-BE"/>
    </a:p>
  </c:txPr>
  <c:externalData r:id="rId4">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nl-BE" sz="1800" b="1" i="0" u="none" strike="noStrike" baseline="0">
                <a:effectLst/>
              </a:rPr>
              <a:t>DOODLOPENDE STRAAT</a:t>
            </a:r>
            <a:r>
              <a:rPr lang="nl-BE" sz="1800" b="1" i="0" u="none" strike="noStrike" baseline="0"/>
              <a:t> </a:t>
            </a:r>
            <a:endParaRPr lang="nl-BE" b="1"/>
          </a:p>
        </c:rich>
      </c:tx>
      <c:layout/>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nl-BE"/>
        </a:p>
      </c:txPr>
    </c:title>
    <c:autoTitleDeleted val="0"/>
    <c:view3D>
      <c:rotX val="0"/>
      <c:rotY val="0"/>
      <c:depthPercent val="60"/>
      <c:rAngAx val="0"/>
      <c:perspective val="100"/>
    </c:view3D>
    <c:floor>
      <c:thickness val="0"/>
      <c:spPr>
        <a:solidFill>
          <a:schemeClr val="lt1">
            <a:lumMod val="95000"/>
          </a:schemeClr>
        </a:solid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1"/>
          <c:order val="0"/>
          <c:spPr>
            <a:solidFill>
              <a:schemeClr val="accent2">
                <a:alpha val="85000"/>
              </a:schemeClr>
            </a:solidFill>
            <a:ln w="9525" cap="flat" cmpd="sng" algn="ctr">
              <a:solidFill>
                <a:schemeClr val="accent2">
                  <a:lumMod val="75000"/>
                </a:schemeClr>
              </a:solidFill>
              <a:round/>
            </a:ln>
            <a:effectLst/>
            <a:sp3d contourW="9525">
              <a:contourClr>
                <a:schemeClr val="accent2">
                  <a:lumMod val="75000"/>
                </a:schemeClr>
              </a:contourClr>
            </a:sp3d>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dk1">
                        <a:lumMod val="75000"/>
                        <a:lumOff val="25000"/>
                      </a:schemeClr>
                    </a:solidFill>
                    <a:latin typeface="+mn-lt"/>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dk1">
                          <a:lumMod val="50000"/>
                          <a:lumOff val="50000"/>
                        </a:schemeClr>
                      </a:solidFill>
                    </a:ln>
                    <a:effectLst/>
                  </c:spPr>
                </c15:leaderLines>
              </c:ext>
            </c:extLst>
          </c:dLbls>
          <c:cat>
            <c:strRef>
              <c:f>data!$B$19:$C$19</c:f>
              <c:strCache>
                <c:ptCount val="2"/>
                <c:pt idx="0">
                  <c:v>ja</c:v>
                </c:pt>
                <c:pt idx="1">
                  <c:v>neen</c:v>
                </c:pt>
              </c:strCache>
            </c:strRef>
          </c:cat>
          <c:val>
            <c:numRef>
              <c:f>data!$B$20:$C$20</c:f>
              <c:numCache>
                <c:formatCode>0.00%</c:formatCode>
                <c:ptCount val="2"/>
                <c:pt idx="0">
                  <c:v>0.317</c:v>
                </c:pt>
                <c:pt idx="1">
                  <c:v>0.54500000000000004</c:v>
                </c:pt>
              </c:numCache>
            </c:numRef>
          </c:val>
        </c:ser>
        <c:dLbls>
          <c:showLegendKey val="0"/>
          <c:showVal val="1"/>
          <c:showCatName val="0"/>
          <c:showSerName val="0"/>
          <c:showPercent val="0"/>
          <c:showBubbleSize val="0"/>
        </c:dLbls>
        <c:gapWidth val="65"/>
        <c:shape val="box"/>
        <c:axId val="169484688"/>
        <c:axId val="169485080"/>
        <c:axId val="0"/>
      </c:bar3DChart>
      <c:catAx>
        <c:axId val="169484688"/>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100" b="1" i="0" u="none" strike="noStrike" kern="1200" cap="all" baseline="0">
                <a:solidFill>
                  <a:schemeClr val="dk1">
                    <a:lumMod val="75000"/>
                    <a:lumOff val="25000"/>
                  </a:schemeClr>
                </a:solidFill>
                <a:latin typeface="+mn-lt"/>
                <a:ea typeface="+mn-ea"/>
                <a:cs typeface="+mn-cs"/>
              </a:defRPr>
            </a:pPr>
            <a:endParaRPr lang="nl-BE"/>
          </a:p>
        </c:txPr>
        <c:crossAx val="169485080"/>
        <c:crosses val="autoZero"/>
        <c:auto val="1"/>
        <c:lblAlgn val="ctr"/>
        <c:lblOffset val="100"/>
        <c:noMultiLvlLbl val="0"/>
      </c:catAx>
      <c:valAx>
        <c:axId val="169485080"/>
        <c:scaling>
          <c:orientation val="minMax"/>
        </c:scaling>
        <c:delete val="0"/>
        <c:axPos val="l"/>
        <c:majorGridlines>
          <c:spPr>
            <a:ln w="9525" cap="flat" cmpd="sng" algn="ctr">
              <a:solidFill>
                <a:schemeClr val="dk1">
                  <a:lumMod val="15000"/>
                  <a:lumOff val="85000"/>
                </a:schemeClr>
              </a:solidFill>
              <a:round/>
            </a:ln>
            <a:effectLst/>
          </c:spPr>
        </c:majorGridlines>
        <c:title>
          <c:tx>
            <c:rich>
              <a:bodyPr rot="-5400000" spcFirstLastPara="1" vertOverflow="ellipsis" vert="horz" wrap="square" anchor="ctr" anchorCtr="1"/>
              <a:lstStyle/>
              <a:p>
                <a:pPr>
                  <a:defRPr sz="900" b="1" i="0" u="none" strike="noStrike" kern="1200" baseline="0">
                    <a:solidFill>
                      <a:schemeClr val="dk1">
                        <a:lumMod val="75000"/>
                        <a:lumOff val="25000"/>
                      </a:schemeClr>
                    </a:solidFill>
                    <a:latin typeface="+mn-lt"/>
                    <a:ea typeface="+mn-ea"/>
                    <a:cs typeface="+mn-cs"/>
                  </a:defRPr>
                </a:pPr>
                <a:r>
                  <a:rPr lang="nl-BE" sz="1200" b="0" i="0" u="none" strike="noStrike" baseline="0">
                    <a:solidFill>
                      <a:srgbClr val="FF0000"/>
                    </a:solidFill>
                    <a:effectLst/>
                  </a:rPr>
                  <a:t>kans op inbraak (%)</a:t>
                </a:r>
                <a:r>
                  <a:rPr lang="nl-BE" sz="1200" b="1" i="0" u="none" strike="noStrike" baseline="0">
                    <a:solidFill>
                      <a:srgbClr val="FF0000"/>
                    </a:solidFill>
                  </a:rPr>
                  <a:t> </a:t>
                </a:r>
                <a:endParaRPr lang="nl-BE" sz="1200">
                  <a:solidFill>
                    <a:srgbClr val="FF0000"/>
                  </a:solidFill>
                </a:endParaRPr>
              </a:p>
            </c:rich>
          </c:tx>
          <c:layout/>
          <c:overlay val="0"/>
          <c:spPr>
            <a:noFill/>
            <a:ln>
              <a:noFill/>
            </a:ln>
            <a:effectLst/>
          </c:spPr>
          <c:txPr>
            <a:bodyPr rot="-5400000" spcFirstLastPara="1" vertOverflow="ellipsis" vert="horz" wrap="square" anchor="ctr" anchorCtr="1"/>
            <a:lstStyle/>
            <a:p>
              <a:pPr>
                <a:defRPr sz="900" b="1" i="0" u="none" strike="noStrike" kern="1200" baseline="0">
                  <a:solidFill>
                    <a:schemeClr val="dk1">
                      <a:lumMod val="75000"/>
                      <a:lumOff val="25000"/>
                    </a:schemeClr>
                  </a:solidFill>
                  <a:latin typeface="+mn-lt"/>
                  <a:ea typeface="+mn-ea"/>
                  <a:cs typeface="+mn-cs"/>
                </a:defRPr>
              </a:pPr>
              <a:endParaRPr lang="nl-BE"/>
            </a:p>
          </c:txPr>
        </c:title>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nl-BE"/>
          </a:p>
        </c:txPr>
        <c:crossAx val="169484688"/>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a:pPr>
      <a:endParaRPr lang="nl-BE"/>
    </a:p>
  </c:txPr>
  <c:externalData r:id="rId4">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nl-BE" sz="1800" b="1" i="0" u="none" strike="noStrike" baseline="0">
                <a:effectLst/>
              </a:rPr>
              <a:t>TOEGANG TOT WONING AFGEBAKEND</a:t>
            </a:r>
            <a:r>
              <a:rPr lang="nl-BE" sz="1800" b="1" i="0" u="none" strike="noStrike" baseline="0"/>
              <a:t> </a:t>
            </a:r>
            <a:endParaRPr lang="nl-BE" b="1"/>
          </a:p>
        </c:rich>
      </c:tx>
      <c:layout/>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nl-BE"/>
        </a:p>
      </c:txPr>
    </c:title>
    <c:autoTitleDeleted val="0"/>
    <c:view3D>
      <c:rotX val="0"/>
      <c:rotY val="0"/>
      <c:depthPercent val="60"/>
      <c:rAngAx val="0"/>
      <c:perspective val="100"/>
    </c:view3D>
    <c:floor>
      <c:thickness val="0"/>
      <c:spPr>
        <a:solidFill>
          <a:schemeClr val="lt1">
            <a:lumMod val="95000"/>
          </a:schemeClr>
        </a:solid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1"/>
          <c:order val="0"/>
          <c:spPr>
            <a:solidFill>
              <a:schemeClr val="accent2">
                <a:alpha val="85000"/>
              </a:schemeClr>
            </a:solidFill>
            <a:ln w="9525" cap="flat" cmpd="sng" algn="ctr">
              <a:solidFill>
                <a:schemeClr val="accent2">
                  <a:lumMod val="75000"/>
                </a:schemeClr>
              </a:solidFill>
              <a:round/>
            </a:ln>
            <a:effectLst/>
            <a:sp3d contourW="9525">
              <a:contourClr>
                <a:schemeClr val="accent2">
                  <a:lumMod val="75000"/>
                </a:schemeClr>
              </a:contourClr>
            </a:sp3d>
          </c:spPr>
          <c:invertIfNegative val="0"/>
          <c:dLbls>
            <c:dLbl>
              <c:idx val="0"/>
              <c:layout/>
              <c:tx>
                <c:rich>
                  <a:bodyPr/>
                  <a:lstStyle/>
                  <a:p>
                    <a:fld id="{741462D8-3264-40EC-A4EB-BE6DA69418F7}" type="VALUE">
                      <a:rPr lang="en-US" smtClean="0"/>
                      <a:pPr/>
                      <a:t>[WAARDE]</a:t>
                    </a:fld>
                    <a:r>
                      <a:rPr lang="en-US" smtClean="0"/>
                      <a:t>%</a:t>
                    </a:r>
                  </a:p>
                </c:rich>
              </c:tx>
              <c:showLegendKey val="0"/>
              <c:showVal val="1"/>
              <c:showCatName val="0"/>
              <c:showSerName val="0"/>
              <c:showPercent val="0"/>
              <c:showBubbleSize val="0"/>
              <c:extLst>
                <c:ext xmlns:c15="http://schemas.microsoft.com/office/drawing/2012/chart" uri="{CE6537A1-D6FC-4f65-9D91-7224C49458BB}">
                  <c15:layout/>
                  <c15:dlblFieldTable/>
                  <c15:showDataLabelsRange val="0"/>
                </c:ext>
              </c:extLst>
            </c:dLbl>
            <c:dLbl>
              <c:idx val="1"/>
              <c:layout/>
              <c:tx>
                <c:rich>
                  <a:bodyPr/>
                  <a:lstStyle/>
                  <a:p>
                    <a:fld id="{87D056D1-4011-4DBD-A67B-4E715D95F9E9}" type="VALUE">
                      <a:rPr lang="en-US" smtClean="0"/>
                      <a:pPr/>
                      <a:t>[WAARDE]</a:t>
                    </a:fld>
                    <a:r>
                      <a:rPr lang="en-US" smtClean="0"/>
                      <a:t>%</a:t>
                    </a:r>
                  </a:p>
                </c:rich>
              </c:tx>
              <c:showLegendKey val="0"/>
              <c:showVal val="1"/>
              <c:showCatName val="0"/>
              <c:showSerName val="0"/>
              <c:showPercent val="0"/>
              <c:showBubbleSize val="0"/>
              <c:extLst>
                <c:ext xmlns:c15="http://schemas.microsoft.com/office/drawing/2012/chart" uri="{CE6537A1-D6FC-4f65-9D91-7224C49458BB}">
                  <c15:layout/>
                  <c15:dlblFieldTable/>
                  <c15:showDataLabelsRange val="0"/>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dk1">
                        <a:lumMod val="75000"/>
                        <a:lumOff val="25000"/>
                      </a:schemeClr>
                    </a:solidFill>
                    <a:latin typeface="+mn-lt"/>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data!$B$22:$C$22</c:f>
              <c:strCache>
                <c:ptCount val="2"/>
                <c:pt idx="0">
                  <c:v>ja</c:v>
                </c:pt>
                <c:pt idx="1">
                  <c:v>neen </c:v>
                </c:pt>
              </c:strCache>
            </c:strRef>
          </c:cat>
          <c:val>
            <c:numRef>
              <c:f>data!$B$23:$C$23</c:f>
              <c:numCache>
                <c:formatCode>General</c:formatCode>
                <c:ptCount val="2"/>
                <c:pt idx="0">
                  <c:v>66.2</c:v>
                </c:pt>
                <c:pt idx="1">
                  <c:v>50.5</c:v>
                </c:pt>
              </c:numCache>
            </c:numRef>
          </c:val>
        </c:ser>
        <c:dLbls>
          <c:showLegendKey val="0"/>
          <c:showVal val="1"/>
          <c:showCatName val="0"/>
          <c:showSerName val="0"/>
          <c:showPercent val="0"/>
          <c:showBubbleSize val="0"/>
        </c:dLbls>
        <c:gapWidth val="65"/>
        <c:shape val="box"/>
        <c:axId val="169479200"/>
        <c:axId val="171368992"/>
        <c:axId val="0"/>
      </c:bar3DChart>
      <c:catAx>
        <c:axId val="169479200"/>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100" b="1" i="0" u="none" strike="noStrike" kern="1200" cap="all" baseline="0">
                <a:solidFill>
                  <a:schemeClr val="dk1">
                    <a:lumMod val="75000"/>
                    <a:lumOff val="25000"/>
                  </a:schemeClr>
                </a:solidFill>
                <a:latin typeface="+mn-lt"/>
                <a:ea typeface="+mn-ea"/>
                <a:cs typeface="+mn-cs"/>
              </a:defRPr>
            </a:pPr>
            <a:endParaRPr lang="nl-BE"/>
          </a:p>
        </c:txPr>
        <c:crossAx val="171368992"/>
        <c:crosses val="autoZero"/>
        <c:auto val="1"/>
        <c:lblAlgn val="ctr"/>
        <c:lblOffset val="100"/>
        <c:noMultiLvlLbl val="0"/>
      </c:catAx>
      <c:valAx>
        <c:axId val="171368992"/>
        <c:scaling>
          <c:orientation val="minMax"/>
        </c:scaling>
        <c:delete val="0"/>
        <c:axPos val="l"/>
        <c:majorGridlines>
          <c:spPr>
            <a:ln w="9525" cap="flat" cmpd="sng" algn="ctr">
              <a:solidFill>
                <a:schemeClr val="dk1">
                  <a:lumMod val="15000"/>
                  <a:lumOff val="85000"/>
                </a:schemeClr>
              </a:solidFill>
              <a:round/>
            </a:ln>
            <a:effectLst/>
          </c:spPr>
        </c:majorGridlines>
        <c:title>
          <c:tx>
            <c:rich>
              <a:bodyPr rot="-5400000" spcFirstLastPara="1" vertOverflow="ellipsis" vert="horz" wrap="square" anchor="ctr" anchorCtr="1"/>
              <a:lstStyle/>
              <a:p>
                <a:pPr>
                  <a:defRPr sz="900" b="1" i="0" u="none" strike="noStrike" kern="1200" baseline="0">
                    <a:solidFill>
                      <a:schemeClr val="dk1">
                        <a:lumMod val="75000"/>
                        <a:lumOff val="25000"/>
                      </a:schemeClr>
                    </a:solidFill>
                    <a:latin typeface="+mn-lt"/>
                    <a:ea typeface="+mn-ea"/>
                    <a:cs typeface="+mn-cs"/>
                  </a:defRPr>
                </a:pPr>
                <a:r>
                  <a:rPr lang="nl-BE" sz="1200" b="0" i="0" u="none" strike="noStrike" baseline="0">
                    <a:solidFill>
                      <a:srgbClr val="FF0000"/>
                    </a:solidFill>
                    <a:effectLst/>
                  </a:rPr>
                  <a:t>kans op inbraak (%)</a:t>
                </a:r>
                <a:r>
                  <a:rPr lang="nl-BE" sz="1200" b="1" i="0" u="none" strike="noStrike" baseline="0">
                    <a:solidFill>
                      <a:srgbClr val="FF0000"/>
                    </a:solidFill>
                  </a:rPr>
                  <a:t> </a:t>
                </a:r>
                <a:endParaRPr lang="nl-BE" sz="1200">
                  <a:solidFill>
                    <a:srgbClr val="FF0000"/>
                  </a:solidFill>
                </a:endParaRPr>
              </a:p>
            </c:rich>
          </c:tx>
          <c:layout/>
          <c:overlay val="0"/>
          <c:spPr>
            <a:noFill/>
            <a:ln>
              <a:noFill/>
            </a:ln>
            <a:effectLst/>
          </c:spPr>
          <c:txPr>
            <a:bodyPr rot="-5400000" spcFirstLastPara="1" vertOverflow="ellipsis" vert="horz" wrap="square" anchor="ctr" anchorCtr="1"/>
            <a:lstStyle/>
            <a:p>
              <a:pPr>
                <a:defRPr sz="900" b="1" i="0" u="none" strike="noStrike" kern="1200" baseline="0">
                  <a:solidFill>
                    <a:schemeClr val="dk1">
                      <a:lumMod val="75000"/>
                      <a:lumOff val="25000"/>
                    </a:schemeClr>
                  </a:solidFill>
                  <a:latin typeface="+mn-lt"/>
                  <a:ea typeface="+mn-ea"/>
                  <a:cs typeface="+mn-cs"/>
                </a:defRPr>
              </a:pPr>
              <a:endParaRPr lang="nl-BE"/>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nl-BE"/>
          </a:p>
        </c:txPr>
        <c:crossAx val="169479200"/>
        <c:crosses val="autoZero"/>
        <c:crossBetween val="between"/>
      </c:valAx>
      <c:spPr>
        <a:noFill/>
        <a:ln>
          <a:noFill/>
        </a:ln>
        <a:effectLst/>
      </c:spPr>
    </c:plotArea>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nl-BE"/>
    </a:p>
  </c:txPr>
  <c:externalData r:id="rId4">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nl-BE" sz="1800" b="1" i="0" u="none" strike="noStrike" baseline="0">
                <a:effectLst/>
              </a:rPr>
              <a:t>HOOGSTE DEEL VAN DE AFBAKENING</a:t>
            </a:r>
            <a:r>
              <a:rPr lang="nl-BE" sz="1800" b="1" i="0" u="none" strike="noStrike" baseline="0"/>
              <a:t> </a:t>
            </a:r>
            <a:endParaRPr lang="nl-BE" b="1"/>
          </a:p>
        </c:rich>
      </c:tx>
      <c:layout/>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nl-BE"/>
        </a:p>
      </c:txPr>
    </c:title>
    <c:autoTitleDeleted val="0"/>
    <c:view3D>
      <c:rotX val="0"/>
      <c:rotY val="0"/>
      <c:depthPercent val="60"/>
      <c:rAngAx val="0"/>
      <c:perspective val="100"/>
    </c:view3D>
    <c:floor>
      <c:thickness val="0"/>
      <c:spPr>
        <a:solidFill>
          <a:schemeClr val="lt1">
            <a:lumMod val="95000"/>
          </a:schemeClr>
        </a:solid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1"/>
          <c:order val="0"/>
          <c:spPr>
            <a:solidFill>
              <a:schemeClr val="accent2">
                <a:alpha val="85000"/>
              </a:schemeClr>
            </a:solidFill>
            <a:ln w="9525" cap="flat" cmpd="sng" algn="ctr">
              <a:solidFill>
                <a:schemeClr val="accent2">
                  <a:lumMod val="75000"/>
                </a:schemeClr>
              </a:solidFill>
              <a:round/>
            </a:ln>
            <a:effectLst/>
            <a:sp3d contourW="9525">
              <a:contourClr>
                <a:schemeClr val="accent2">
                  <a:lumMod val="75000"/>
                </a:schemeClr>
              </a:contourClr>
            </a:sp3d>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dk1">
                        <a:lumMod val="75000"/>
                        <a:lumOff val="25000"/>
                      </a:schemeClr>
                    </a:solidFill>
                    <a:latin typeface="+mn-lt"/>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dk1">
                          <a:lumMod val="50000"/>
                          <a:lumOff val="50000"/>
                        </a:schemeClr>
                      </a:solidFill>
                    </a:ln>
                    <a:effectLst/>
                  </c:spPr>
                </c15:leaderLines>
              </c:ext>
            </c:extLst>
          </c:dLbls>
          <c:cat>
            <c:strRef>
              <c:f>data!$B$25:$D$25</c:f>
              <c:strCache>
                <c:ptCount val="3"/>
                <c:pt idx="0">
                  <c:v>kleiner dan 1m</c:v>
                </c:pt>
                <c:pt idx="1">
                  <c:v>1-1,8m</c:v>
                </c:pt>
                <c:pt idx="2">
                  <c:v>hoger dan 1,80m</c:v>
                </c:pt>
              </c:strCache>
            </c:strRef>
          </c:cat>
          <c:val>
            <c:numRef>
              <c:f>data!$B$26:$D$26</c:f>
              <c:numCache>
                <c:formatCode>0.00%</c:formatCode>
                <c:ptCount val="3"/>
                <c:pt idx="0">
                  <c:v>0.47799999999999998</c:v>
                </c:pt>
                <c:pt idx="1">
                  <c:v>0.40400000000000003</c:v>
                </c:pt>
                <c:pt idx="2">
                  <c:v>0.35699999999999998</c:v>
                </c:pt>
              </c:numCache>
            </c:numRef>
          </c:val>
        </c:ser>
        <c:dLbls>
          <c:showLegendKey val="0"/>
          <c:showVal val="1"/>
          <c:showCatName val="0"/>
          <c:showSerName val="0"/>
          <c:showPercent val="0"/>
          <c:showBubbleSize val="0"/>
        </c:dLbls>
        <c:gapWidth val="65"/>
        <c:shape val="box"/>
        <c:axId val="171373304"/>
        <c:axId val="171374088"/>
        <c:axId val="0"/>
      </c:bar3DChart>
      <c:catAx>
        <c:axId val="171373304"/>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100" b="1" i="0" u="none" strike="noStrike" kern="1200" cap="all" baseline="0">
                <a:solidFill>
                  <a:schemeClr val="dk1">
                    <a:lumMod val="75000"/>
                    <a:lumOff val="25000"/>
                  </a:schemeClr>
                </a:solidFill>
                <a:latin typeface="+mn-lt"/>
                <a:ea typeface="+mn-ea"/>
                <a:cs typeface="+mn-cs"/>
              </a:defRPr>
            </a:pPr>
            <a:endParaRPr lang="nl-BE"/>
          </a:p>
        </c:txPr>
        <c:crossAx val="171374088"/>
        <c:crosses val="autoZero"/>
        <c:auto val="1"/>
        <c:lblAlgn val="ctr"/>
        <c:lblOffset val="100"/>
        <c:noMultiLvlLbl val="0"/>
      </c:catAx>
      <c:valAx>
        <c:axId val="171374088"/>
        <c:scaling>
          <c:orientation val="minMax"/>
        </c:scaling>
        <c:delete val="0"/>
        <c:axPos val="l"/>
        <c:majorGridlines>
          <c:spPr>
            <a:ln w="9525" cap="flat" cmpd="sng" algn="ctr">
              <a:solidFill>
                <a:schemeClr val="dk1">
                  <a:lumMod val="15000"/>
                  <a:lumOff val="85000"/>
                </a:schemeClr>
              </a:solidFill>
              <a:round/>
            </a:ln>
            <a:effectLst/>
          </c:spPr>
        </c:majorGridlines>
        <c:title>
          <c:tx>
            <c:rich>
              <a:bodyPr rot="-5400000" spcFirstLastPara="1" vertOverflow="ellipsis" vert="horz" wrap="square" anchor="ctr" anchorCtr="1"/>
              <a:lstStyle/>
              <a:p>
                <a:pPr>
                  <a:defRPr sz="900" b="1" i="0" u="none" strike="noStrike" kern="1200" baseline="0">
                    <a:solidFill>
                      <a:schemeClr val="dk1">
                        <a:lumMod val="75000"/>
                        <a:lumOff val="25000"/>
                      </a:schemeClr>
                    </a:solidFill>
                    <a:latin typeface="+mn-lt"/>
                    <a:ea typeface="+mn-ea"/>
                    <a:cs typeface="+mn-cs"/>
                  </a:defRPr>
                </a:pPr>
                <a:r>
                  <a:rPr lang="nl-BE" sz="1200" b="0" i="0" u="none" strike="noStrike" baseline="0">
                    <a:solidFill>
                      <a:srgbClr val="FF0000"/>
                    </a:solidFill>
                    <a:effectLst/>
                  </a:rPr>
                  <a:t>kans op inbraak (%)</a:t>
                </a:r>
                <a:r>
                  <a:rPr lang="nl-BE" sz="1200" b="1" i="0" u="none" strike="noStrike" baseline="0">
                    <a:solidFill>
                      <a:srgbClr val="FF0000"/>
                    </a:solidFill>
                  </a:rPr>
                  <a:t> </a:t>
                </a:r>
                <a:endParaRPr lang="nl-BE" sz="1200">
                  <a:solidFill>
                    <a:srgbClr val="FF0000"/>
                  </a:solidFill>
                </a:endParaRPr>
              </a:p>
            </c:rich>
          </c:tx>
          <c:layout/>
          <c:overlay val="0"/>
          <c:spPr>
            <a:noFill/>
            <a:ln>
              <a:noFill/>
            </a:ln>
            <a:effectLst/>
          </c:spPr>
          <c:txPr>
            <a:bodyPr rot="-5400000" spcFirstLastPara="1" vertOverflow="ellipsis" vert="horz" wrap="square" anchor="ctr" anchorCtr="1"/>
            <a:lstStyle/>
            <a:p>
              <a:pPr>
                <a:defRPr sz="900" b="1" i="0" u="none" strike="noStrike" kern="1200" baseline="0">
                  <a:solidFill>
                    <a:schemeClr val="dk1">
                      <a:lumMod val="75000"/>
                      <a:lumOff val="25000"/>
                    </a:schemeClr>
                  </a:solidFill>
                  <a:latin typeface="+mn-lt"/>
                  <a:ea typeface="+mn-ea"/>
                  <a:cs typeface="+mn-cs"/>
                </a:defRPr>
              </a:pPr>
              <a:endParaRPr lang="nl-BE"/>
            </a:p>
          </c:txPr>
        </c:title>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nl-BE"/>
          </a:p>
        </c:txPr>
        <c:crossAx val="171373304"/>
        <c:crosses val="autoZero"/>
        <c:crossBetween val="between"/>
      </c:valAx>
      <c:spPr>
        <a:noFill/>
        <a:ln>
          <a:noFill/>
        </a:ln>
        <a:effectLst/>
      </c:spPr>
    </c:plotArea>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nl-BE"/>
    </a:p>
  </c:txPr>
  <c:externalData r:id="rId4">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nl-BE" sz="1800" b="1" i="0" u="none" strike="noStrike" baseline="0">
                <a:effectLst/>
              </a:rPr>
              <a:t>LOCATIE DEUR NAAR DE TUIN</a:t>
            </a:r>
            <a:r>
              <a:rPr lang="nl-BE" sz="1800" b="1" i="0" u="none" strike="noStrike" baseline="0"/>
              <a:t> </a:t>
            </a:r>
            <a:endParaRPr lang="nl-BE" b="1"/>
          </a:p>
        </c:rich>
      </c:tx>
      <c:layout/>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nl-BE"/>
        </a:p>
      </c:txPr>
    </c:title>
    <c:autoTitleDeleted val="0"/>
    <c:view3D>
      <c:rotX val="0"/>
      <c:rotY val="0"/>
      <c:depthPercent val="60"/>
      <c:rAngAx val="0"/>
      <c:perspective val="100"/>
    </c:view3D>
    <c:floor>
      <c:thickness val="0"/>
      <c:spPr>
        <a:solidFill>
          <a:schemeClr val="lt1">
            <a:lumMod val="95000"/>
          </a:schemeClr>
        </a:solid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12418680423567743"/>
          <c:y val="0.1535437890262375"/>
          <c:w val="0.85027041160084871"/>
          <c:h val="0.72141469867906649"/>
        </c:manualLayout>
      </c:layout>
      <c:bar3DChart>
        <c:barDir val="col"/>
        <c:grouping val="clustered"/>
        <c:varyColors val="0"/>
        <c:ser>
          <c:idx val="1"/>
          <c:order val="0"/>
          <c:spPr>
            <a:solidFill>
              <a:schemeClr val="accent2">
                <a:alpha val="85000"/>
              </a:schemeClr>
            </a:solidFill>
            <a:ln w="9525" cap="flat" cmpd="sng" algn="ctr">
              <a:solidFill>
                <a:schemeClr val="accent2">
                  <a:lumMod val="75000"/>
                </a:schemeClr>
              </a:solidFill>
              <a:round/>
            </a:ln>
            <a:effectLst/>
            <a:sp3d contourW="9525">
              <a:contourClr>
                <a:schemeClr val="accent2">
                  <a:lumMod val="75000"/>
                </a:schemeClr>
              </a:contourClr>
            </a:sp3d>
          </c:spPr>
          <c:invertIfNegative val="0"/>
          <c:dLbls>
            <c:dLbl>
              <c:idx val="0"/>
              <c:layout/>
              <c:tx>
                <c:rich>
                  <a:bodyPr/>
                  <a:lstStyle/>
                  <a:p>
                    <a:fld id="{20E92C7B-8672-4DE6-91B7-86CB5E787F33}" type="VALUE">
                      <a:rPr lang="en-US" smtClean="0"/>
                      <a:pPr/>
                      <a:t>[WAARDE]</a:t>
                    </a:fld>
                    <a:r>
                      <a:rPr lang="en-US" smtClean="0"/>
                      <a:t>%</a:t>
                    </a:r>
                  </a:p>
                </c:rich>
              </c:tx>
              <c:showLegendKey val="0"/>
              <c:showVal val="1"/>
              <c:showCatName val="0"/>
              <c:showSerName val="0"/>
              <c:showPercent val="0"/>
              <c:showBubbleSize val="0"/>
              <c:extLst>
                <c:ext xmlns:c15="http://schemas.microsoft.com/office/drawing/2012/chart" uri="{CE6537A1-D6FC-4f65-9D91-7224C49458BB}">
                  <c15:layout/>
                  <c15:dlblFieldTable/>
                  <c15:showDataLabelsRange val="0"/>
                </c:ext>
              </c:extLst>
            </c:dLbl>
            <c:dLbl>
              <c:idx val="1"/>
              <c:layout/>
              <c:tx>
                <c:rich>
                  <a:bodyPr/>
                  <a:lstStyle/>
                  <a:p>
                    <a:fld id="{B6F2208A-32C1-4FB0-AB16-FF4FBEFC696E}" type="VALUE">
                      <a:rPr lang="en-US" smtClean="0"/>
                      <a:pPr/>
                      <a:t>[WAARDE]</a:t>
                    </a:fld>
                    <a:r>
                      <a:rPr lang="en-US" smtClean="0"/>
                      <a:t>%</a:t>
                    </a:r>
                  </a:p>
                </c:rich>
              </c:tx>
              <c:showLegendKey val="0"/>
              <c:showVal val="1"/>
              <c:showCatName val="0"/>
              <c:showSerName val="0"/>
              <c:showPercent val="0"/>
              <c:showBubbleSize val="0"/>
              <c:extLst>
                <c:ext xmlns:c15="http://schemas.microsoft.com/office/drawing/2012/chart" uri="{CE6537A1-D6FC-4f65-9D91-7224C49458BB}">
                  <c15:layout/>
                  <c15:dlblFieldTable/>
                  <c15:showDataLabelsRange val="0"/>
                </c:ext>
              </c:extLst>
            </c:dLbl>
            <c:dLbl>
              <c:idx val="2"/>
              <c:layout/>
              <c:tx>
                <c:rich>
                  <a:bodyPr/>
                  <a:lstStyle/>
                  <a:p>
                    <a:fld id="{CCFB4061-9DFB-48E0-A0F8-1AA9420FEDF2}" type="VALUE">
                      <a:rPr lang="en-US" smtClean="0"/>
                      <a:pPr/>
                      <a:t>[WAARDE]</a:t>
                    </a:fld>
                    <a:r>
                      <a:rPr lang="en-US" smtClean="0"/>
                      <a:t>%</a:t>
                    </a:r>
                  </a:p>
                </c:rich>
              </c:tx>
              <c:showLegendKey val="0"/>
              <c:showVal val="1"/>
              <c:showCatName val="0"/>
              <c:showSerName val="0"/>
              <c:showPercent val="0"/>
              <c:showBubbleSize val="0"/>
              <c:extLst>
                <c:ext xmlns:c15="http://schemas.microsoft.com/office/drawing/2012/chart" uri="{CE6537A1-D6FC-4f65-9D91-7224C49458BB}">
                  <c15:layout/>
                  <c15:dlblFieldTable/>
                  <c15:showDataLabelsRange val="0"/>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dk1">
                        <a:lumMod val="75000"/>
                        <a:lumOff val="25000"/>
                      </a:schemeClr>
                    </a:solidFill>
                    <a:latin typeface="+mn-lt"/>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data!$B$28:$D$28</c:f>
              <c:strCache>
                <c:ptCount val="3"/>
                <c:pt idx="0">
                  <c:v>voorgevel</c:v>
                </c:pt>
                <c:pt idx="1">
                  <c:v>tussen voor en achtergevel</c:v>
                </c:pt>
                <c:pt idx="2">
                  <c:v>achtergevel</c:v>
                </c:pt>
              </c:strCache>
            </c:strRef>
          </c:cat>
          <c:val>
            <c:numRef>
              <c:f>data!$B$29:$D$29</c:f>
              <c:numCache>
                <c:formatCode>General</c:formatCode>
                <c:ptCount val="3"/>
                <c:pt idx="0">
                  <c:v>50</c:v>
                </c:pt>
                <c:pt idx="1">
                  <c:v>54</c:v>
                </c:pt>
                <c:pt idx="2">
                  <c:v>57.4</c:v>
                </c:pt>
              </c:numCache>
            </c:numRef>
          </c:val>
        </c:ser>
        <c:dLbls>
          <c:showLegendKey val="0"/>
          <c:showVal val="1"/>
          <c:showCatName val="0"/>
          <c:showSerName val="0"/>
          <c:showPercent val="0"/>
          <c:showBubbleSize val="0"/>
        </c:dLbls>
        <c:gapWidth val="65"/>
        <c:shape val="box"/>
        <c:axId val="171370168"/>
        <c:axId val="171374872"/>
        <c:axId val="0"/>
      </c:bar3DChart>
      <c:catAx>
        <c:axId val="171370168"/>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100" b="1" i="0" u="none" strike="noStrike" kern="1200" cap="all" baseline="0">
                <a:solidFill>
                  <a:schemeClr val="dk1">
                    <a:lumMod val="75000"/>
                    <a:lumOff val="25000"/>
                  </a:schemeClr>
                </a:solidFill>
                <a:latin typeface="+mn-lt"/>
                <a:ea typeface="+mn-ea"/>
                <a:cs typeface="+mn-cs"/>
              </a:defRPr>
            </a:pPr>
            <a:endParaRPr lang="nl-BE"/>
          </a:p>
        </c:txPr>
        <c:crossAx val="171374872"/>
        <c:crosses val="autoZero"/>
        <c:auto val="1"/>
        <c:lblAlgn val="ctr"/>
        <c:lblOffset val="100"/>
        <c:noMultiLvlLbl val="0"/>
      </c:catAx>
      <c:valAx>
        <c:axId val="171374872"/>
        <c:scaling>
          <c:orientation val="minMax"/>
        </c:scaling>
        <c:delete val="0"/>
        <c:axPos val="l"/>
        <c:majorGridlines>
          <c:spPr>
            <a:ln w="9525" cap="flat" cmpd="sng" algn="ctr">
              <a:solidFill>
                <a:schemeClr val="dk1">
                  <a:lumMod val="15000"/>
                  <a:lumOff val="85000"/>
                </a:schemeClr>
              </a:solidFill>
              <a:round/>
            </a:ln>
            <a:effectLst/>
          </c:spPr>
        </c:majorGridlines>
        <c:title>
          <c:tx>
            <c:rich>
              <a:bodyPr rot="-5400000" spcFirstLastPara="1" vertOverflow="ellipsis" vert="horz" wrap="square" anchor="ctr" anchorCtr="1"/>
              <a:lstStyle/>
              <a:p>
                <a:pPr>
                  <a:defRPr sz="900" b="1" i="0" u="none" strike="noStrike" kern="1200" baseline="0">
                    <a:solidFill>
                      <a:schemeClr val="dk1">
                        <a:lumMod val="75000"/>
                        <a:lumOff val="25000"/>
                      </a:schemeClr>
                    </a:solidFill>
                    <a:latin typeface="+mn-lt"/>
                    <a:ea typeface="+mn-ea"/>
                    <a:cs typeface="+mn-cs"/>
                  </a:defRPr>
                </a:pPr>
                <a:r>
                  <a:rPr lang="nl-BE" sz="1200" b="0" i="0" u="none" strike="noStrike" baseline="0">
                    <a:solidFill>
                      <a:srgbClr val="FF0000"/>
                    </a:solidFill>
                    <a:effectLst/>
                  </a:rPr>
                  <a:t>kans op inbraak (%)</a:t>
                </a:r>
                <a:r>
                  <a:rPr lang="nl-BE" sz="1200" b="1" i="0" u="none" strike="noStrike" baseline="0">
                    <a:solidFill>
                      <a:srgbClr val="FF0000"/>
                    </a:solidFill>
                  </a:rPr>
                  <a:t> </a:t>
                </a:r>
                <a:endParaRPr lang="nl-BE" sz="1200">
                  <a:solidFill>
                    <a:srgbClr val="FF0000"/>
                  </a:solidFill>
                </a:endParaRPr>
              </a:p>
            </c:rich>
          </c:tx>
          <c:layout/>
          <c:overlay val="0"/>
          <c:spPr>
            <a:noFill/>
            <a:ln>
              <a:noFill/>
            </a:ln>
            <a:effectLst/>
          </c:spPr>
          <c:txPr>
            <a:bodyPr rot="-5400000" spcFirstLastPara="1" vertOverflow="ellipsis" vert="horz" wrap="square" anchor="ctr" anchorCtr="1"/>
            <a:lstStyle/>
            <a:p>
              <a:pPr>
                <a:defRPr sz="900" b="1" i="0" u="none" strike="noStrike" kern="1200" baseline="0">
                  <a:solidFill>
                    <a:schemeClr val="dk1">
                      <a:lumMod val="75000"/>
                      <a:lumOff val="25000"/>
                    </a:schemeClr>
                  </a:solidFill>
                  <a:latin typeface="+mn-lt"/>
                  <a:ea typeface="+mn-ea"/>
                  <a:cs typeface="+mn-cs"/>
                </a:defRPr>
              </a:pPr>
              <a:endParaRPr lang="nl-BE"/>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nl-BE"/>
          </a:p>
        </c:txPr>
        <c:crossAx val="171370168"/>
        <c:crosses val="autoZero"/>
        <c:crossBetween val="between"/>
      </c:valAx>
      <c:spPr>
        <a:noFill/>
        <a:ln>
          <a:noFill/>
        </a:ln>
        <a:effectLst/>
      </c:spPr>
    </c:plotArea>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nl-BE"/>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cap="all" spc="150" baseline="0">
                <a:solidFill>
                  <a:sysClr val="windowText" lastClr="000000"/>
                </a:solidFill>
                <a:latin typeface="+mn-lt"/>
                <a:ea typeface="+mn-ea"/>
                <a:cs typeface="+mn-cs"/>
              </a:defRPr>
            </a:pPr>
            <a:r>
              <a:rPr lang="nl-BE">
                <a:solidFill>
                  <a:sysClr val="windowText" lastClr="000000"/>
                </a:solidFill>
                <a:latin typeface="Calibri" panose="020F0502020204030204" pitchFamily="34" charset="0"/>
              </a:rPr>
              <a:t>Meldingen</a:t>
            </a:r>
            <a:r>
              <a:rPr lang="nl-BE" baseline="0">
                <a:solidFill>
                  <a:sysClr val="windowText" lastClr="000000"/>
                </a:solidFill>
                <a:latin typeface="Calibri" panose="020F0502020204030204" pitchFamily="34" charset="0"/>
              </a:rPr>
              <a:t> BIN LIEZEBOS 2015</a:t>
            </a:r>
            <a:endParaRPr lang="nl-BE">
              <a:solidFill>
                <a:sysClr val="windowText" lastClr="000000"/>
              </a:solidFill>
              <a:latin typeface="Calibri" panose="020F0502020204030204" pitchFamily="34" charset="0"/>
            </a:endParaRPr>
          </a:p>
        </c:rich>
      </c:tx>
      <c:layout>
        <c:manualLayout>
          <c:xMode val="edge"/>
          <c:yMode val="edge"/>
          <c:x val="0.12091666666666667"/>
          <c:y val="2.1680216802168022E-2"/>
        </c:manualLayout>
      </c:layout>
      <c:overlay val="0"/>
      <c:spPr>
        <a:noFill/>
        <a:ln>
          <a:noFill/>
        </a:ln>
        <a:effectLst/>
      </c:spPr>
      <c:txPr>
        <a:bodyPr rot="0" spcFirstLastPara="1" vertOverflow="ellipsis" vert="horz" wrap="square" anchor="ctr" anchorCtr="1"/>
        <a:lstStyle/>
        <a:p>
          <a:pPr>
            <a:defRPr sz="1800" b="1" i="0" u="none" strike="noStrike" kern="1200" cap="all" spc="150" baseline="0">
              <a:solidFill>
                <a:sysClr val="windowText" lastClr="000000"/>
              </a:solidFill>
              <a:latin typeface="+mn-lt"/>
              <a:ea typeface="+mn-ea"/>
              <a:cs typeface="+mn-cs"/>
            </a:defRPr>
          </a:pPr>
          <a:endParaRPr lang="nl-BE"/>
        </a:p>
      </c:txPr>
    </c:title>
    <c:autoTitleDeleted val="0"/>
    <c:view3D>
      <c:rotX val="15"/>
      <c:rotY val="20"/>
      <c:depthPercent val="100"/>
      <c:rAngAx val="1"/>
    </c:view3D>
    <c:floor>
      <c:thickness val="0"/>
      <c:spPr>
        <a:noFill/>
        <a:ln w="19050" cap="flat" cmpd="sng" algn="ctr">
          <a:solidFill>
            <a:schemeClr val="tx1">
              <a:lumMod val="25000"/>
              <a:lumOff val="75000"/>
            </a:schemeClr>
          </a:solidFill>
          <a:round/>
        </a:ln>
        <a:effectLst/>
        <a:sp3d contourW="19050">
          <a:contourClr>
            <a:schemeClr val="tx1">
              <a:lumMod val="25000"/>
              <a:lumOff val="75000"/>
            </a:schemeClr>
          </a:contourClr>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4.2400772411838074E-2"/>
          <c:y val="0.42674035664241156"/>
          <c:w val="0.79594043429072336"/>
          <c:h val="0.41752740257061371"/>
        </c:manualLayout>
      </c:layout>
      <c:bar3DChart>
        <c:barDir val="col"/>
        <c:grouping val="stacked"/>
        <c:varyColors val="0"/>
        <c:ser>
          <c:idx val="0"/>
          <c:order val="0"/>
          <c:tx>
            <c:strRef>
              <c:f>tabellen!$A$43</c:f>
              <c:strCache>
                <c:ptCount val="1"/>
                <c:pt idx="0">
                  <c:v>verdacht voertuig of personen</c:v>
                </c:pt>
              </c:strCache>
            </c:strRef>
          </c:tx>
          <c:spPr>
            <a:solidFill>
              <a:srgbClr val="00B0F0"/>
            </a:solidFill>
            <a:ln>
              <a:solidFill>
                <a:schemeClr val="accent1"/>
              </a:solidFill>
            </a:ln>
            <a:effectLst/>
            <a:sp3d>
              <a:contourClr>
                <a:schemeClr val="accent1"/>
              </a:contourClr>
            </a:sp3d>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1">
                          <a:lumMod val="35000"/>
                          <a:lumOff val="65000"/>
                        </a:schemeClr>
                      </a:solidFill>
                    </a:ln>
                    <a:effectLst/>
                  </c:spPr>
                </c15:leaderLines>
              </c:ext>
            </c:extLst>
          </c:dLbls>
          <c:cat>
            <c:strRef>
              <c:f>tabellen!$B$42:$M$42</c:f>
              <c:strCache>
                <c:ptCount val="12"/>
                <c:pt idx="0">
                  <c:v>januari</c:v>
                </c:pt>
                <c:pt idx="1">
                  <c:v>februari</c:v>
                </c:pt>
                <c:pt idx="2">
                  <c:v>maart</c:v>
                </c:pt>
                <c:pt idx="3">
                  <c:v>april</c:v>
                </c:pt>
                <c:pt idx="4">
                  <c:v>mei</c:v>
                </c:pt>
                <c:pt idx="5">
                  <c:v>juni</c:v>
                </c:pt>
                <c:pt idx="6">
                  <c:v>juli</c:v>
                </c:pt>
                <c:pt idx="7">
                  <c:v>augustus</c:v>
                </c:pt>
                <c:pt idx="8">
                  <c:v>september</c:v>
                </c:pt>
                <c:pt idx="9">
                  <c:v>oktober</c:v>
                </c:pt>
                <c:pt idx="10">
                  <c:v>november</c:v>
                </c:pt>
                <c:pt idx="11">
                  <c:v>december</c:v>
                </c:pt>
              </c:strCache>
            </c:strRef>
          </c:cat>
          <c:val>
            <c:numRef>
              <c:f>tabellen!$B$43:$M$43</c:f>
              <c:numCache>
                <c:formatCode>General</c:formatCode>
                <c:ptCount val="12"/>
                <c:pt idx="0">
                  <c:v>4</c:v>
                </c:pt>
                <c:pt idx="2">
                  <c:v>2</c:v>
                </c:pt>
                <c:pt idx="3">
                  <c:v>1</c:v>
                </c:pt>
                <c:pt idx="4">
                  <c:v>3</c:v>
                </c:pt>
                <c:pt idx="5">
                  <c:v>2</c:v>
                </c:pt>
                <c:pt idx="6">
                  <c:v>2</c:v>
                </c:pt>
                <c:pt idx="7">
                  <c:v>1</c:v>
                </c:pt>
                <c:pt idx="8">
                  <c:v>0</c:v>
                </c:pt>
                <c:pt idx="9">
                  <c:v>2</c:v>
                </c:pt>
                <c:pt idx="10">
                  <c:v>1</c:v>
                </c:pt>
                <c:pt idx="11">
                  <c:v>0</c:v>
                </c:pt>
              </c:numCache>
            </c:numRef>
          </c:val>
        </c:ser>
        <c:ser>
          <c:idx val="1"/>
          <c:order val="1"/>
          <c:tx>
            <c:strRef>
              <c:f>tabellen!$A$44</c:f>
              <c:strCache>
                <c:ptCount val="1"/>
                <c:pt idx="0">
                  <c:v>poging tot inbraak*</c:v>
                </c:pt>
              </c:strCache>
            </c:strRef>
          </c:tx>
          <c:spPr>
            <a:solidFill>
              <a:schemeClr val="accent4"/>
            </a:solidFill>
            <a:ln>
              <a:solidFill>
                <a:schemeClr val="accent2"/>
              </a:solidFill>
            </a:ln>
            <a:effectLst/>
            <a:sp3d>
              <a:contourClr>
                <a:schemeClr val="accent2"/>
              </a:contourClr>
            </a:sp3d>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1">
                          <a:lumMod val="35000"/>
                          <a:lumOff val="65000"/>
                        </a:schemeClr>
                      </a:solidFill>
                    </a:ln>
                    <a:effectLst/>
                  </c:spPr>
                </c15:leaderLines>
              </c:ext>
            </c:extLst>
          </c:dLbls>
          <c:cat>
            <c:strRef>
              <c:f>tabellen!$B$42:$M$42</c:f>
              <c:strCache>
                <c:ptCount val="12"/>
                <c:pt idx="0">
                  <c:v>januari</c:v>
                </c:pt>
                <c:pt idx="1">
                  <c:v>februari</c:v>
                </c:pt>
                <c:pt idx="2">
                  <c:v>maart</c:v>
                </c:pt>
                <c:pt idx="3">
                  <c:v>april</c:v>
                </c:pt>
                <c:pt idx="4">
                  <c:v>mei</c:v>
                </c:pt>
                <c:pt idx="5">
                  <c:v>juni</c:v>
                </c:pt>
                <c:pt idx="6">
                  <c:v>juli</c:v>
                </c:pt>
                <c:pt idx="7">
                  <c:v>augustus</c:v>
                </c:pt>
                <c:pt idx="8">
                  <c:v>september</c:v>
                </c:pt>
                <c:pt idx="9">
                  <c:v>oktober</c:v>
                </c:pt>
                <c:pt idx="10">
                  <c:v>november</c:v>
                </c:pt>
                <c:pt idx="11">
                  <c:v>december</c:v>
                </c:pt>
              </c:strCache>
            </c:strRef>
          </c:cat>
          <c:val>
            <c:numRef>
              <c:f>tabellen!$B$44:$M$44</c:f>
              <c:numCache>
                <c:formatCode>General</c:formatCode>
                <c:ptCount val="12"/>
                <c:pt idx="0">
                  <c:v>0</c:v>
                </c:pt>
                <c:pt idx="4">
                  <c:v>1</c:v>
                </c:pt>
                <c:pt idx="11">
                  <c:v>1</c:v>
                </c:pt>
              </c:numCache>
            </c:numRef>
          </c:val>
        </c:ser>
        <c:ser>
          <c:idx val="2"/>
          <c:order val="2"/>
          <c:tx>
            <c:strRef>
              <c:f>tabellen!$A$45</c:f>
              <c:strCache>
                <c:ptCount val="1"/>
                <c:pt idx="0">
                  <c:v>inbraak *</c:v>
                </c:pt>
              </c:strCache>
            </c:strRef>
          </c:tx>
          <c:spPr>
            <a:pattFill prst="ltDnDiag">
              <a:fgClr>
                <a:schemeClr val="accent3"/>
              </a:fgClr>
              <a:bgClr>
                <a:schemeClr val="accent3">
                  <a:lumMod val="20000"/>
                  <a:lumOff val="80000"/>
                </a:schemeClr>
              </a:bgClr>
            </a:pattFill>
            <a:ln>
              <a:solidFill>
                <a:schemeClr val="accent3"/>
              </a:solidFill>
            </a:ln>
            <a:effectLst/>
            <a:sp3d>
              <a:contourClr>
                <a:schemeClr val="accent3"/>
              </a:contourClr>
            </a:sp3d>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1">
                          <a:lumMod val="35000"/>
                          <a:lumOff val="65000"/>
                        </a:schemeClr>
                      </a:solidFill>
                    </a:ln>
                    <a:effectLst/>
                  </c:spPr>
                </c15:leaderLines>
              </c:ext>
            </c:extLst>
          </c:dLbls>
          <c:cat>
            <c:strRef>
              <c:f>tabellen!$B$42:$M$42</c:f>
              <c:strCache>
                <c:ptCount val="12"/>
                <c:pt idx="0">
                  <c:v>januari</c:v>
                </c:pt>
                <c:pt idx="1">
                  <c:v>februari</c:v>
                </c:pt>
                <c:pt idx="2">
                  <c:v>maart</c:v>
                </c:pt>
                <c:pt idx="3">
                  <c:v>april</c:v>
                </c:pt>
                <c:pt idx="4">
                  <c:v>mei</c:v>
                </c:pt>
                <c:pt idx="5">
                  <c:v>juni</c:v>
                </c:pt>
                <c:pt idx="6">
                  <c:v>juli</c:v>
                </c:pt>
                <c:pt idx="7">
                  <c:v>augustus</c:v>
                </c:pt>
                <c:pt idx="8">
                  <c:v>september</c:v>
                </c:pt>
                <c:pt idx="9">
                  <c:v>oktober</c:v>
                </c:pt>
                <c:pt idx="10">
                  <c:v>november</c:v>
                </c:pt>
                <c:pt idx="11">
                  <c:v>december</c:v>
                </c:pt>
              </c:strCache>
            </c:strRef>
          </c:cat>
          <c:val>
            <c:numRef>
              <c:f>tabellen!$B$45:$M$45</c:f>
              <c:numCache>
                <c:formatCode>General</c:formatCode>
                <c:ptCount val="12"/>
                <c:pt idx="0">
                  <c:v>4</c:v>
                </c:pt>
                <c:pt idx="1">
                  <c:v>2</c:v>
                </c:pt>
                <c:pt idx="3">
                  <c:v>4</c:v>
                </c:pt>
                <c:pt idx="4">
                  <c:v>1</c:v>
                </c:pt>
                <c:pt idx="6">
                  <c:v>1</c:v>
                </c:pt>
                <c:pt idx="8">
                  <c:v>3</c:v>
                </c:pt>
                <c:pt idx="9">
                  <c:v>4</c:v>
                </c:pt>
                <c:pt idx="10">
                  <c:v>1</c:v>
                </c:pt>
              </c:numCache>
            </c:numRef>
          </c:val>
        </c:ser>
        <c:ser>
          <c:idx val="3"/>
          <c:order val="3"/>
          <c:tx>
            <c:strRef>
              <c:f>tabellen!$A$46</c:f>
              <c:strCache>
                <c:ptCount val="1"/>
                <c:pt idx="0">
                  <c:v>agressie</c:v>
                </c:pt>
              </c:strCache>
            </c:strRef>
          </c:tx>
          <c:spPr>
            <a:pattFill prst="ltDnDiag">
              <a:fgClr>
                <a:schemeClr val="accent4"/>
              </a:fgClr>
              <a:bgClr>
                <a:schemeClr val="accent4">
                  <a:lumMod val="20000"/>
                  <a:lumOff val="80000"/>
                </a:schemeClr>
              </a:bgClr>
            </a:pattFill>
            <a:ln>
              <a:solidFill>
                <a:schemeClr val="accent4"/>
              </a:solidFill>
            </a:ln>
            <a:effectLst/>
            <a:sp3d>
              <a:contourClr>
                <a:schemeClr val="accent4"/>
              </a:contourClr>
            </a:sp3d>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1">
                          <a:lumMod val="35000"/>
                          <a:lumOff val="65000"/>
                        </a:schemeClr>
                      </a:solidFill>
                    </a:ln>
                    <a:effectLst/>
                  </c:spPr>
                </c15:leaderLines>
              </c:ext>
            </c:extLst>
          </c:dLbls>
          <c:cat>
            <c:strRef>
              <c:f>tabellen!$B$42:$M$42</c:f>
              <c:strCache>
                <c:ptCount val="12"/>
                <c:pt idx="0">
                  <c:v>januari</c:v>
                </c:pt>
                <c:pt idx="1">
                  <c:v>februari</c:v>
                </c:pt>
                <c:pt idx="2">
                  <c:v>maart</c:v>
                </c:pt>
                <c:pt idx="3">
                  <c:v>april</c:v>
                </c:pt>
                <c:pt idx="4">
                  <c:v>mei</c:v>
                </c:pt>
                <c:pt idx="5">
                  <c:v>juni</c:v>
                </c:pt>
                <c:pt idx="6">
                  <c:v>juli</c:v>
                </c:pt>
                <c:pt idx="7">
                  <c:v>augustus</c:v>
                </c:pt>
                <c:pt idx="8">
                  <c:v>september</c:v>
                </c:pt>
                <c:pt idx="9">
                  <c:v>oktober</c:v>
                </c:pt>
                <c:pt idx="10">
                  <c:v>november</c:v>
                </c:pt>
                <c:pt idx="11">
                  <c:v>december</c:v>
                </c:pt>
              </c:strCache>
            </c:strRef>
          </c:cat>
          <c:val>
            <c:numRef>
              <c:f>tabellen!$B$46:$M$46</c:f>
              <c:numCache>
                <c:formatCode>General</c:formatCode>
                <c:ptCount val="12"/>
                <c:pt idx="0">
                  <c:v>0</c:v>
                </c:pt>
              </c:numCache>
            </c:numRef>
          </c:val>
        </c:ser>
        <c:ser>
          <c:idx val="4"/>
          <c:order val="4"/>
          <c:tx>
            <c:strRef>
              <c:f>tabellen!$A$47</c:f>
              <c:strCache>
                <c:ptCount val="1"/>
                <c:pt idx="0">
                  <c:v>overlast</c:v>
                </c:pt>
              </c:strCache>
            </c:strRef>
          </c:tx>
          <c:spPr>
            <a:pattFill prst="ltDnDiag">
              <a:fgClr>
                <a:schemeClr val="accent5"/>
              </a:fgClr>
              <a:bgClr>
                <a:schemeClr val="accent5">
                  <a:lumMod val="20000"/>
                  <a:lumOff val="80000"/>
                </a:schemeClr>
              </a:bgClr>
            </a:pattFill>
            <a:ln>
              <a:solidFill>
                <a:schemeClr val="accent5"/>
              </a:solidFill>
            </a:ln>
            <a:effectLst/>
            <a:sp3d>
              <a:contourClr>
                <a:schemeClr val="accent5"/>
              </a:contourClr>
            </a:sp3d>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1">
                          <a:lumMod val="35000"/>
                          <a:lumOff val="65000"/>
                        </a:schemeClr>
                      </a:solidFill>
                    </a:ln>
                    <a:effectLst/>
                  </c:spPr>
                </c15:leaderLines>
              </c:ext>
            </c:extLst>
          </c:dLbls>
          <c:cat>
            <c:strRef>
              <c:f>tabellen!$B$42:$M$42</c:f>
              <c:strCache>
                <c:ptCount val="12"/>
                <c:pt idx="0">
                  <c:v>januari</c:v>
                </c:pt>
                <c:pt idx="1">
                  <c:v>februari</c:v>
                </c:pt>
                <c:pt idx="2">
                  <c:v>maart</c:v>
                </c:pt>
                <c:pt idx="3">
                  <c:v>april</c:v>
                </c:pt>
                <c:pt idx="4">
                  <c:v>mei</c:v>
                </c:pt>
                <c:pt idx="5">
                  <c:v>juni</c:v>
                </c:pt>
                <c:pt idx="6">
                  <c:v>juli</c:v>
                </c:pt>
                <c:pt idx="7">
                  <c:v>augustus</c:v>
                </c:pt>
                <c:pt idx="8">
                  <c:v>september</c:v>
                </c:pt>
                <c:pt idx="9">
                  <c:v>oktober</c:v>
                </c:pt>
                <c:pt idx="10">
                  <c:v>november</c:v>
                </c:pt>
                <c:pt idx="11">
                  <c:v>december</c:v>
                </c:pt>
              </c:strCache>
            </c:strRef>
          </c:cat>
          <c:val>
            <c:numRef>
              <c:f>tabellen!$B$47:$M$47</c:f>
              <c:numCache>
                <c:formatCode>General</c:formatCode>
                <c:ptCount val="12"/>
                <c:pt idx="0">
                  <c:v>1</c:v>
                </c:pt>
                <c:pt idx="3">
                  <c:v>2</c:v>
                </c:pt>
              </c:numCache>
            </c:numRef>
          </c:val>
        </c:ser>
        <c:ser>
          <c:idx val="5"/>
          <c:order val="5"/>
          <c:tx>
            <c:strRef>
              <c:f>tabellen!$A$48</c:f>
              <c:strCache>
                <c:ptCount val="1"/>
                <c:pt idx="0">
                  <c:v>drug related</c:v>
                </c:pt>
              </c:strCache>
            </c:strRef>
          </c:tx>
          <c:spPr>
            <a:pattFill prst="ltDnDiag">
              <a:fgClr>
                <a:schemeClr val="accent6"/>
              </a:fgClr>
              <a:bgClr>
                <a:schemeClr val="accent6">
                  <a:lumMod val="20000"/>
                  <a:lumOff val="80000"/>
                </a:schemeClr>
              </a:bgClr>
            </a:pattFill>
            <a:ln>
              <a:solidFill>
                <a:schemeClr val="accent6"/>
              </a:solidFill>
            </a:ln>
            <a:effectLst/>
            <a:sp3d>
              <a:contourClr>
                <a:schemeClr val="accent6"/>
              </a:contourClr>
            </a:sp3d>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1">
                          <a:lumMod val="35000"/>
                          <a:lumOff val="65000"/>
                        </a:schemeClr>
                      </a:solidFill>
                    </a:ln>
                    <a:effectLst/>
                  </c:spPr>
                </c15:leaderLines>
              </c:ext>
            </c:extLst>
          </c:dLbls>
          <c:cat>
            <c:strRef>
              <c:f>tabellen!$B$42:$M$42</c:f>
              <c:strCache>
                <c:ptCount val="12"/>
                <c:pt idx="0">
                  <c:v>januari</c:v>
                </c:pt>
                <c:pt idx="1">
                  <c:v>februari</c:v>
                </c:pt>
                <c:pt idx="2">
                  <c:v>maart</c:v>
                </c:pt>
                <c:pt idx="3">
                  <c:v>april</c:v>
                </c:pt>
                <c:pt idx="4">
                  <c:v>mei</c:v>
                </c:pt>
                <c:pt idx="5">
                  <c:v>juni</c:v>
                </c:pt>
                <c:pt idx="6">
                  <c:v>juli</c:v>
                </c:pt>
                <c:pt idx="7">
                  <c:v>augustus</c:v>
                </c:pt>
                <c:pt idx="8">
                  <c:v>september</c:v>
                </c:pt>
                <c:pt idx="9">
                  <c:v>oktober</c:v>
                </c:pt>
                <c:pt idx="10">
                  <c:v>november</c:v>
                </c:pt>
                <c:pt idx="11">
                  <c:v>december</c:v>
                </c:pt>
              </c:strCache>
            </c:strRef>
          </c:cat>
          <c:val>
            <c:numRef>
              <c:f>tabellen!$B$48:$M$48</c:f>
              <c:numCache>
                <c:formatCode>General</c:formatCode>
                <c:ptCount val="12"/>
                <c:pt idx="0">
                  <c:v>0</c:v>
                </c:pt>
              </c:numCache>
            </c:numRef>
          </c:val>
        </c:ser>
        <c:ser>
          <c:idx val="6"/>
          <c:order val="6"/>
          <c:tx>
            <c:strRef>
              <c:f>tabellen!$A$49</c:f>
              <c:strCache>
                <c:ptCount val="1"/>
                <c:pt idx="0">
                  <c:v>cyber crim</c:v>
                </c:pt>
              </c:strCache>
            </c:strRef>
          </c:tx>
          <c:spPr>
            <a:pattFill prst="ltDnDiag">
              <a:fgClr>
                <a:schemeClr val="accent1">
                  <a:lumMod val="60000"/>
                </a:schemeClr>
              </a:fgClr>
              <a:bgClr>
                <a:schemeClr val="accent1">
                  <a:lumMod val="60000"/>
                  <a:lumMod val="20000"/>
                  <a:lumOff val="80000"/>
                </a:schemeClr>
              </a:bgClr>
            </a:pattFill>
            <a:ln>
              <a:solidFill>
                <a:schemeClr val="accent1">
                  <a:lumMod val="60000"/>
                </a:schemeClr>
              </a:solidFill>
            </a:ln>
            <a:effectLst/>
            <a:sp3d>
              <a:contourClr>
                <a:schemeClr val="accent1">
                  <a:lumMod val="60000"/>
                </a:schemeClr>
              </a:contourClr>
            </a:sp3d>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1">
                          <a:lumMod val="35000"/>
                          <a:lumOff val="65000"/>
                        </a:schemeClr>
                      </a:solidFill>
                    </a:ln>
                    <a:effectLst/>
                  </c:spPr>
                </c15:leaderLines>
              </c:ext>
            </c:extLst>
          </c:dLbls>
          <c:cat>
            <c:strRef>
              <c:f>tabellen!$B$42:$M$42</c:f>
              <c:strCache>
                <c:ptCount val="12"/>
                <c:pt idx="0">
                  <c:v>januari</c:v>
                </c:pt>
                <c:pt idx="1">
                  <c:v>februari</c:v>
                </c:pt>
                <c:pt idx="2">
                  <c:v>maart</c:v>
                </c:pt>
                <c:pt idx="3">
                  <c:v>april</c:v>
                </c:pt>
                <c:pt idx="4">
                  <c:v>mei</c:v>
                </c:pt>
                <c:pt idx="5">
                  <c:v>juni</c:v>
                </c:pt>
                <c:pt idx="6">
                  <c:v>juli</c:v>
                </c:pt>
                <c:pt idx="7">
                  <c:v>augustus</c:v>
                </c:pt>
                <c:pt idx="8">
                  <c:v>september</c:v>
                </c:pt>
                <c:pt idx="9">
                  <c:v>oktober</c:v>
                </c:pt>
                <c:pt idx="10">
                  <c:v>november</c:v>
                </c:pt>
                <c:pt idx="11">
                  <c:v>december</c:v>
                </c:pt>
              </c:strCache>
            </c:strRef>
          </c:cat>
          <c:val>
            <c:numRef>
              <c:f>tabellen!$B$49:$M$49</c:f>
              <c:numCache>
                <c:formatCode>General</c:formatCode>
                <c:ptCount val="12"/>
                <c:pt idx="0">
                  <c:v>0</c:v>
                </c:pt>
                <c:pt idx="2">
                  <c:v>3</c:v>
                </c:pt>
                <c:pt idx="6">
                  <c:v>2</c:v>
                </c:pt>
                <c:pt idx="7">
                  <c:v>3</c:v>
                </c:pt>
              </c:numCache>
            </c:numRef>
          </c:val>
        </c:ser>
        <c:dLbls>
          <c:showLegendKey val="0"/>
          <c:showVal val="1"/>
          <c:showCatName val="0"/>
          <c:showSerName val="0"/>
          <c:showPercent val="0"/>
          <c:showBubbleSize val="0"/>
        </c:dLbls>
        <c:gapWidth val="150"/>
        <c:shape val="box"/>
        <c:axId val="158174424"/>
        <c:axId val="158178736"/>
        <c:axId val="0"/>
      </c:bar3DChart>
      <c:catAx>
        <c:axId val="158174424"/>
        <c:scaling>
          <c:orientation val="minMax"/>
        </c:scaling>
        <c:delete val="0"/>
        <c:axPos val="b"/>
        <c:numFmt formatCode="General" sourceLinked="1"/>
        <c:majorTickMark val="none"/>
        <c:minorTickMark val="none"/>
        <c:tickLblPos val="nextTo"/>
        <c:spPr>
          <a:noFill/>
          <a:ln w="19050"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l-BE"/>
          </a:p>
        </c:txPr>
        <c:crossAx val="158178736"/>
        <c:crosses val="autoZero"/>
        <c:auto val="1"/>
        <c:lblAlgn val="ctr"/>
        <c:lblOffset val="100"/>
        <c:noMultiLvlLbl val="0"/>
      </c:catAx>
      <c:valAx>
        <c:axId val="158178736"/>
        <c:scaling>
          <c:orientation val="minMax"/>
        </c:scaling>
        <c:delete val="0"/>
        <c:axPos val="l"/>
        <c:majorGridlines>
          <c:spPr>
            <a:ln>
              <a:solidFill>
                <a:schemeClr val="tx1">
                  <a:lumMod val="15000"/>
                  <a:lumOff val="85000"/>
                </a:schemeClr>
              </a:solidFill>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l-BE"/>
          </a:p>
        </c:txPr>
        <c:crossAx val="158174424"/>
        <c:crosses val="autoZero"/>
        <c:crossBetween val="between"/>
      </c:valAx>
      <c:spPr>
        <a:noFill/>
        <a:ln>
          <a:noFill/>
        </a:ln>
        <a:effectLst/>
      </c:spPr>
    </c:plotArea>
    <c:legend>
      <c:legendPos val="t"/>
      <c:layout>
        <c:manualLayout>
          <c:xMode val="edge"/>
          <c:yMode val="edge"/>
          <c:x val="5.6335285635331273E-2"/>
          <c:y val="0.12628726287262873"/>
          <c:w val="0.92103937007874015"/>
          <c:h val="0.23848409192753345"/>
        </c:manualLayout>
      </c:layout>
      <c:overlay val="0"/>
      <c:spPr>
        <a:noFill/>
        <a:ln>
          <a:noFill/>
        </a:ln>
        <a:effectLst/>
      </c:spPr>
      <c:txPr>
        <a:bodyPr rot="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endParaRPr lang="nl-BE"/>
        </a:p>
      </c:txPr>
    </c:legend>
    <c:plotVisOnly val="1"/>
    <c:dispBlanksAs val="gap"/>
    <c:showDLblsOverMax val="0"/>
  </c:chart>
  <c:spPr>
    <a:gradFill flip="none" rotWithShape="1">
      <a:gsLst>
        <a:gs pos="0">
          <a:schemeClr val="bg1">
            <a:lumMod val="85000"/>
          </a:schemeClr>
        </a:gs>
        <a:gs pos="62000">
          <a:schemeClr val="bg1">
            <a:lumMod val="85000"/>
          </a:schemeClr>
        </a:gs>
        <a:gs pos="21000">
          <a:schemeClr val="bg1"/>
        </a:gs>
      </a:gsLst>
      <a:lin ang="10800000" scaled="1"/>
      <a:tileRect/>
    </a:gradFill>
    <a:ln w="9525" cap="flat" cmpd="sng" algn="ctr">
      <a:solidFill>
        <a:schemeClr val="tx1">
          <a:lumMod val="15000"/>
          <a:lumOff val="85000"/>
        </a:schemeClr>
      </a:solidFill>
      <a:round/>
    </a:ln>
    <a:effectLst/>
  </c:spPr>
  <c:txPr>
    <a:bodyPr/>
    <a:lstStyle/>
    <a:p>
      <a:pPr>
        <a:defRPr/>
      </a:pPr>
      <a:endParaRPr lang="nl-BE"/>
    </a:p>
  </c:txPr>
  <c:externalData r:id="rId3">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nl-BE" sz="1800" b="1" i="0" u="none" strike="noStrike" baseline="0">
                <a:effectLst/>
              </a:rPr>
              <a:t>BOUWJAAR VAN DE WONING</a:t>
            </a:r>
            <a:r>
              <a:rPr lang="nl-BE" sz="1800" b="1" i="0" u="none" strike="noStrike" baseline="0"/>
              <a:t> </a:t>
            </a:r>
            <a:endParaRPr lang="nl-BE" b="1"/>
          </a:p>
        </c:rich>
      </c:tx>
      <c:layout>
        <c:manualLayout>
          <c:xMode val="edge"/>
          <c:yMode val="edge"/>
          <c:x val="0.14512122766263413"/>
          <c:y val="2.1947870638904819E-2"/>
        </c:manualLayout>
      </c:layout>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nl-BE"/>
        </a:p>
      </c:txPr>
    </c:title>
    <c:autoTitleDeleted val="0"/>
    <c:view3D>
      <c:rotX val="0"/>
      <c:rotY val="0"/>
      <c:depthPercent val="60"/>
      <c:rAngAx val="0"/>
      <c:perspective val="100"/>
    </c:view3D>
    <c:floor>
      <c:thickness val="0"/>
      <c:spPr>
        <a:solidFill>
          <a:schemeClr val="lt1">
            <a:lumMod val="95000"/>
          </a:schemeClr>
        </a:solid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1"/>
          <c:order val="0"/>
          <c:spPr>
            <a:solidFill>
              <a:schemeClr val="accent2">
                <a:alpha val="85000"/>
              </a:schemeClr>
            </a:solidFill>
            <a:ln w="9525" cap="flat" cmpd="sng" algn="ctr">
              <a:solidFill>
                <a:schemeClr val="accent2">
                  <a:lumMod val="75000"/>
                </a:schemeClr>
              </a:solidFill>
              <a:round/>
            </a:ln>
            <a:effectLst/>
            <a:sp3d contourW="9525">
              <a:contourClr>
                <a:schemeClr val="accent2">
                  <a:lumMod val="75000"/>
                </a:schemeClr>
              </a:contourClr>
            </a:sp3d>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dk1">
                        <a:lumMod val="75000"/>
                        <a:lumOff val="25000"/>
                      </a:schemeClr>
                    </a:solidFill>
                    <a:latin typeface="+mn-lt"/>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dk1">
                          <a:lumMod val="50000"/>
                          <a:lumOff val="50000"/>
                        </a:schemeClr>
                      </a:solidFill>
                    </a:ln>
                    <a:effectLst/>
                  </c:spPr>
                </c15:leaderLines>
              </c:ext>
            </c:extLst>
          </c:dLbls>
          <c:cat>
            <c:strRef>
              <c:f>data!$B$31:$E$31</c:f>
              <c:strCache>
                <c:ptCount val="4"/>
                <c:pt idx="0">
                  <c:v>OUDER DAN 1930</c:v>
                </c:pt>
                <c:pt idx="1">
                  <c:v>1930-1940</c:v>
                </c:pt>
                <c:pt idx="2">
                  <c:v>1950-1960</c:v>
                </c:pt>
                <c:pt idx="3">
                  <c:v>1970-1980</c:v>
                </c:pt>
              </c:strCache>
            </c:strRef>
          </c:cat>
          <c:val>
            <c:numRef>
              <c:f>data!$B$32:$E$32</c:f>
              <c:numCache>
                <c:formatCode>0.00%</c:formatCode>
                <c:ptCount val="4"/>
                <c:pt idx="0" formatCode="0%">
                  <c:v>0.7</c:v>
                </c:pt>
                <c:pt idx="1">
                  <c:v>0.64900000000000002</c:v>
                </c:pt>
                <c:pt idx="2">
                  <c:v>0.48799999999999999</c:v>
                </c:pt>
                <c:pt idx="3">
                  <c:v>0.34200000000000003</c:v>
                </c:pt>
              </c:numCache>
            </c:numRef>
          </c:val>
        </c:ser>
        <c:dLbls>
          <c:showLegendKey val="0"/>
          <c:showVal val="1"/>
          <c:showCatName val="0"/>
          <c:showSerName val="0"/>
          <c:showPercent val="0"/>
          <c:showBubbleSize val="0"/>
        </c:dLbls>
        <c:gapWidth val="65"/>
        <c:shape val="box"/>
        <c:axId val="171369384"/>
        <c:axId val="171370560"/>
        <c:axId val="0"/>
      </c:bar3DChart>
      <c:catAx>
        <c:axId val="171369384"/>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100" b="1" i="0" u="none" strike="noStrike" kern="1200" cap="all" baseline="0">
                <a:solidFill>
                  <a:schemeClr val="dk1">
                    <a:lumMod val="75000"/>
                    <a:lumOff val="25000"/>
                  </a:schemeClr>
                </a:solidFill>
                <a:latin typeface="+mn-lt"/>
                <a:ea typeface="+mn-ea"/>
                <a:cs typeface="+mn-cs"/>
              </a:defRPr>
            </a:pPr>
            <a:endParaRPr lang="nl-BE"/>
          </a:p>
        </c:txPr>
        <c:crossAx val="171370560"/>
        <c:crosses val="autoZero"/>
        <c:auto val="1"/>
        <c:lblAlgn val="ctr"/>
        <c:lblOffset val="100"/>
        <c:noMultiLvlLbl val="0"/>
      </c:catAx>
      <c:valAx>
        <c:axId val="171370560"/>
        <c:scaling>
          <c:orientation val="minMax"/>
        </c:scaling>
        <c:delete val="0"/>
        <c:axPos val="l"/>
        <c:majorGridlines>
          <c:spPr>
            <a:ln w="9525" cap="flat" cmpd="sng" algn="ctr">
              <a:solidFill>
                <a:schemeClr val="dk1">
                  <a:lumMod val="15000"/>
                  <a:lumOff val="85000"/>
                </a:schemeClr>
              </a:solidFill>
              <a:round/>
            </a:ln>
            <a:effectLst/>
          </c:spPr>
        </c:majorGridlines>
        <c:title>
          <c:tx>
            <c:rich>
              <a:bodyPr rot="-5400000" spcFirstLastPara="1" vertOverflow="ellipsis" vert="horz" wrap="square" anchor="ctr" anchorCtr="1"/>
              <a:lstStyle/>
              <a:p>
                <a:pPr>
                  <a:defRPr sz="900" b="1" i="0" u="none" strike="noStrike" kern="1200" baseline="0">
                    <a:solidFill>
                      <a:schemeClr val="dk1">
                        <a:lumMod val="75000"/>
                        <a:lumOff val="25000"/>
                      </a:schemeClr>
                    </a:solidFill>
                    <a:latin typeface="+mn-lt"/>
                    <a:ea typeface="+mn-ea"/>
                    <a:cs typeface="+mn-cs"/>
                  </a:defRPr>
                </a:pPr>
                <a:r>
                  <a:rPr lang="nl-BE" sz="1200" b="0" i="0" u="none" strike="noStrike" baseline="0">
                    <a:solidFill>
                      <a:srgbClr val="FF0000"/>
                    </a:solidFill>
                    <a:effectLst/>
                  </a:rPr>
                  <a:t>kans op inbraak (%)</a:t>
                </a:r>
                <a:r>
                  <a:rPr lang="nl-BE" sz="1200" b="1" i="0" u="none" strike="noStrike" baseline="0">
                    <a:solidFill>
                      <a:srgbClr val="FF0000"/>
                    </a:solidFill>
                  </a:rPr>
                  <a:t> </a:t>
                </a:r>
                <a:endParaRPr lang="nl-BE" sz="1200">
                  <a:solidFill>
                    <a:srgbClr val="FF0000"/>
                  </a:solidFill>
                </a:endParaRPr>
              </a:p>
            </c:rich>
          </c:tx>
          <c:layout/>
          <c:overlay val="0"/>
          <c:spPr>
            <a:noFill/>
            <a:ln>
              <a:noFill/>
            </a:ln>
            <a:effectLst/>
          </c:spPr>
          <c:txPr>
            <a:bodyPr rot="-5400000" spcFirstLastPara="1" vertOverflow="ellipsis" vert="horz" wrap="square" anchor="ctr" anchorCtr="1"/>
            <a:lstStyle/>
            <a:p>
              <a:pPr>
                <a:defRPr sz="900" b="1" i="0" u="none" strike="noStrike" kern="1200" baseline="0">
                  <a:solidFill>
                    <a:schemeClr val="dk1">
                      <a:lumMod val="75000"/>
                      <a:lumOff val="25000"/>
                    </a:schemeClr>
                  </a:solidFill>
                  <a:latin typeface="+mn-lt"/>
                  <a:ea typeface="+mn-ea"/>
                  <a:cs typeface="+mn-cs"/>
                </a:defRPr>
              </a:pPr>
              <a:endParaRPr lang="nl-BE"/>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nl-BE"/>
          </a:p>
        </c:txPr>
        <c:crossAx val="171369384"/>
        <c:crosses val="autoZero"/>
        <c:crossBetween val="between"/>
      </c:valAx>
      <c:spPr>
        <a:noFill/>
        <a:ln>
          <a:noFill/>
        </a:ln>
        <a:effectLst/>
      </c:spPr>
    </c:plotArea>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nl-BE"/>
    </a:p>
  </c:txPr>
  <c:externalData r:id="rId4">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nl-BE" sz="1800" b="1" i="0" u="none" strike="noStrike" baseline="0">
                <a:effectLst/>
              </a:rPr>
              <a:t>ROLLUIKEN AANWEZIG</a:t>
            </a:r>
            <a:r>
              <a:rPr lang="nl-BE" sz="1800" b="1" i="0" u="none" strike="noStrike" baseline="0"/>
              <a:t> </a:t>
            </a:r>
            <a:endParaRPr lang="nl-BE" b="1"/>
          </a:p>
        </c:rich>
      </c:tx>
      <c:layout/>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nl-BE"/>
        </a:p>
      </c:txPr>
    </c:title>
    <c:autoTitleDeleted val="0"/>
    <c:view3D>
      <c:rotX val="0"/>
      <c:rotY val="0"/>
      <c:depthPercent val="60"/>
      <c:rAngAx val="0"/>
      <c:perspective val="100"/>
    </c:view3D>
    <c:floor>
      <c:thickness val="0"/>
      <c:spPr>
        <a:solidFill>
          <a:schemeClr val="lt1">
            <a:lumMod val="95000"/>
          </a:schemeClr>
        </a:solid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1"/>
          <c:order val="0"/>
          <c:spPr>
            <a:solidFill>
              <a:schemeClr val="accent2">
                <a:alpha val="85000"/>
              </a:schemeClr>
            </a:solidFill>
            <a:ln w="9525" cap="flat" cmpd="sng" algn="ctr">
              <a:solidFill>
                <a:schemeClr val="accent2">
                  <a:lumMod val="75000"/>
                </a:schemeClr>
              </a:solidFill>
              <a:round/>
            </a:ln>
            <a:effectLst/>
            <a:sp3d contourW="9525">
              <a:contourClr>
                <a:schemeClr val="accent2">
                  <a:lumMod val="75000"/>
                </a:schemeClr>
              </a:contourClr>
            </a:sp3d>
          </c:spPr>
          <c:invertIfNegative val="0"/>
          <c:dLbls>
            <c:dLbl>
              <c:idx val="0"/>
              <c:layout/>
              <c:tx>
                <c:rich>
                  <a:bodyPr/>
                  <a:lstStyle/>
                  <a:p>
                    <a:fld id="{0CB7A9DE-698F-4135-92E4-3142DA00B339}" type="VALUE">
                      <a:rPr lang="en-US" sz="1400" b="0">
                        <a:solidFill>
                          <a:schemeClr val="tx1"/>
                        </a:solidFill>
                      </a:rPr>
                      <a:pPr/>
                      <a:t>[WAARDE]</a:t>
                    </a:fld>
                    <a:r>
                      <a:rPr lang="en-US" sz="1400" b="0">
                        <a:solidFill>
                          <a:schemeClr val="tx1"/>
                        </a:solidFill>
                      </a:rPr>
                      <a:t>%</a:t>
                    </a:r>
                  </a:p>
                </c:rich>
              </c:tx>
              <c:showLegendKey val="0"/>
              <c:showVal val="1"/>
              <c:showCatName val="0"/>
              <c:showSerName val="0"/>
              <c:showPercent val="0"/>
              <c:showBubbleSize val="0"/>
              <c:extLst>
                <c:ext xmlns:c15="http://schemas.microsoft.com/office/drawing/2012/chart" uri="{CE6537A1-D6FC-4f65-9D91-7224C49458BB}">
                  <c15:layout/>
                  <c15:dlblFieldTable/>
                  <c15:showDataLabelsRange val="0"/>
                </c:ext>
              </c:extLst>
            </c:dLbl>
            <c:dLbl>
              <c:idx val="1"/>
              <c:layout/>
              <c:tx>
                <c:rich>
                  <a:bodyPr/>
                  <a:lstStyle/>
                  <a:p>
                    <a:fld id="{E9361A6B-F95B-4C15-B4C7-7E06ADE269B7}" type="VALUE">
                      <a:rPr lang="en-US"/>
                      <a:pPr/>
                      <a:t>[WAARDE]</a:t>
                    </a:fld>
                    <a:r>
                      <a:rPr lang="en-US"/>
                      <a:t>%</a:t>
                    </a:r>
                  </a:p>
                </c:rich>
              </c:tx>
              <c:showLegendKey val="0"/>
              <c:showVal val="1"/>
              <c:showCatName val="0"/>
              <c:showSerName val="0"/>
              <c:showPercent val="0"/>
              <c:showBubbleSize val="0"/>
              <c:extLst>
                <c:ext xmlns:c15="http://schemas.microsoft.com/office/drawing/2012/chart" uri="{CE6537A1-D6FC-4f65-9D91-7224C49458BB}">
                  <c15:layout/>
                  <c15:dlblFieldTable/>
                  <c15:showDataLabelsRange val="0"/>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mn-lt"/>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data!$B$35:$C$35</c:f>
              <c:strCache>
                <c:ptCount val="2"/>
                <c:pt idx="0">
                  <c:v>ja</c:v>
                </c:pt>
                <c:pt idx="1">
                  <c:v>neen</c:v>
                </c:pt>
              </c:strCache>
            </c:strRef>
          </c:cat>
          <c:val>
            <c:numRef>
              <c:f>data!$B$36:$C$36</c:f>
              <c:numCache>
                <c:formatCode>General</c:formatCode>
                <c:ptCount val="2"/>
                <c:pt idx="0">
                  <c:v>49.8</c:v>
                </c:pt>
                <c:pt idx="1">
                  <c:v>64.7</c:v>
                </c:pt>
              </c:numCache>
            </c:numRef>
          </c:val>
        </c:ser>
        <c:dLbls>
          <c:showLegendKey val="0"/>
          <c:showVal val="1"/>
          <c:showCatName val="0"/>
          <c:showSerName val="0"/>
          <c:showPercent val="0"/>
          <c:showBubbleSize val="0"/>
        </c:dLbls>
        <c:gapWidth val="65"/>
        <c:shape val="box"/>
        <c:axId val="171375656"/>
        <c:axId val="171368208"/>
        <c:axId val="0"/>
      </c:bar3DChart>
      <c:catAx>
        <c:axId val="171375656"/>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100" b="1" i="0" u="none" strike="noStrike" kern="1200" cap="all" baseline="0">
                <a:solidFill>
                  <a:schemeClr val="dk1">
                    <a:lumMod val="75000"/>
                    <a:lumOff val="25000"/>
                  </a:schemeClr>
                </a:solidFill>
                <a:latin typeface="+mn-lt"/>
                <a:ea typeface="+mn-ea"/>
                <a:cs typeface="+mn-cs"/>
              </a:defRPr>
            </a:pPr>
            <a:endParaRPr lang="nl-BE"/>
          </a:p>
        </c:txPr>
        <c:crossAx val="171368208"/>
        <c:crosses val="autoZero"/>
        <c:auto val="1"/>
        <c:lblAlgn val="ctr"/>
        <c:lblOffset val="100"/>
        <c:noMultiLvlLbl val="0"/>
      </c:catAx>
      <c:valAx>
        <c:axId val="171368208"/>
        <c:scaling>
          <c:orientation val="minMax"/>
        </c:scaling>
        <c:delete val="0"/>
        <c:axPos val="l"/>
        <c:majorGridlines>
          <c:spPr>
            <a:ln w="9525" cap="flat" cmpd="sng" algn="ctr">
              <a:solidFill>
                <a:schemeClr val="dk1">
                  <a:lumMod val="15000"/>
                  <a:lumOff val="85000"/>
                </a:schemeClr>
              </a:solidFill>
              <a:round/>
            </a:ln>
            <a:effectLst/>
          </c:spPr>
        </c:majorGridlines>
        <c:title>
          <c:tx>
            <c:rich>
              <a:bodyPr rot="-5400000" spcFirstLastPara="1" vertOverflow="ellipsis" vert="horz" wrap="square" anchor="ctr" anchorCtr="1"/>
              <a:lstStyle/>
              <a:p>
                <a:pPr>
                  <a:defRPr sz="900" b="1" i="0" u="none" strike="noStrike" kern="1200" baseline="0">
                    <a:solidFill>
                      <a:schemeClr val="dk1">
                        <a:lumMod val="75000"/>
                        <a:lumOff val="25000"/>
                      </a:schemeClr>
                    </a:solidFill>
                    <a:latin typeface="+mn-lt"/>
                    <a:ea typeface="+mn-ea"/>
                    <a:cs typeface="+mn-cs"/>
                  </a:defRPr>
                </a:pPr>
                <a:r>
                  <a:rPr lang="nl-BE" sz="1200" b="0" i="0" u="none" strike="noStrike" baseline="0">
                    <a:solidFill>
                      <a:srgbClr val="FF0000"/>
                    </a:solidFill>
                    <a:effectLst/>
                  </a:rPr>
                  <a:t>kans op inbraak (%)</a:t>
                </a:r>
                <a:r>
                  <a:rPr lang="nl-BE" sz="1200" b="1" i="0" u="none" strike="noStrike" baseline="0">
                    <a:solidFill>
                      <a:srgbClr val="FF0000"/>
                    </a:solidFill>
                  </a:rPr>
                  <a:t> </a:t>
                </a:r>
                <a:endParaRPr lang="nl-BE" sz="1200">
                  <a:solidFill>
                    <a:srgbClr val="FF0000"/>
                  </a:solidFill>
                </a:endParaRPr>
              </a:p>
            </c:rich>
          </c:tx>
          <c:layout/>
          <c:overlay val="0"/>
          <c:spPr>
            <a:noFill/>
            <a:ln>
              <a:noFill/>
            </a:ln>
            <a:effectLst/>
          </c:spPr>
          <c:txPr>
            <a:bodyPr rot="-5400000" spcFirstLastPara="1" vertOverflow="ellipsis" vert="horz" wrap="square" anchor="ctr" anchorCtr="1"/>
            <a:lstStyle/>
            <a:p>
              <a:pPr>
                <a:defRPr sz="900" b="1" i="0" u="none" strike="noStrike" kern="1200" baseline="0">
                  <a:solidFill>
                    <a:schemeClr val="dk1">
                      <a:lumMod val="75000"/>
                      <a:lumOff val="25000"/>
                    </a:schemeClr>
                  </a:solidFill>
                  <a:latin typeface="+mn-lt"/>
                  <a:ea typeface="+mn-ea"/>
                  <a:cs typeface="+mn-cs"/>
                </a:defRPr>
              </a:pPr>
              <a:endParaRPr lang="nl-BE"/>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nl-BE"/>
          </a:p>
        </c:txPr>
        <c:crossAx val="171375656"/>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a:pPr>
      <a:endParaRPr lang="nl-BE"/>
    </a:p>
  </c:txPr>
  <c:externalData r:id="rId4">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nl-BE" sz="1800" b="1" i="0" u="none" strike="noStrike" baseline="0">
                <a:effectLst/>
              </a:rPr>
              <a:t>RAAM KAN VOLLEDIG OPEN </a:t>
            </a:r>
            <a:r>
              <a:rPr lang="nl-BE" sz="1800" b="1" i="0" u="none" strike="noStrike" baseline="0"/>
              <a:t> </a:t>
            </a:r>
            <a:endParaRPr lang="nl-BE" b="1"/>
          </a:p>
        </c:rich>
      </c:tx>
      <c:layout/>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nl-BE"/>
        </a:p>
      </c:txPr>
    </c:title>
    <c:autoTitleDeleted val="0"/>
    <c:view3D>
      <c:rotX val="0"/>
      <c:rotY val="0"/>
      <c:depthPercent val="60"/>
      <c:rAngAx val="0"/>
      <c:perspective val="100"/>
    </c:view3D>
    <c:floor>
      <c:thickness val="0"/>
      <c:spPr>
        <a:solidFill>
          <a:schemeClr val="lt1">
            <a:lumMod val="95000"/>
          </a:schemeClr>
        </a:solid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1"/>
          <c:order val="0"/>
          <c:spPr>
            <a:solidFill>
              <a:schemeClr val="accent2">
                <a:alpha val="85000"/>
              </a:schemeClr>
            </a:solidFill>
            <a:ln w="9525" cap="flat" cmpd="sng" algn="ctr">
              <a:solidFill>
                <a:schemeClr val="accent2">
                  <a:lumMod val="75000"/>
                </a:schemeClr>
              </a:solidFill>
              <a:round/>
            </a:ln>
            <a:effectLst/>
            <a:sp3d contourW="9525">
              <a:contourClr>
                <a:schemeClr val="accent2">
                  <a:lumMod val="75000"/>
                </a:schemeClr>
              </a:contourClr>
            </a:sp3d>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dk1">
                        <a:lumMod val="75000"/>
                        <a:lumOff val="25000"/>
                      </a:schemeClr>
                    </a:solidFill>
                    <a:latin typeface="+mn-lt"/>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dk1">
                          <a:lumMod val="50000"/>
                          <a:lumOff val="50000"/>
                        </a:schemeClr>
                      </a:solidFill>
                    </a:ln>
                    <a:effectLst/>
                  </c:spPr>
                </c15:leaderLines>
              </c:ext>
            </c:extLst>
          </c:dLbls>
          <c:cat>
            <c:strRef>
              <c:f>data!$B$38:$C$38</c:f>
              <c:strCache>
                <c:ptCount val="2"/>
                <c:pt idx="0">
                  <c:v>ja</c:v>
                </c:pt>
                <c:pt idx="1">
                  <c:v>neen</c:v>
                </c:pt>
              </c:strCache>
            </c:strRef>
          </c:cat>
          <c:val>
            <c:numRef>
              <c:f>data!$B$39:$C$39</c:f>
              <c:numCache>
                <c:formatCode>General</c:formatCode>
                <c:ptCount val="2"/>
                <c:pt idx="0">
                  <c:v>65.5</c:v>
                </c:pt>
                <c:pt idx="1">
                  <c:v>32.799999999999997</c:v>
                </c:pt>
              </c:numCache>
            </c:numRef>
          </c:val>
        </c:ser>
        <c:dLbls>
          <c:showLegendKey val="0"/>
          <c:showVal val="1"/>
          <c:showCatName val="0"/>
          <c:showSerName val="0"/>
          <c:showPercent val="0"/>
          <c:showBubbleSize val="0"/>
        </c:dLbls>
        <c:gapWidth val="65"/>
        <c:shape val="box"/>
        <c:axId val="171371344"/>
        <c:axId val="171370952"/>
        <c:axId val="0"/>
      </c:bar3DChart>
      <c:catAx>
        <c:axId val="171371344"/>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100" b="1" i="0" u="none" strike="noStrike" kern="1200" cap="all" baseline="0">
                <a:solidFill>
                  <a:schemeClr val="dk1">
                    <a:lumMod val="75000"/>
                    <a:lumOff val="25000"/>
                  </a:schemeClr>
                </a:solidFill>
                <a:latin typeface="+mn-lt"/>
                <a:ea typeface="+mn-ea"/>
                <a:cs typeface="+mn-cs"/>
              </a:defRPr>
            </a:pPr>
            <a:endParaRPr lang="nl-BE"/>
          </a:p>
        </c:txPr>
        <c:crossAx val="171370952"/>
        <c:crosses val="autoZero"/>
        <c:auto val="1"/>
        <c:lblAlgn val="ctr"/>
        <c:lblOffset val="100"/>
        <c:noMultiLvlLbl val="0"/>
      </c:catAx>
      <c:valAx>
        <c:axId val="171370952"/>
        <c:scaling>
          <c:orientation val="minMax"/>
        </c:scaling>
        <c:delete val="0"/>
        <c:axPos val="l"/>
        <c:majorGridlines>
          <c:spPr>
            <a:ln w="9525" cap="flat" cmpd="sng" algn="ctr">
              <a:solidFill>
                <a:schemeClr val="dk1">
                  <a:lumMod val="15000"/>
                  <a:lumOff val="85000"/>
                </a:schemeClr>
              </a:solidFill>
              <a:round/>
            </a:ln>
            <a:effectLst/>
          </c:spPr>
        </c:majorGridlines>
        <c:title>
          <c:tx>
            <c:rich>
              <a:bodyPr rot="-5400000" spcFirstLastPara="1" vertOverflow="ellipsis" vert="horz" wrap="square" anchor="ctr" anchorCtr="1"/>
              <a:lstStyle/>
              <a:p>
                <a:pPr>
                  <a:defRPr sz="900" b="1" i="0" u="none" strike="noStrike" kern="1200" baseline="0">
                    <a:solidFill>
                      <a:schemeClr val="dk1">
                        <a:lumMod val="75000"/>
                        <a:lumOff val="25000"/>
                      </a:schemeClr>
                    </a:solidFill>
                    <a:latin typeface="+mn-lt"/>
                    <a:ea typeface="+mn-ea"/>
                    <a:cs typeface="+mn-cs"/>
                  </a:defRPr>
                </a:pPr>
                <a:r>
                  <a:rPr lang="nl-BE" sz="1200" b="0" i="0" u="none" strike="noStrike" baseline="0">
                    <a:solidFill>
                      <a:srgbClr val="FF0000"/>
                    </a:solidFill>
                    <a:effectLst/>
                  </a:rPr>
                  <a:t>kans op inbraak (%)</a:t>
                </a:r>
                <a:r>
                  <a:rPr lang="nl-BE" sz="1200" b="1" i="0" u="none" strike="noStrike" baseline="0">
                    <a:solidFill>
                      <a:srgbClr val="FF0000"/>
                    </a:solidFill>
                  </a:rPr>
                  <a:t> </a:t>
                </a:r>
                <a:endParaRPr lang="nl-BE" sz="1200">
                  <a:solidFill>
                    <a:srgbClr val="FF0000"/>
                  </a:solidFill>
                </a:endParaRPr>
              </a:p>
            </c:rich>
          </c:tx>
          <c:layout/>
          <c:overlay val="0"/>
          <c:spPr>
            <a:noFill/>
            <a:ln>
              <a:noFill/>
            </a:ln>
            <a:effectLst/>
          </c:spPr>
          <c:txPr>
            <a:bodyPr rot="-5400000" spcFirstLastPara="1" vertOverflow="ellipsis" vert="horz" wrap="square" anchor="ctr" anchorCtr="1"/>
            <a:lstStyle/>
            <a:p>
              <a:pPr>
                <a:defRPr sz="900" b="1" i="0" u="none" strike="noStrike" kern="1200" baseline="0">
                  <a:solidFill>
                    <a:schemeClr val="dk1">
                      <a:lumMod val="75000"/>
                      <a:lumOff val="25000"/>
                    </a:schemeClr>
                  </a:solidFill>
                  <a:latin typeface="+mn-lt"/>
                  <a:ea typeface="+mn-ea"/>
                  <a:cs typeface="+mn-cs"/>
                </a:defRPr>
              </a:pPr>
              <a:endParaRPr lang="nl-BE"/>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nl-BE"/>
          </a:p>
        </c:txPr>
        <c:crossAx val="171371344"/>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a:pPr>
      <a:endParaRPr lang="nl-BE"/>
    </a:p>
  </c:txPr>
  <c:externalData r:id="rId4">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nl-BE" sz="1800" b="0" i="0" u="none" strike="noStrike" baseline="0">
                <a:effectLst/>
              </a:rPr>
              <a:t>staat onderhoud bij buren</a:t>
            </a:r>
            <a:r>
              <a:rPr lang="nl-BE" sz="1800" b="1" i="0" u="none" strike="noStrike" baseline="0"/>
              <a:t> </a:t>
            </a:r>
            <a:endParaRPr lang="nl-BE"/>
          </a:p>
        </c:rich>
      </c:tx>
      <c:layout/>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nl-BE"/>
        </a:p>
      </c:txPr>
    </c:title>
    <c:autoTitleDeleted val="0"/>
    <c:view3D>
      <c:rotX val="0"/>
      <c:rotY val="0"/>
      <c:depthPercent val="60"/>
      <c:rAngAx val="0"/>
      <c:perspective val="100"/>
    </c:view3D>
    <c:floor>
      <c:thickness val="0"/>
      <c:spPr>
        <a:solidFill>
          <a:schemeClr val="lt1">
            <a:lumMod val="95000"/>
          </a:schemeClr>
        </a:solid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spPr>
            <a:solidFill>
              <a:schemeClr val="accent1">
                <a:alpha val="85000"/>
              </a:schemeClr>
            </a:solidFill>
            <a:ln w="9525" cap="flat" cmpd="sng" algn="ctr">
              <a:solidFill>
                <a:schemeClr val="accent1">
                  <a:lumMod val="75000"/>
                </a:schemeClr>
              </a:solidFill>
              <a:round/>
            </a:ln>
            <a:effectLst/>
            <a:sp3d contourW="9525">
              <a:contourClr>
                <a:schemeClr val="accent1">
                  <a:lumMod val="75000"/>
                </a:schemeClr>
              </a:contourClr>
            </a:sp3d>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dk1">
                        <a:lumMod val="75000"/>
                        <a:lumOff val="25000"/>
                      </a:schemeClr>
                    </a:solidFill>
                    <a:latin typeface="+mn-lt"/>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dk1">
                          <a:lumMod val="50000"/>
                          <a:lumOff val="50000"/>
                        </a:schemeClr>
                      </a:solidFill>
                    </a:ln>
                    <a:effectLst/>
                  </c:spPr>
                </c15:leaderLines>
              </c:ext>
            </c:extLst>
          </c:dLbls>
          <c:cat>
            <c:strRef>
              <c:f>data!$B$46:$D$46</c:f>
              <c:strCache>
                <c:ptCount val="3"/>
                <c:pt idx="0">
                  <c:v>goed onderhouden</c:v>
                </c:pt>
                <c:pt idx="1">
                  <c:v>matig</c:v>
                </c:pt>
                <c:pt idx="2">
                  <c:v>slecht</c:v>
                </c:pt>
              </c:strCache>
            </c:strRef>
          </c:cat>
          <c:val>
            <c:numRef>
              <c:f>data!$B$47:$D$47</c:f>
              <c:numCache>
                <c:formatCode>General</c:formatCode>
                <c:ptCount val="3"/>
                <c:pt idx="0">
                  <c:v>48.5</c:v>
                </c:pt>
                <c:pt idx="1">
                  <c:v>62.8</c:v>
                </c:pt>
                <c:pt idx="2">
                  <c:v>78.599999999999994</c:v>
                </c:pt>
              </c:numCache>
            </c:numRef>
          </c:val>
        </c:ser>
        <c:dLbls>
          <c:showLegendKey val="0"/>
          <c:showVal val="1"/>
          <c:showCatName val="0"/>
          <c:showSerName val="0"/>
          <c:showPercent val="0"/>
          <c:showBubbleSize val="0"/>
        </c:dLbls>
        <c:gapWidth val="65"/>
        <c:shape val="box"/>
        <c:axId val="171372128"/>
        <c:axId val="171371736"/>
        <c:axId val="0"/>
      </c:bar3DChart>
      <c:catAx>
        <c:axId val="171372128"/>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100" b="1" i="0" u="none" strike="noStrike" kern="1200" cap="all" baseline="0">
                <a:solidFill>
                  <a:schemeClr val="dk1">
                    <a:lumMod val="75000"/>
                    <a:lumOff val="25000"/>
                  </a:schemeClr>
                </a:solidFill>
                <a:latin typeface="+mn-lt"/>
                <a:ea typeface="+mn-ea"/>
                <a:cs typeface="+mn-cs"/>
              </a:defRPr>
            </a:pPr>
            <a:endParaRPr lang="nl-BE"/>
          </a:p>
        </c:txPr>
        <c:crossAx val="171371736"/>
        <c:crosses val="autoZero"/>
        <c:auto val="1"/>
        <c:lblAlgn val="ctr"/>
        <c:lblOffset val="100"/>
        <c:noMultiLvlLbl val="0"/>
      </c:catAx>
      <c:valAx>
        <c:axId val="171371736"/>
        <c:scaling>
          <c:orientation val="minMax"/>
        </c:scaling>
        <c:delete val="0"/>
        <c:axPos val="l"/>
        <c:majorGridlines>
          <c:spPr>
            <a:ln w="9525" cap="flat" cmpd="sng" algn="ctr">
              <a:solidFill>
                <a:schemeClr val="dk1">
                  <a:lumMod val="15000"/>
                  <a:lumOff val="85000"/>
                </a:schemeClr>
              </a:solidFill>
              <a:round/>
            </a:ln>
            <a:effectLst/>
          </c:spPr>
        </c:majorGridlines>
        <c:title>
          <c:tx>
            <c:rich>
              <a:bodyPr rot="-5400000" spcFirstLastPara="1" vertOverflow="ellipsis" vert="horz" wrap="square" anchor="ctr" anchorCtr="1"/>
              <a:lstStyle/>
              <a:p>
                <a:pPr>
                  <a:defRPr sz="900" b="1" i="0" u="none" strike="noStrike" kern="1200" baseline="0">
                    <a:solidFill>
                      <a:schemeClr val="dk1">
                        <a:lumMod val="75000"/>
                        <a:lumOff val="25000"/>
                      </a:schemeClr>
                    </a:solidFill>
                    <a:latin typeface="+mn-lt"/>
                    <a:ea typeface="+mn-ea"/>
                    <a:cs typeface="+mn-cs"/>
                  </a:defRPr>
                </a:pPr>
                <a:r>
                  <a:rPr lang="nl-BE" sz="1200" b="0" i="0" u="none" strike="noStrike" baseline="0">
                    <a:solidFill>
                      <a:srgbClr val="FF0000"/>
                    </a:solidFill>
                    <a:effectLst/>
                  </a:rPr>
                  <a:t>kans op inbraak (%)</a:t>
                </a:r>
                <a:r>
                  <a:rPr lang="nl-BE" sz="1200" b="1" i="0" u="none" strike="noStrike" baseline="0">
                    <a:solidFill>
                      <a:srgbClr val="FF0000"/>
                    </a:solidFill>
                  </a:rPr>
                  <a:t> </a:t>
                </a:r>
                <a:endParaRPr lang="nl-BE" sz="1200">
                  <a:solidFill>
                    <a:srgbClr val="FF0000"/>
                  </a:solidFill>
                </a:endParaRPr>
              </a:p>
            </c:rich>
          </c:tx>
          <c:layout/>
          <c:overlay val="0"/>
          <c:spPr>
            <a:noFill/>
            <a:ln>
              <a:noFill/>
            </a:ln>
            <a:effectLst/>
          </c:spPr>
          <c:txPr>
            <a:bodyPr rot="-5400000" spcFirstLastPara="1" vertOverflow="ellipsis" vert="horz" wrap="square" anchor="ctr" anchorCtr="1"/>
            <a:lstStyle/>
            <a:p>
              <a:pPr>
                <a:defRPr sz="900" b="1" i="0" u="none" strike="noStrike" kern="1200" baseline="0">
                  <a:solidFill>
                    <a:schemeClr val="dk1">
                      <a:lumMod val="75000"/>
                      <a:lumOff val="25000"/>
                    </a:schemeClr>
                  </a:solidFill>
                  <a:latin typeface="+mn-lt"/>
                  <a:ea typeface="+mn-ea"/>
                  <a:cs typeface="+mn-cs"/>
                </a:defRPr>
              </a:pPr>
              <a:endParaRPr lang="nl-BE"/>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nl-BE"/>
          </a:p>
        </c:txPr>
        <c:crossAx val="171372128"/>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a:pPr>
      <a:endParaRPr lang="nl-BE"/>
    </a:p>
  </c:txPr>
  <c:externalData r:id="rId4">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nl-BE" sz="1800" b="0" i="0" u="none" strike="noStrike" baseline="0">
                <a:effectLst/>
              </a:rPr>
              <a:t>DEUR EN RAAM OMLIJSTING</a:t>
            </a:r>
            <a:r>
              <a:rPr lang="nl-BE" sz="1800" b="1" i="0" u="none" strike="noStrike" baseline="0"/>
              <a:t> </a:t>
            </a:r>
            <a:endParaRPr lang="nl-BE"/>
          </a:p>
        </c:rich>
      </c:tx>
      <c:layout/>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nl-BE"/>
        </a:p>
      </c:txPr>
    </c:title>
    <c:autoTitleDeleted val="0"/>
    <c:view3D>
      <c:rotX val="0"/>
      <c:rotY val="0"/>
      <c:depthPercent val="60"/>
      <c:rAngAx val="0"/>
      <c:perspective val="100"/>
    </c:view3D>
    <c:floor>
      <c:thickness val="0"/>
      <c:spPr>
        <a:solidFill>
          <a:schemeClr val="lt1">
            <a:lumMod val="95000"/>
          </a:schemeClr>
        </a:solid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spPr>
            <a:solidFill>
              <a:schemeClr val="accent1">
                <a:alpha val="85000"/>
              </a:schemeClr>
            </a:solidFill>
            <a:ln w="9525" cap="flat" cmpd="sng" algn="ctr">
              <a:solidFill>
                <a:schemeClr val="accent1">
                  <a:lumMod val="75000"/>
                </a:schemeClr>
              </a:solidFill>
              <a:round/>
            </a:ln>
            <a:effectLst/>
            <a:sp3d contourW="9525">
              <a:contourClr>
                <a:schemeClr val="accent1">
                  <a:lumMod val="75000"/>
                </a:schemeClr>
              </a:contourClr>
            </a:sp3d>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75000"/>
                        <a:lumOff val="25000"/>
                      </a:schemeClr>
                    </a:solidFill>
                    <a:latin typeface="+mn-lt"/>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data!$B$49:$D$49</c:f>
              <c:strCache>
                <c:ptCount val="3"/>
                <c:pt idx="0">
                  <c:v>goede staat</c:v>
                </c:pt>
                <c:pt idx="1">
                  <c:v>tekenen van achterstallig onderhoud</c:v>
                </c:pt>
                <c:pt idx="2">
                  <c:v>slechte staat</c:v>
                </c:pt>
              </c:strCache>
            </c:strRef>
          </c:cat>
          <c:val>
            <c:numRef>
              <c:f>data!$B$50:$D$50</c:f>
              <c:numCache>
                <c:formatCode>General</c:formatCode>
                <c:ptCount val="3"/>
              </c:numCache>
            </c:numRef>
          </c:val>
        </c:ser>
        <c:ser>
          <c:idx val="1"/>
          <c:order val="1"/>
          <c:spPr>
            <a:solidFill>
              <a:schemeClr val="accent2">
                <a:alpha val="85000"/>
              </a:schemeClr>
            </a:solidFill>
            <a:ln w="9525" cap="flat" cmpd="sng" algn="ctr">
              <a:solidFill>
                <a:schemeClr val="accent2">
                  <a:lumMod val="75000"/>
                </a:schemeClr>
              </a:solidFill>
              <a:round/>
            </a:ln>
            <a:effectLst/>
            <a:sp3d contourW="9525">
              <a:contourClr>
                <a:schemeClr val="accent2">
                  <a:lumMod val="75000"/>
                </a:schemeClr>
              </a:contourClr>
            </a:sp3d>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dk1">
                        <a:lumMod val="75000"/>
                        <a:lumOff val="25000"/>
                      </a:schemeClr>
                    </a:solidFill>
                    <a:latin typeface="+mn-lt"/>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dk1">
                          <a:lumMod val="50000"/>
                          <a:lumOff val="50000"/>
                        </a:schemeClr>
                      </a:solidFill>
                    </a:ln>
                    <a:effectLst/>
                  </c:spPr>
                </c15:leaderLines>
              </c:ext>
            </c:extLst>
          </c:dLbls>
          <c:cat>
            <c:strRef>
              <c:f>data!$B$49:$D$49</c:f>
              <c:strCache>
                <c:ptCount val="3"/>
                <c:pt idx="0">
                  <c:v>goede staat</c:v>
                </c:pt>
                <c:pt idx="1">
                  <c:v>tekenen van achterstallig onderhoud</c:v>
                </c:pt>
                <c:pt idx="2">
                  <c:v>slechte staat</c:v>
                </c:pt>
              </c:strCache>
            </c:strRef>
          </c:cat>
          <c:val>
            <c:numRef>
              <c:f>data!$B$51:$D$51</c:f>
              <c:numCache>
                <c:formatCode>0.00%</c:formatCode>
                <c:ptCount val="3"/>
                <c:pt idx="0">
                  <c:v>0.48799999999999999</c:v>
                </c:pt>
                <c:pt idx="1">
                  <c:v>0.63600000000000001</c:v>
                </c:pt>
                <c:pt idx="2">
                  <c:v>0.87590000000000001</c:v>
                </c:pt>
              </c:numCache>
            </c:numRef>
          </c:val>
        </c:ser>
        <c:dLbls>
          <c:showLegendKey val="0"/>
          <c:showVal val="1"/>
          <c:showCatName val="0"/>
          <c:showSerName val="0"/>
          <c:showPercent val="0"/>
          <c:showBubbleSize val="0"/>
        </c:dLbls>
        <c:gapWidth val="65"/>
        <c:shape val="box"/>
        <c:axId val="173434320"/>
        <c:axId val="173440200"/>
        <c:axId val="0"/>
      </c:bar3DChart>
      <c:catAx>
        <c:axId val="173434320"/>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100" b="1" i="0" u="none" strike="noStrike" kern="1200" cap="all" baseline="0">
                <a:solidFill>
                  <a:schemeClr val="dk1">
                    <a:lumMod val="75000"/>
                    <a:lumOff val="25000"/>
                  </a:schemeClr>
                </a:solidFill>
                <a:latin typeface="+mn-lt"/>
                <a:ea typeface="+mn-ea"/>
                <a:cs typeface="+mn-cs"/>
              </a:defRPr>
            </a:pPr>
            <a:endParaRPr lang="nl-BE"/>
          </a:p>
        </c:txPr>
        <c:crossAx val="173440200"/>
        <c:crosses val="autoZero"/>
        <c:auto val="1"/>
        <c:lblAlgn val="ctr"/>
        <c:lblOffset val="100"/>
        <c:noMultiLvlLbl val="0"/>
      </c:catAx>
      <c:valAx>
        <c:axId val="173440200"/>
        <c:scaling>
          <c:orientation val="minMax"/>
        </c:scaling>
        <c:delete val="0"/>
        <c:axPos val="l"/>
        <c:majorGridlines>
          <c:spPr>
            <a:ln w="9525" cap="flat" cmpd="sng" algn="ctr">
              <a:solidFill>
                <a:schemeClr val="dk1">
                  <a:lumMod val="15000"/>
                  <a:lumOff val="85000"/>
                </a:schemeClr>
              </a:solidFill>
              <a:round/>
            </a:ln>
            <a:effectLst/>
          </c:spPr>
        </c:majorGridlines>
        <c:title>
          <c:tx>
            <c:rich>
              <a:bodyPr rot="-5400000" spcFirstLastPara="1" vertOverflow="ellipsis" vert="horz" wrap="square" anchor="ctr" anchorCtr="1"/>
              <a:lstStyle/>
              <a:p>
                <a:pPr>
                  <a:defRPr sz="900" b="1" i="0" u="none" strike="noStrike" kern="1200" baseline="0">
                    <a:solidFill>
                      <a:schemeClr val="dk1">
                        <a:lumMod val="75000"/>
                        <a:lumOff val="25000"/>
                      </a:schemeClr>
                    </a:solidFill>
                    <a:latin typeface="+mn-lt"/>
                    <a:ea typeface="+mn-ea"/>
                    <a:cs typeface="+mn-cs"/>
                  </a:defRPr>
                </a:pPr>
                <a:r>
                  <a:rPr lang="nl-BE" sz="1200" b="0" i="0" u="none" strike="noStrike" baseline="0">
                    <a:solidFill>
                      <a:srgbClr val="FF0000"/>
                    </a:solidFill>
                    <a:effectLst/>
                  </a:rPr>
                  <a:t>kans op inbraak (%)</a:t>
                </a:r>
                <a:r>
                  <a:rPr lang="nl-BE" sz="1200" b="1" i="0" u="none" strike="noStrike" baseline="0">
                    <a:solidFill>
                      <a:srgbClr val="FF0000"/>
                    </a:solidFill>
                  </a:rPr>
                  <a:t> </a:t>
                </a:r>
                <a:endParaRPr lang="nl-BE" sz="1200">
                  <a:solidFill>
                    <a:srgbClr val="FF0000"/>
                  </a:solidFill>
                </a:endParaRPr>
              </a:p>
            </c:rich>
          </c:tx>
          <c:layout/>
          <c:overlay val="0"/>
          <c:spPr>
            <a:noFill/>
            <a:ln>
              <a:noFill/>
            </a:ln>
            <a:effectLst/>
          </c:spPr>
          <c:txPr>
            <a:bodyPr rot="-5400000" spcFirstLastPara="1" vertOverflow="ellipsis" vert="horz" wrap="square" anchor="ctr" anchorCtr="1"/>
            <a:lstStyle/>
            <a:p>
              <a:pPr>
                <a:defRPr sz="900" b="1" i="0" u="none" strike="noStrike" kern="1200" baseline="0">
                  <a:solidFill>
                    <a:schemeClr val="dk1">
                      <a:lumMod val="75000"/>
                      <a:lumOff val="25000"/>
                    </a:schemeClr>
                  </a:solidFill>
                  <a:latin typeface="+mn-lt"/>
                  <a:ea typeface="+mn-ea"/>
                  <a:cs typeface="+mn-cs"/>
                </a:defRPr>
              </a:pPr>
              <a:endParaRPr lang="nl-BE"/>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nl-BE"/>
          </a:p>
        </c:txPr>
        <c:crossAx val="173434320"/>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a:pPr>
      <a:endParaRPr lang="nl-BE"/>
    </a:p>
  </c:txPr>
  <c:externalData r:id="rId4">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nl-BE" sz="1800" b="1" i="0" u="none" strike="noStrike" baseline="0">
                <a:effectLst/>
              </a:rPr>
              <a:t>BIN AANWEZIG</a:t>
            </a:r>
            <a:r>
              <a:rPr lang="nl-BE" sz="1800" b="1" i="0" u="none" strike="noStrike" baseline="0"/>
              <a:t> </a:t>
            </a:r>
            <a:endParaRPr lang="nl-BE" b="1"/>
          </a:p>
        </c:rich>
      </c:tx>
      <c:layout/>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nl-BE"/>
        </a:p>
      </c:txPr>
    </c:title>
    <c:autoTitleDeleted val="0"/>
    <c:view3D>
      <c:rotX val="0"/>
      <c:rotY val="0"/>
      <c:depthPercent val="60"/>
      <c:rAngAx val="0"/>
      <c:perspective val="100"/>
    </c:view3D>
    <c:floor>
      <c:thickness val="0"/>
      <c:spPr>
        <a:solidFill>
          <a:schemeClr val="lt1">
            <a:lumMod val="95000"/>
          </a:schemeClr>
        </a:solid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spPr>
            <a:solidFill>
              <a:schemeClr val="accent1">
                <a:alpha val="85000"/>
              </a:schemeClr>
            </a:solidFill>
            <a:ln w="9525" cap="flat" cmpd="sng" algn="ctr">
              <a:solidFill>
                <a:schemeClr val="accent1">
                  <a:lumMod val="75000"/>
                </a:schemeClr>
              </a:solidFill>
              <a:round/>
            </a:ln>
            <a:effectLst/>
            <a:sp3d contourW="9525">
              <a:contourClr>
                <a:schemeClr val="accent1">
                  <a:lumMod val="75000"/>
                </a:schemeClr>
              </a:contourClr>
            </a:sp3d>
          </c:spPr>
          <c:invertIfNegative val="0"/>
          <c:dLbls>
            <c:dLbl>
              <c:idx val="0"/>
              <c:layout>
                <c:manualLayout>
                  <c:x val="1.0217113665389481E-2"/>
                  <c:y val="-5.4869676597262045E-2"/>
                </c:manualLayout>
              </c:layout>
              <c:tx>
                <c:rich>
                  <a:bodyPr/>
                  <a:lstStyle/>
                  <a:p>
                    <a:fld id="{F743C974-34FB-4B18-B119-A6EAB7E03A08}" type="VALUE">
                      <a:rPr lang="en-US"/>
                      <a:pPr/>
                      <a:t>[WAARDE]</a:t>
                    </a:fld>
                    <a:r>
                      <a:rPr lang="en-US"/>
                      <a:t>%</a:t>
                    </a:r>
                  </a:p>
                </c:rich>
              </c:tx>
              <c:showLegendKey val="0"/>
              <c:showVal val="1"/>
              <c:showCatName val="0"/>
              <c:showSerName val="0"/>
              <c:showPercent val="0"/>
              <c:showBubbleSize val="0"/>
              <c:extLst>
                <c:ext xmlns:c15="http://schemas.microsoft.com/office/drawing/2012/chart" uri="{CE6537A1-D6FC-4f65-9D91-7224C49458BB}">
                  <c15:layout/>
                  <c15:dlblFieldTable/>
                  <c15:showDataLabelsRange val="0"/>
                </c:ext>
              </c:extLst>
            </c:dLbl>
            <c:dLbl>
              <c:idx val="1"/>
              <c:layout/>
              <c:tx>
                <c:rich>
                  <a:bodyPr/>
                  <a:lstStyle/>
                  <a:p>
                    <a:fld id="{AE7D7BCD-8B69-4D13-BE81-10C880853330}" type="VALUE">
                      <a:rPr lang="en-US"/>
                      <a:pPr/>
                      <a:t>[WAARDE]</a:t>
                    </a:fld>
                    <a:r>
                      <a:rPr lang="en-US"/>
                      <a:t>%</a:t>
                    </a:r>
                  </a:p>
                </c:rich>
              </c:tx>
              <c:showLegendKey val="0"/>
              <c:showVal val="1"/>
              <c:showCatName val="0"/>
              <c:showSerName val="0"/>
              <c:showPercent val="0"/>
              <c:showBubbleSize val="0"/>
              <c:extLst>
                <c:ext xmlns:c15="http://schemas.microsoft.com/office/drawing/2012/chart" uri="{CE6537A1-D6FC-4f65-9D91-7224C49458BB}">
                  <c15:layout/>
                  <c15:dlblFieldTable/>
                  <c15:showDataLabelsRange val="0"/>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dk1">
                        <a:lumMod val="75000"/>
                        <a:lumOff val="25000"/>
                      </a:schemeClr>
                    </a:solidFill>
                    <a:latin typeface="+mn-lt"/>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data!$B$43:$C$43</c:f>
              <c:strCache>
                <c:ptCount val="2"/>
                <c:pt idx="0">
                  <c:v>ja</c:v>
                </c:pt>
                <c:pt idx="1">
                  <c:v>neen</c:v>
                </c:pt>
              </c:strCache>
            </c:strRef>
          </c:cat>
          <c:val>
            <c:numRef>
              <c:f>data!$B$44:$C$44</c:f>
              <c:numCache>
                <c:formatCode>General</c:formatCode>
                <c:ptCount val="2"/>
                <c:pt idx="0">
                  <c:v>8</c:v>
                </c:pt>
                <c:pt idx="1">
                  <c:v>52.3</c:v>
                </c:pt>
              </c:numCache>
            </c:numRef>
          </c:val>
        </c:ser>
        <c:dLbls>
          <c:showLegendKey val="0"/>
          <c:showVal val="1"/>
          <c:showCatName val="0"/>
          <c:showSerName val="0"/>
          <c:showPercent val="0"/>
          <c:showBubbleSize val="0"/>
        </c:dLbls>
        <c:gapWidth val="65"/>
        <c:shape val="box"/>
        <c:axId val="173433928"/>
        <c:axId val="173432752"/>
        <c:axId val="0"/>
      </c:bar3DChart>
      <c:catAx>
        <c:axId val="173433928"/>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100" b="1" i="0" u="none" strike="noStrike" kern="1200" cap="all" baseline="0">
                <a:solidFill>
                  <a:schemeClr val="dk1">
                    <a:lumMod val="75000"/>
                    <a:lumOff val="25000"/>
                  </a:schemeClr>
                </a:solidFill>
                <a:latin typeface="+mn-lt"/>
                <a:ea typeface="+mn-ea"/>
                <a:cs typeface="+mn-cs"/>
              </a:defRPr>
            </a:pPr>
            <a:endParaRPr lang="nl-BE"/>
          </a:p>
        </c:txPr>
        <c:crossAx val="173432752"/>
        <c:crosses val="autoZero"/>
        <c:auto val="1"/>
        <c:lblAlgn val="ctr"/>
        <c:lblOffset val="100"/>
        <c:noMultiLvlLbl val="0"/>
      </c:catAx>
      <c:valAx>
        <c:axId val="173432752"/>
        <c:scaling>
          <c:orientation val="minMax"/>
        </c:scaling>
        <c:delete val="0"/>
        <c:axPos val="l"/>
        <c:majorGridlines>
          <c:spPr>
            <a:ln w="9525" cap="flat" cmpd="sng" algn="ctr">
              <a:solidFill>
                <a:schemeClr val="dk1">
                  <a:lumMod val="15000"/>
                  <a:lumOff val="85000"/>
                </a:schemeClr>
              </a:solidFill>
              <a:round/>
            </a:ln>
            <a:effectLst/>
          </c:spPr>
        </c:majorGridlines>
        <c:title>
          <c:tx>
            <c:rich>
              <a:bodyPr rot="-5400000" spcFirstLastPara="1" vertOverflow="ellipsis" vert="horz" wrap="square" anchor="ctr" anchorCtr="1"/>
              <a:lstStyle/>
              <a:p>
                <a:pPr>
                  <a:defRPr sz="900" b="1" i="0" u="none" strike="noStrike" kern="1200" baseline="0">
                    <a:solidFill>
                      <a:schemeClr val="dk1">
                        <a:lumMod val="75000"/>
                        <a:lumOff val="25000"/>
                      </a:schemeClr>
                    </a:solidFill>
                    <a:latin typeface="+mn-lt"/>
                    <a:ea typeface="+mn-ea"/>
                    <a:cs typeface="+mn-cs"/>
                  </a:defRPr>
                </a:pPr>
                <a:r>
                  <a:rPr lang="nl-BE" sz="1200" b="0" i="0" u="none" strike="noStrike" baseline="0">
                    <a:solidFill>
                      <a:srgbClr val="FF0000"/>
                    </a:solidFill>
                    <a:effectLst/>
                  </a:rPr>
                  <a:t>kans op inbraak (%)</a:t>
                </a:r>
                <a:r>
                  <a:rPr lang="nl-BE" sz="1200" b="1" i="0" u="none" strike="noStrike" baseline="0">
                    <a:solidFill>
                      <a:srgbClr val="FF0000"/>
                    </a:solidFill>
                  </a:rPr>
                  <a:t> </a:t>
                </a:r>
                <a:endParaRPr lang="nl-BE" sz="1200">
                  <a:solidFill>
                    <a:srgbClr val="FF0000"/>
                  </a:solidFill>
                </a:endParaRPr>
              </a:p>
            </c:rich>
          </c:tx>
          <c:layout/>
          <c:overlay val="0"/>
          <c:spPr>
            <a:noFill/>
            <a:ln>
              <a:noFill/>
            </a:ln>
            <a:effectLst/>
          </c:spPr>
          <c:txPr>
            <a:bodyPr rot="-5400000" spcFirstLastPara="1" vertOverflow="ellipsis" vert="horz" wrap="square" anchor="ctr" anchorCtr="1"/>
            <a:lstStyle/>
            <a:p>
              <a:pPr>
                <a:defRPr sz="900" b="1" i="0" u="none" strike="noStrike" kern="1200" baseline="0">
                  <a:solidFill>
                    <a:schemeClr val="dk1">
                      <a:lumMod val="75000"/>
                      <a:lumOff val="25000"/>
                    </a:schemeClr>
                  </a:solidFill>
                  <a:latin typeface="+mn-lt"/>
                  <a:ea typeface="+mn-ea"/>
                  <a:cs typeface="+mn-cs"/>
                </a:defRPr>
              </a:pPr>
              <a:endParaRPr lang="nl-BE"/>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nl-BE"/>
          </a:p>
        </c:txPr>
        <c:crossAx val="173433928"/>
        <c:crosses val="autoZero"/>
        <c:crossBetween val="between"/>
      </c:valAx>
      <c:spPr>
        <a:noFill/>
        <a:ln>
          <a:noFill/>
        </a:ln>
        <a:effectLst/>
      </c:spPr>
    </c:plotArea>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nl-BE"/>
    </a:p>
  </c:txPr>
  <c:externalData r:id="rId4">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nl-BE" sz="1800" b="1" i="0" u="none" strike="noStrike" baseline="0">
                <a:effectLst/>
              </a:rPr>
              <a:t>OPEN LAND AAN DE VOORKANT</a:t>
            </a:r>
            <a:r>
              <a:rPr lang="nl-BE" sz="1800" b="1" i="0" u="none" strike="noStrike" baseline="0"/>
              <a:t> </a:t>
            </a:r>
            <a:endParaRPr lang="nl-BE" b="1"/>
          </a:p>
        </c:rich>
      </c:tx>
      <c:layout/>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nl-BE"/>
        </a:p>
      </c:txPr>
    </c:title>
    <c:autoTitleDeleted val="0"/>
    <c:view3D>
      <c:rotX val="0"/>
      <c:rotY val="0"/>
      <c:depthPercent val="60"/>
      <c:rAngAx val="0"/>
      <c:perspective val="100"/>
    </c:view3D>
    <c:floor>
      <c:thickness val="0"/>
      <c:spPr>
        <a:solidFill>
          <a:schemeClr val="lt1">
            <a:lumMod val="95000"/>
          </a:schemeClr>
        </a:solid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spPr>
            <a:solidFill>
              <a:schemeClr val="accent1">
                <a:alpha val="85000"/>
              </a:schemeClr>
            </a:solidFill>
            <a:ln w="9525" cap="flat" cmpd="sng" algn="ctr">
              <a:solidFill>
                <a:schemeClr val="accent1">
                  <a:lumMod val="75000"/>
                </a:schemeClr>
              </a:solidFill>
              <a:round/>
            </a:ln>
            <a:effectLst/>
            <a:sp3d contourW="9525">
              <a:contourClr>
                <a:schemeClr val="accent1">
                  <a:lumMod val="75000"/>
                </a:schemeClr>
              </a:contourClr>
            </a:sp3d>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dk1">
                        <a:lumMod val="75000"/>
                        <a:lumOff val="25000"/>
                      </a:schemeClr>
                    </a:solidFill>
                    <a:latin typeface="+mn-lt"/>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dk1">
                          <a:lumMod val="50000"/>
                          <a:lumOff val="50000"/>
                        </a:schemeClr>
                      </a:solidFill>
                    </a:ln>
                    <a:effectLst/>
                  </c:spPr>
                </c15:leaderLines>
              </c:ext>
            </c:extLst>
          </c:dLbls>
          <c:cat>
            <c:strRef>
              <c:f>data!$B$55:$C$55</c:f>
              <c:strCache>
                <c:ptCount val="2"/>
                <c:pt idx="0">
                  <c:v>ja</c:v>
                </c:pt>
                <c:pt idx="1">
                  <c:v>neen</c:v>
                </c:pt>
              </c:strCache>
            </c:strRef>
          </c:cat>
          <c:val>
            <c:numRef>
              <c:f>data!$B$56:$C$56</c:f>
              <c:numCache>
                <c:formatCode>0.00%</c:formatCode>
                <c:ptCount val="2"/>
                <c:pt idx="0" formatCode="0%">
                  <c:v>0.4</c:v>
                </c:pt>
                <c:pt idx="1">
                  <c:v>0.59599999999999997</c:v>
                </c:pt>
              </c:numCache>
            </c:numRef>
          </c:val>
        </c:ser>
        <c:dLbls>
          <c:showLegendKey val="0"/>
          <c:showVal val="1"/>
          <c:showCatName val="0"/>
          <c:showSerName val="0"/>
          <c:showPercent val="0"/>
          <c:showBubbleSize val="0"/>
        </c:dLbls>
        <c:gapWidth val="65"/>
        <c:shape val="box"/>
        <c:axId val="173437848"/>
        <c:axId val="173436672"/>
        <c:axId val="0"/>
      </c:bar3DChart>
      <c:catAx>
        <c:axId val="173437848"/>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100" b="1" i="0" u="none" strike="noStrike" kern="1200" cap="all" baseline="0">
                <a:solidFill>
                  <a:schemeClr val="dk1">
                    <a:lumMod val="75000"/>
                    <a:lumOff val="25000"/>
                  </a:schemeClr>
                </a:solidFill>
                <a:latin typeface="+mn-lt"/>
                <a:ea typeface="+mn-ea"/>
                <a:cs typeface="+mn-cs"/>
              </a:defRPr>
            </a:pPr>
            <a:endParaRPr lang="nl-BE"/>
          </a:p>
        </c:txPr>
        <c:crossAx val="173436672"/>
        <c:crosses val="autoZero"/>
        <c:auto val="1"/>
        <c:lblAlgn val="ctr"/>
        <c:lblOffset val="100"/>
        <c:noMultiLvlLbl val="0"/>
      </c:catAx>
      <c:valAx>
        <c:axId val="173436672"/>
        <c:scaling>
          <c:orientation val="minMax"/>
        </c:scaling>
        <c:delete val="0"/>
        <c:axPos val="l"/>
        <c:majorGridlines>
          <c:spPr>
            <a:ln w="9525" cap="flat" cmpd="sng" algn="ctr">
              <a:solidFill>
                <a:schemeClr val="dk1">
                  <a:lumMod val="15000"/>
                  <a:lumOff val="85000"/>
                </a:schemeClr>
              </a:solidFill>
              <a:round/>
            </a:ln>
            <a:effectLst/>
          </c:spPr>
        </c:majorGridlines>
        <c:title>
          <c:tx>
            <c:rich>
              <a:bodyPr rot="-5400000" spcFirstLastPara="1" vertOverflow="ellipsis" vert="horz" wrap="square" anchor="ctr" anchorCtr="1"/>
              <a:lstStyle/>
              <a:p>
                <a:pPr>
                  <a:defRPr sz="900" b="1" i="0" u="none" strike="noStrike" kern="1200" baseline="0">
                    <a:solidFill>
                      <a:schemeClr val="dk1">
                        <a:lumMod val="75000"/>
                        <a:lumOff val="25000"/>
                      </a:schemeClr>
                    </a:solidFill>
                    <a:latin typeface="+mn-lt"/>
                    <a:ea typeface="+mn-ea"/>
                    <a:cs typeface="+mn-cs"/>
                  </a:defRPr>
                </a:pPr>
                <a:r>
                  <a:rPr lang="nl-BE" sz="1200" b="0" i="0" u="none" strike="noStrike" baseline="0">
                    <a:solidFill>
                      <a:srgbClr val="FF0000"/>
                    </a:solidFill>
                    <a:effectLst/>
                  </a:rPr>
                  <a:t>kans op inbraak (%)</a:t>
                </a:r>
                <a:r>
                  <a:rPr lang="nl-BE" sz="1200" b="1" i="0" u="none" strike="noStrike" baseline="0">
                    <a:solidFill>
                      <a:srgbClr val="FF0000"/>
                    </a:solidFill>
                  </a:rPr>
                  <a:t> </a:t>
                </a:r>
                <a:endParaRPr lang="nl-BE" sz="1200">
                  <a:solidFill>
                    <a:srgbClr val="FF0000"/>
                  </a:solidFill>
                </a:endParaRPr>
              </a:p>
            </c:rich>
          </c:tx>
          <c:layout/>
          <c:overlay val="0"/>
          <c:spPr>
            <a:noFill/>
            <a:ln>
              <a:noFill/>
            </a:ln>
            <a:effectLst/>
          </c:spPr>
          <c:txPr>
            <a:bodyPr rot="-5400000" spcFirstLastPara="1" vertOverflow="ellipsis" vert="horz" wrap="square" anchor="ctr" anchorCtr="1"/>
            <a:lstStyle/>
            <a:p>
              <a:pPr>
                <a:defRPr sz="900" b="1" i="0" u="none" strike="noStrike" kern="1200" baseline="0">
                  <a:solidFill>
                    <a:schemeClr val="dk1">
                      <a:lumMod val="75000"/>
                      <a:lumOff val="25000"/>
                    </a:schemeClr>
                  </a:solidFill>
                  <a:latin typeface="+mn-lt"/>
                  <a:ea typeface="+mn-ea"/>
                  <a:cs typeface="+mn-cs"/>
                </a:defRPr>
              </a:pPr>
              <a:endParaRPr lang="nl-BE"/>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nl-BE"/>
          </a:p>
        </c:txPr>
        <c:crossAx val="173437848"/>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a:pPr>
      <a:endParaRPr lang="nl-BE"/>
    </a:p>
  </c:txPr>
  <c:externalData r:id="rId4">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nl-BE" sz="1800" b="1" i="0" u="none" strike="noStrike" baseline="0">
                <a:effectLst/>
              </a:rPr>
              <a:t>OPENLAND AAN DE ACHTERKANT</a:t>
            </a:r>
            <a:r>
              <a:rPr lang="nl-BE" sz="1800" b="1" i="0" u="none" strike="noStrike" baseline="0"/>
              <a:t> </a:t>
            </a:r>
            <a:endParaRPr lang="nl-BE" b="1"/>
          </a:p>
        </c:rich>
      </c:tx>
      <c:layout/>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nl-BE"/>
        </a:p>
      </c:txPr>
    </c:title>
    <c:autoTitleDeleted val="0"/>
    <c:view3D>
      <c:rotX val="0"/>
      <c:rotY val="0"/>
      <c:depthPercent val="60"/>
      <c:rAngAx val="0"/>
      <c:perspective val="100"/>
    </c:view3D>
    <c:floor>
      <c:thickness val="0"/>
      <c:spPr>
        <a:solidFill>
          <a:schemeClr val="lt1">
            <a:lumMod val="95000"/>
          </a:schemeClr>
        </a:solid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spPr>
            <a:solidFill>
              <a:schemeClr val="accent1">
                <a:alpha val="85000"/>
              </a:schemeClr>
            </a:solidFill>
            <a:ln w="9525" cap="flat" cmpd="sng" algn="ctr">
              <a:solidFill>
                <a:schemeClr val="accent1">
                  <a:lumMod val="75000"/>
                </a:schemeClr>
              </a:solidFill>
              <a:round/>
            </a:ln>
            <a:effectLst/>
            <a:sp3d contourW="9525">
              <a:contourClr>
                <a:schemeClr val="accent1">
                  <a:lumMod val="75000"/>
                </a:schemeClr>
              </a:contourClr>
            </a:sp3d>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dk1">
                        <a:lumMod val="75000"/>
                        <a:lumOff val="25000"/>
                      </a:schemeClr>
                    </a:solidFill>
                    <a:latin typeface="+mn-lt"/>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dk1">
                          <a:lumMod val="50000"/>
                          <a:lumOff val="50000"/>
                        </a:schemeClr>
                      </a:solidFill>
                    </a:ln>
                    <a:effectLst/>
                  </c:spPr>
                </c15:leaderLines>
              </c:ext>
            </c:extLst>
          </c:dLbls>
          <c:cat>
            <c:strRef>
              <c:f>data!$B$58:$C$58</c:f>
              <c:strCache>
                <c:ptCount val="2"/>
                <c:pt idx="0">
                  <c:v>ja</c:v>
                </c:pt>
                <c:pt idx="1">
                  <c:v>neen</c:v>
                </c:pt>
              </c:strCache>
            </c:strRef>
          </c:cat>
          <c:val>
            <c:numRef>
              <c:f>data!$B$59:$C$59</c:f>
              <c:numCache>
                <c:formatCode>0.00%</c:formatCode>
                <c:ptCount val="2"/>
                <c:pt idx="0" formatCode="0%">
                  <c:v>0.29799999999999999</c:v>
                </c:pt>
                <c:pt idx="1">
                  <c:v>0.60199999999999998</c:v>
                </c:pt>
              </c:numCache>
            </c:numRef>
          </c:val>
        </c:ser>
        <c:dLbls>
          <c:showLegendKey val="0"/>
          <c:showVal val="1"/>
          <c:showCatName val="0"/>
          <c:showSerName val="0"/>
          <c:showPercent val="0"/>
          <c:showBubbleSize val="0"/>
        </c:dLbls>
        <c:gapWidth val="65"/>
        <c:shape val="box"/>
        <c:axId val="173435888"/>
        <c:axId val="173434712"/>
        <c:axId val="0"/>
      </c:bar3DChart>
      <c:catAx>
        <c:axId val="173435888"/>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100" b="1" i="0" u="none" strike="noStrike" kern="1200" cap="all" baseline="0">
                <a:solidFill>
                  <a:schemeClr val="dk1">
                    <a:lumMod val="75000"/>
                    <a:lumOff val="25000"/>
                  </a:schemeClr>
                </a:solidFill>
                <a:latin typeface="+mn-lt"/>
                <a:ea typeface="+mn-ea"/>
                <a:cs typeface="+mn-cs"/>
              </a:defRPr>
            </a:pPr>
            <a:endParaRPr lang="nl-BE"/>
          </a:p>
        </c:txPr>
        <c:crossAx val="173434712"/>
        <c:crosses val="autoZero"/>
        <c:auto val="1"/>
        <c:lblAlgn val="ctr"/>
        <c:lblOffset val="100"/>
        <c:noMultiLvlLbl val="0"/>
      </c:catAx>
      <c:valAx>
        <c:axId val="173434712"/>
        <c:scaling>
          <c:orientation val="minMax"/>
        </c:scaling>
        <c:delete val="0"/>
        <c:axPos val="l"/>
        <c:majorGridlines>
          <c:spPr>
            <a:ln w="9525" cap="flat" cmpd="sng" algn="ctr">
              <a:solidFill>
                <a:schemeClr val="dk1">
                  <a:lumMod val="15000"/>
                  <a:lumOff val="85000"/>
                </a:schemeClr>
              </a:solidFill>
              <a:round/>
            </a:ln>
            <a:effectLst/>
          </c:spPr>
        </c:majorGridlines>
        <c:title>
          <c:tx>
            <c:rich>
              <a:bodyPr rot="-5400000" spcFirstLastPara="1" vertOverflow="ellipsis" vert="horz" wrap="square" anchor="ctr" anchorCtr="1"/>
              <a:lstStyle/>
              <a:p>
                <a:pPr>
                  <a:defRPr sz="900" b="1" i="0" u="none" strike="noStrike" kern="1200" baseline="0">
                    <a:solidFill>
                      <a:schemeClr val="dk1">
                        <a:lumMod val="75000"/>
                        <a:lumOff val="25000"/>
                      </a:schemeClr>
                    </a:solidFill>
                    <a:latin typeface="+mn-lt"/>
                    <a:ea typeface="+mn-ea"/>
                    <a:cs typeface="+mn-cs"/>
                  </a:defRPr>
                </a:pPr>
                <a:r>
                  <a:rPr lang="nl-BE" sz="1200" b="0" i="0" u="none" strike="noStrike" baseline="0">
                    <a:solidFill>
                      <a:srgbClr val="FF0000"/>
                    </a:solidFill>
                    <a:effectLst/>
                  </a:rPr>
                  <a:t>kans op inbraak (%)</a:t>
                </a:r>
                <a:r>
                  <a:rPr lang="nl-BE" sz="1200" b="1" i="0" u="none" strike="noStrike" baseline="0">
                    <a:solidFill>
                      <a:srgbClr val="FF0000"/>
                    </a:solidFill>
                  </a:rPr>
                  <a:t> </a:t>
                </a:r>
                <a:endParaRPr lang="nl-BE" sz="1200">
                  <a:solidFill>
                    <a:srgbClr val="FF0000"/>
                  </a:solidFill>
                </a:endParaRPr>
              </a:p>
            </c:rich>
          </c:tx>
          <c:layout/>
          <c:overlay val="0"/>
          <c:spPr>
            <a:noFill/>
            <a:ln>
              <a:noFill/>
            </a:ln>
            <a:effectLst/>
          </c:spPr>
          <c:txPr>
            <a:bodyPr rot="-5400000" spcFirstLastPara="1" vertOverflow="ellipsis" vert="horz" wrap="square" anchor="ctr" anchorCtr="1"/>
            <a:lstStyle/>
            <a:p>
              <a:pPr>
                <a:defRPr sz="900" b="1" i="0" u="none" strike="noStrike" kern="1200" baseline="0">
                  <a:solidFill>
                    <a:schemeClr val="dk1">
                      <a:lumMod val="75000"/>
                      <a:lumOff val="25000"/>
                    </a:schemeClr>
                  </a:solidFill>
                  <a:latin typeface="+mn-lt"/>
                  <a:ea typeface="+mn-ea"/>
                  <a:cs typeface="+mn-cs"/>
                </a:defRPr>
              </a:pPr>
              <a:endParaRPr lang="nl-BE"/>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nl-BE"/>
          </a:p>
        </c:txPr>
        <c:crossAx val="173435888"/>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a:pPr>
      <a:endParaRPr lang="nl-BE"/>
    </a:p>
  </c:txPr>
  <c:externalData r:id="rId4">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nl-BE" sz="1800" b="1" i="0" u="none" strike="noStrike" baseline="0">
                <a:effectLst/>
              </a:rPr>
              <a:t>hof voorkant</a:t>
            </a:r>
            <a:r>
              <a:rPr lang="nl-BE" sz="1800" b="1" i="0" u="none" strike="noStrike" baseline="0"/>
              <a:t> </a:t>
            </a:r>
            <a:endParaRPr lang="nl-BE" b="1"/>
          </a:p>
        </c:rich>
      </c:tx>
      <c:layout/>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nl-BE"/>
        </a:p>
      </c:txPr>
    </c:title>
    <c:autoTitleDeleted val="0"/>
    <c:view3D>
      <c:rotX val="0"/>
      <c:rotY val="0"/>
      <c:depthPercent val="60"/>
      <c:rAngAx val="0"/>
      <c:perspective val="100"/>
    </c:view3D>
    <c:floor>
      <c:thickness val="0"/>
      <c:spPr>
        <a:solidFill>
          <a:schemeClr val="lt1">
            <a:lumMod val="95000"/>
          </a:schemeClr>
        </a:solid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spPr>
            <a:solidFill>
              <a:schemeClr val="accent1">
                <a:alpha val="85000"/>
              </a:schemeClr>
            </a:solidFill>
            <a:ln w="9525" cap="flat" cmpd="sng" algn="ctr">
              <a:solidFill>
                <a:schemeClr val="accent1">
                  <a:lumMod val="75000"/>
                </a:schemeClr>
              </a:solidFill>
              <a:round/>
            </a:ln>
            <a:effectLst/>
            <a:sp3d contourW="9525">
              <a:contourClr>
                <a:schemeClr val="accent1">
                  <a:lumMod val="75000"/>
                </a:schemeClr>
              </a:contourClr>
            </a:sp3d>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dk1">
                        <a:lumMod val="75000"/>
                        <a:lumOff val="25000"/>
                      </a:schemeClr>
                    </a:solidFill>
                    <a:latin typeface="+mn-lt"/>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dk1">
                          <a:lumMod val="50000"/>
                          <a:lumOff val="50000"/>
                        </a:schemeClr>
                      </a:solidFill>
                    </a:ln>
                    <a:effectLst/>
                  </c:spPr>
                </c15:leaderLines>
              </c:ext>
            </c:extLst>
          </c:dLbls>
          <c:cat>
            <c:strRef>
              <c:f>data!$B$61:$C$61</c:f>
              <c:strCache>
                <c:ptCount val="2"/>
                <c:pt idx="0">
                  <c:v>ja</c:v>
                </c:pt>
                <c:pt idx="1">
                  <c:v>neen</c:v>
                </c:pt>
              </c:strCache>
            </c:strRef>
          </c:cat>
          <c:val>
            <c:numRef>
              <c:f>data!$B$62:$C$62</c:f>
              <c:numCache>
                <c:formatCode>0.00%</c:formatCode>
                <c:ptCount val="2"/>
                <c:pt idx="0" formatCode="0%">
                  <c:v>0.21</c:v>
                </c:pt>
                <c:pt idx="1">
                  <c:v>0.59299999999999997</c:v>
                </c:pt>
              </c:numCache>
            </c:numRef>
          </c:val>
        </c:ser>
        <c:dLbls>
          <c:showLegendKey val="0"/>
          <c:showVal val="1"/>
          <c:showCatName val="0"/>
          <c:showSerName val="0"/>
          <c:showPercent val="0"/>
          <c:showBubbleSize val="0"/>
        </c:dLbls>
        <c:gapWidth val="65"/>
        <c:shape val="box"/>
        <c:axId val="173439416"/>
        <c:axId val="173438632"/>
        <c:axId val="0"/>
      </c:bar3DChart>
      <c:catAx>
        <c:axId val="173439416"/>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100" b="1" i="0" u="none" strike="noStrike" kern="1200" cap="all" baseline="0">
                <a:solidFill>
                  <a:schemeClr val="dk1">
                    <a:lumMod val="75000"/>
                    <a:lumOff val="25000"/>
                  </a:schemeClr>
                </a:solidFill>
                <a:latin typeface="+mn-lt"/>
                <a:ea typeface="+mn-ea"/>
                <a:cs typeface="+mn-cs"/>
              </a:defRPr>
            </a:pPr>
            <a:endParaRPr lang="nl-BE"/>
          </a:p>
        </c:txPr>
        <c:crossAx val="173438632"/>
        <c:crosses val="autoZero"/>
        <c:auto val="1"/>
        <c:lblAlgn val="ctr"/>
        <c:lblOffset val="100"/>
        <c:noMultiLvlLbl val="0"/>
      </c:catAx>
      <c:valAx>
        <c:axId val="173438632"/>
        <c:scaling>
          <c:orientation val="minMax"/>
        </c:scaling>
        <c:delete val="0"/>
        <c:axPos val="l"/>
        <c:majorGridlines>
          <c:spPr>
            <a:ln w="9525" cap="flat" cmpd="sng" algn="ctr">
              <a:solidFill>
                <a:schemeClr val="dk1">
                  <a:lumMod val="15000"/>
                  <a:lumOff val="85000"/>
                </a:schemeClr>
              </a:solidFill>
              <a:round/>
            </a:ln>
            <a:effectLst/>
          </c:spPr>
        </c:majorGridlines>
        <c:title>
          <c:tx>
            <c:rich>
              <a:bodyPr rot="-5400000" spcFirstLastPara="1" vertOverflow="ellipsis" vert="horz" wrap="square" anchor="ctr" anchorCtr="1"/>
              <a:lstStyle/>
              <a:p>
                <a:pPr>
                  <a:defRPr sz="900" b="1" i="0" u="none" strike="noStrike" kern="1200" baseline="0">
                    <a:solidFill>
                      <a:schemeClr val="dk1">
                        <a:lumMod val="75000"/>
                        <a:lumOff val="25000"/>
                      </a:schemeClr>
                    </a:solidFill>
                    <a:latin typeface="+mn-lt"/>
                    <a:ea typeface="+mn-ea"/>
                    <a:cs typeface="+mn-cs"/>
                  </a:defRPr>
                </a:pPr>
                <a:r>
                  <a:rPr lang="nl-BE" sz="1200" b="0" i="0" u="none" strike="noStrike" baseline="0">
                    <a:solidFill>
                      <a:srgbClr val="FF0000"/>
                    </a:solidFill>
                    <a:effectLst/>
                  </a:rPr>
                  <a:t>kans op inbraak (%)</a:t>
                </a:r>
                <a:r>
                  <a:rPr lang="nl-BE" sz="1200" b="1" i="0" u="none" strike="noStrike" baseline="0">
                    <a:solidFill>
                      <a:srgbClr val="FF0000"/>
                    </a:solidFill>
                  </a:rPr>
                  <a:t> </a:t>
                </a:r>
                <a:endParaRPr lang="nl-BE" sz="1200">
                  <a:solidFill>
                    <a:srgbClr val="FF0000"/>
                  </a:solidFill>
                </a:endParaRPr>
              </a:p>
            </c:rich>
          </c:tx>
          <c:layout/>
          <c:overlay val="0"/>
          <c:spPr>
            <a:noFill/>
            <a:ln>
              <a:noFill/>
            </a:ln>
            <a:effectLst/>
          </c:spPr>
          <c:txPr>
            <a:bodyPr rot="-5400000" spcFirstLastPara="1" vertOverflow="ellipsis" vert="horz" wrap="square" anchor="ctr" anchorCtr="1"/>
            <a:lstStyle/>
            <a:p>
              <a:pPr>
                <a:defRPr sz="900" b="1" i="0" u="none" strike="noStrike" kern="1200" baseline="0">
                  <a:solidFill>
                    <a:schemeClr val="dk1">
                      <a:lumMod val="75000"/>
                      <a:lumOff val="25000"/>
                    </a:schemeClr>
                  </a:solidFill>
                  <a:latin typeface="+mn-lt"/>
                  <a:ea typeface="+mn-ea"/>
                  <a:cs typeface="+mn-cs"/>
                </a:defRPr>
              </a:pPr>
              <a:endParaRPr lang="nl-BE"/>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nl-BE"/>
          </a:p>
        </c:txPr>
        <c:crossAx val="173439416"/>
        <c:crosses val="autoZero"/>
        <c:crossBetween val="between"/>
      </c:valAx>
      <c:spPr>
        <a:noFill/>
        <a:ln>
          <a:noFill/>
        </a:ln>
        <a:effectLst/>
      </c:spPr>
    </c:plotArea>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nl-BE"/>
    </a:p>
  </c:txPr>
  <c:externalData r:id="rId4">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nl-BE" sz="1800" b="1" i="0" u="none" strike="noStrike" baseline="0">
                <a:effectLst/>
              </a:rPr>
              <a:t>hof achterkant</a:t>
            </a:r>
            <a:r>
              <a:rPr lang="nl-BE" sz="1800" b="1" i="0" u="none" strike="noStrike" baseline="0"/>
              <a:t> </a:t>
            </a:r>
            <a:endParaRPr lang="nl-BE" b="1"/>
          </a:p>
        </c:rich>
      </c:tx>
      <c:layout/>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nl-BE"/>
        </a:p>
      </c:txPr>
    </c:title>
    <c:autoTitleDeleted val="0"/>
    <c:view3D>
      <c:rotX val="0"/>
      <c:rotY val="0"/>
      <c:depthPercent val="60"/>
      <c:rAngAx val="0"/>
      <c:perspective val="100"/>
    </c:view3D>
    <c:floor>
      <c:thickness val="0"/>
      <c:spPr>
        <a:solidFill>
          <a:schemeClr val="lt1">
            <a:lumMod val="95000"/>
          </a:schemeClr>
        </a:solid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spPr>
            <a:solidFill>
              <a:schemeClr val="accent1">
                <a:alpha val="85000"/>
              </a:schemeClr>
            </a:solidFill>
            <a:ln w="9525" cap="flat" cmpd="sng" algn="ctr">
              <a:solidFill>
                <a:schemeClr val="accent1">
                  <a:lumMod val="75000"/>
                </a:schemeClr>
              </a:solidFill>
              <a:round/>
            </a:ln>
            <a:effectLst/>
            <a:sp3d contourW="9525">
              <a:contourClr>
                <a:schemeClr val="accent1">
                  <a:lumMod val="75000"/>
                </a:schemeClr>
              </a:contourClr>
            </a:sp3d>
          </c:spPr>
          <c:invertIfNegative val="0"/>
          <c:dLbls>
            <c:dLbl>
              <c:idx val="0"/>
              <c:layout>
                <c:manualLayout>
                  <c:x val="7.6628352490421452E-3"/>
                  <c:y val="-5.8527655037079518E-2"/>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dk1">
                        <a:lumMod val="75000"/>
                        <a:lumOff val="25000"/>
                      </a:schemeClr>
                    </a:solidFill>
                    <a:latin typeface="+mn-lt"/>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dk1">
                          <a:lumMod val="50000"/>
                          <a:lumOff val="50000"/>
                        </a:schemeClr>
                      </a:solidFill>
                    </a:ln>
                    <a:effectLst/>
                  </c:spPr>
                </c15:leaderLines>
              </c:ext>
            </c:extLst>
          </c:dLbls>
          <c:cat>
            <c:strRef>
              <c:f>data!$B$64:$C$64</c:f>
              <c:strCache>
                <c:ptCount val="2"/>
                <c:pt idx="0">
                  <c:v>ja</c:v>
                </c:pt>
                <c:pt idx="1">
                  <c:v>neen</c:v>
                </c:pt>
              </c:strCache>
            </c:strRef>
          </c:cat>
          <c:val>
            <c:numRef>
              <c:f>data!$B$65:$C$65</c:f>
              <c:numCache>
                <c:formatCode>0%</c:formatCode>
                <c:ptCount val="2"/>
                <c:pt idx="0">
                  <c:v>0.1</c:v>
                </c:pt>
                <c:pt idx="1">
                  <c:v>0.56000000000000005</c:v>
                </c:pt>
              </c:numCache>
            </c:numRef>
          </c:val>
        </c:ser>
        <c:dLbls>
          <c:showLegendKey val="0"/>
          <c:showVal val="1"/>
          <c:showCatName val="0"/>
          <c:showSerName val="0"/>
          <c:showPercent val="0"/>
          <c:showBubbleSize val="0"/>
        </c:dLbls>
        <c:gapWidth val="65"/>
        <c:shape val="box"/>
        <c:axId val="173438240"/>
        <c:axId val="173439808"/>
        <c:axId val="0"/>
      </c:bar3DChart>
      <c:catAx>
        <c:axId val="173438240"/>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100" b="1" i="0" u="none" strike="noStrike" kern="1200" cap="all" baseline="0">
                <a:solidFill>
                  <a:schemeClr val="dk1">
                    <a:lumMod val="75000"/>
                    <a:lumOff val="25000"/>
                  </a:schemeClr>
                </a:solidFill>
                <a:latin typeface="+mn-lt"/>
                <a:ea typeface="+mn-ea"/>
                <a:cs typeface="+mn-cs"/>
              </a:defRPr>
            </a:pPr>
            <a:endParaRPr lang="nl-BE"/>
          </a:p>
        </c:txPr>
        <c:crossAx val="173439808"/>
        <c:crosses val="autoZero"/>
        <c:auto val="1"/>
        <c:lblAlgn val="ctr"/>
        <c:lblOffset val="100"/>
        <c:noMultiLvlLbl val="0"/>
      </c:catAx>
      <c:valAx>
        <c:axId val="173439808"/>
        <c:scaling>
          <c:orientation val="minMax"/>
        </c:scaling>
        <c:delete val="0"/>
        <c:axPos val="l"/>
        <c:majorGridlines>
          <c:spPr>
            <a:ln w="9525" cap="flat" cmpd="sng" algn="ctr">
              <a:solidFill>
                <a:schemeClr val="dk1">
                  <a:lumMod val="15000"/>
                  <a:lumOff val="85000"/>
                </a:schemeClr>
              </a:solidFill>
              <a:round/>
            </a:ln>
            <a:effectLst/>
          </c:spPr>
        </c:majorGridlines>
        <c:title>
          <c:tx>
            <c:rich>
              <a:bodyPr rot="-5400000" spcFirstLastPara="1" vertOverflow="ellipsis" vert="horz" wrap="square" anchor="ctr" anchorCtr="1"/>
              <a:lstStyle/>
              <a:p>
                <a:pPr>
                  <a:defRPr sz="900" b="1" i="0" u="none" strike="noStrike" kern="1200" baseline="0">
                    <a:solidFill>
                      <a:schemeClr val="dk1">
                        <a:lumMod val="75000"/>
                        <a:lumOff val="25000"/>
                      </a:schemeClr>
                    </a:solidFill>
                    <a:latin typeface="+mn-lt"/>
                    <a:ea typeface="+mn-ea"/>
                    <a:cs typeface="+mn-cs"/>
                  </a:defRPr>
                </a:pPr>
                <a:r>
                  <a:rPr lang="nl-BE" sz="1200" b="0" i="0" u="none" strike="noStrike" baseline="0">
                    <a:solidFill>
                      <a:srgbClr val="FF0000"/>
                    </a:solidFill>
                    <a:effectLst/>
                  </a:rPr>
                  <a:t>kans op inbraak (%)</a:t>
                </a:r>
                <a:r>
                  <a:rPr lang="nl-BE" sz="1200" b="1" i="0" u="none" strike="noStrike" baseline="0">
                    <a:solidFill>
                      <a:srgbClr val="FF0000"/>
                    </a:solidFill>
                  </a:rPr>
                  <a:t> </a:t>
                </a:r>
                <a:endParaRPr lang="nl-BE" sz="1200">
                  <a:solidFill>
                    <a:srgbClr val="FF0000"/>
                  </a:solidFill>
                </a:endParaRPr>
              </a:p>
            </c:rich>
          </c:tx>
          <c:layout/>
          <c:overlay val="0"/>
          <c:spPr>
            <a:noFill/>
            <a:ln>
              <a:noFill/>
            </a:ln>
            <a:effectLst/>
          </c:spPr>
          <c:txPr>
            <a:bodyPr rot="-5400000" spcFirstLastPara="1" vertOverflow="ellipsis" vert="horz" wrap="square" anchor="ctr" anchorCtr="1"/>
            <a:lstStyle/>
            <a:p>
              <a:pPr>
                <a:defRPr sz="900" b="1" i="0" u="none" strike="noStrike" kern="1200" baseline="0">
                  <a:solidFill>
                    <a:schemeClr val="dk1">
                      <a:lumMod val="75000"/>
                      <a:lumOff val="25000"/>
                    </a:schemeClr>
                  </a:solidFill>
                  <a:latin typeface="+mn-lt"/>
                  <a:ea typeface="+mn-ea"/>
                  <a:cs typeface="+mn-cs"/>
                </a:defRPr>
              </a:pPr>
              <a:endParaRPr lang="nl-BE"/>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nl-BE"/>
          </a:p>
        </c:txPr>
        <c:crossAx val="173438240"/>
        <c:crosses val="autoZero"/>
        <c:crossBetween val="between"/>
      </c:valAx>
      <c:spPr>
        <a:noFill/>
        <a:ln>
          <a:noFill/>
        </a:ln>
        <a:effectLst/>
      </c:spPr>
    </c:plotArea>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nl-BE"/>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cap="all" baseline="0">
                <a:solidFill>
                  <a:schemeClr val="lt1"/>
                </a:solidFill>
                <a:latin typeface="+mn-lt"/>
                <a:ea typeface="+mn-ea"/>
                <a:cs typeface="+mn-cs"/>
              </a:defRPr>
            </a:pPr>
            <a:r>
              <a:rPr lang="en-US" dirty="0">
                <a:solidFill>
                  <a:srgbClr val="FF0000"/>
                </a:solidFill>
              </a:rPr>
              <a:t>MELDINGEN BIN LIEZEBOS </a:t>
            </a:r>
            <a:r>
              <a:rPr lang="en-US" dirty="0">
                <a:solidFill>
                  <a:srgbClr val="0070C0"/>
                </a:solidFill>
              </a:rPr>
              <a:t>2014</a:t>
            </a:r>
            <a:r>
              <a:rPr lang="en-US" dirty="0">
                <a:solidFill>
                  <a:srgbClr val="FF0000"/>
                </a:solidFill>
              </a:rPr>
              <a:t>- </a:t>
            </a:r>
            <a:r>
              <a:rPr lang="en-US" dirty="0" smtClean="0">
                <a:solidFill>
                  <a:schemeClr val="accent2">
                    <a:lumMod val="75000"/>
                  </a:schemeClr>
                </a:solidFill>
              </a:rPr>
              <a:t>2015</a:t>
            </a:r>
            <a:r>
              <a:rPr lang="en-US" dirty="0" smtClean="0">
                <a:solidFill>
                  <a:srgbClr val="FF0000"/>
                </a:solidFill>
              </a:rPr>
              <a:t> </a:t>
            </a:r>
            <a:endParaRPr lang="en-US" dirty="0">
              <a:solidFill>
                <a:srgbClr val="FF0000"/>
              </a:solidFill>
            </a:endParaRPr>
          </a:p>
        </c:rich>
      </c:tx>
      <c:layout/>
      <c:overlay val="0"/>
      <c:spPr>
        <a:solidFill>
          <a:schemeClr val="bg1">
            <a:alpha val="15000"/>
          </a:schemeClr>
        </a:solidFill>
        <a:ln>
          <a:noFill/>
        </a:ln>
        <a:effectLst/>
      </c:spPr>
      <c:txPr>
        <a:bodyPr rot="0" spcFirstLastPara="1" vertOverflow="ellipsis" vert="horz" wrap="square" anchor="ctr" anchorCtr="1"/>
        <a:lstStyle/>
        <a:p>
          <a:pPr>
            <a:defRPr sz="1800" b="0" i="0" u="none" strike="noStrike" kern="1200" cap="all" baseline="0">
              <a:solidFill>
                <a:schemeClr val="lt1"/>
              </a:solidFill>
              <a:latin typeface="+mn-lt"/>
              <a:ea typeface="+mn-ea"/>
              <a:cs typeface="+mn-cs"/>
            </a:defRPr>
          </a:pPr>
          <a:endParaRPr lang="nl-BE"/>
        </a:p>
      </c:txPr>
    </c:title>
    <c:autoTitleDeleted val="0"/>
    <c:view3D>
      <c:rotX val="15"/>
      <c:rotY val="20"/>
      <c:depthPercent val="100"/>
      <c:rAngAx val="1"/>
    </c:view3D>
    <c:floor>
      <c:thickness val="0"/>
      <c:spPr>
        <a:solidFill>
          <a:schemeClr val="bg2">
            <a:lumMod val="75000"/>
            <a:alpha val="27000"/>
          </a:schemeClr>
        </a:solid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3.0793194329280928E-2"/>
          <c:y val="0.16990204580309198"/>
          <c:w val="0.94323350014450202"/>
          <c:h val="0.61066602873266151"/>
        </c:manualLayout>
      </c:layout>
      <c:bar3DChart>
        <c:barDir val="col"/>
        <c:grouping val="standard"/>
        <c:varyColors val="0"/>
        <c:ser>
          <c:idx val="0"/>
          <c:order val="0"/>
          <c:tx>
            <c:v>BIN liezebos 2014</c:v>
          </c:tx>
          <c:spPr>
            <a:solidFill>
              <a:srgbClr val="0070C0">
                <a:alpha val="88000"/>
              </a:srgbClr>
            </a:solidFill>
            <a:ln>
              <a:solidFill>
                <a:schemeClr val="accent1">
                  <a:lumMod val="50000"/>
                </a:schemeClr>
              </a:solidFill>
            </a:ln>
            <a:effectLst/>
            <a:scene3d>
              <a:camera prst="orthographicFront"/>
              <a:lightRig rig="threePt" dir="t"/>
            </a:scene3d>
            <a:sp3d prstMaterial="flat">
              <a:contourClr>
                <a:schemeClr val="accent1">
                  <a:lumMod val="50000"/>
                </a:schemeClr>
              </a:contourClr>
            </a:sp3d>
          </c:spPr>
          <c:invertIfNegative val="0"/>
          <c:dLbls>
            <c:spPr>
              <a:solidFill>
                <a:schemeClr val="accent1">
                  <a:alpha val="30000"/>
                </a:schemeClr>
              </a:solidFill>
              <a:ln>
                <a:solidFill>
                  <a:schemeClr val="lt1">
                    <a:alpha val="50000"/>
                  </a:schemeClr>
                </a:solidFill>
                <a:round/>
              </a:ln>
              <a:effectLst>
                <a:outerShdw blurRad="63500" dist="889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lt1">
                          <a:lumMod val="50000"/>
                        </a:schemeClr>
                      </a:solidFill>
                      <a:round/>
                    </a:ln>
                    <a:effectLst/>
                  </c:spPr>
                </c15:leaderLines>
              </c:ext>
            </c:extLst>
          </c:dLbls>
          <c:cat>
            <c:strRef>
              <c:f>tabellen!$A$53:$A$59</c:f>
              <c:strCache>
                <c:ptCount val="7"/>
                <c:pt idx="0">
                  <c:v>verdacht voertuig of personen</c:v>
                </c:pt>
                <c:pt idx="1">
                  <c:v>poging tot inbraak*</c:v>
                </c:pt>
                <c:pt idx="2">
                  <c:v>inbraak *</c:v>
                </c:pt>
                <c:pt idx="3">
                  <c:v>agressie</c:v>
                </c:pt>
                <c:pt idx="4">
                  <c:v>overlast</c:v>
                </c:pt>
                <c:pt idx="5">
                  <c:v>ciber crim</c:v>
                </c:pt>
                <c:pt idx="6">
                  <c:v>drug related</c:v>
                </c:pt>
              </c:strCache>
            </c:strRef>
          </c:cat>
          <c:val>
            <c:numRef>
              <c:f>tabellen!$B$33:$B$39</c:f>
              <c:numCache>
                <c:formatCode>0</c:formatCode>
                <c:ptCount val="7"/>
                <c:pt idx="0">
                  <c:v>24</c:v>
                </c:pt>
                <c:pt idx="1">
                  <c:v>1</c:v>
                </c:pt>
                <c:pt idx="2">
                  <c:v>7</c:v>
                </c:pt>
                <c:pt idx="3">
                  <c:v>0</c:v>
                </c:pt>
                <c:pt idx="4">
                  <c:v>10</c:v>
                </c:pt>
                <c:pt idx="5">
                  <c:v>1</c:v>
                </c:pt>
                <c:pt idx="6">
                  <c:v>1</c:v>
                </c:pt>
              </c:numCache>
            </c:numRef>
          </c:val>
        </c:ser>
        <c:ser>
          <c:idx val="1"/>
          <c:order val="1"/>
          <c:tx>
            <c:v>BIN liezebos 2015</c:v>
          </c:tx>
          <c:spPr>
            <a:solidFill>
              <a:schemeClr val="accent2">
                <a:alpha val="88000"/>
              </a:schemeClr>
            </a:solidFill>
            <a:ln>
              <a:solidFill>
                <a:schemeClr val="accent2">
                  <a:lumMod val="50000"/>
                </a:schemeClr>
              </a:solidFill>
            </a:ln>
            <a:effectLst/>
            <a:scene3d>
              <a:camera prst="orthographicFront"/>
              <a:lightRig rig="threePt" dir="t"/>
            </a:scene3d>
            <a:sp3d prstMaterial="flat">
              <a:contourClr>
                <a:schemeClr val="accent2">
                  <a:lumMod val="50000"/>
                </a:schemeClr>
              </a:contourClr>
            </a:sp3d>
          </c:spPr>
          <c:invertIfNegative val="0"/>
          <c:dLbls>
            <c:spPr>
              <a:solidFill>
                <a:schemeClr val="accent2">
                  <a:alpha val="30000"/>
                </a:schemeClr>
              </a:solidFill>
              <a:ln>
                <a:solidFill>
                  <a:schemeClr val="lt1">
                    <a:alpha val="50000"/>
                  </a:schemeClr>
                </a:solidFill>
                <a:round/>
              </a:ln>
              <a:effectLst>
                <a:outerShdw blurRad="63500" dist="889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lt1">
                          <a:lumMod val="50000"/>
                        </a:schemeClr>
                      </a:solidFill>
                      <a:round/>
                    </a:ln>
                    <a:effectLst/>
                  </c:spPr>
                </c15:leaderLines>
              </c:ext>
            </c:extLst>
          </c:dLbls>
          <c:cat>
            <c:strRef>
              <c:f>tabellen!$A$53:$A$59</c:f>
              <c:strCache>
                <c:ptCount val="7"/>
                <c:pt idx="0">
                  <c:v>verdacht voertuig of personen</c:v>
                </c:pt>
                <c:pt idx="1">
                  <c:v>poging tot inbraak*</c:v>
                </c:pt>
                <c:pt idx="2">
                  <c:v>inbraak *</c:v>
                </c:pt>
                <c:pt idx="3">
                  <c:v>agressie</c:v>
                </c:pt>
                <c:pt idx="4">
                  <c:v>overlast</c:v>
                </c:pt>
                <c:pt idx="5">
                  <c:v>ciber crim</c:v>
                </c:pt>
                <c:pt idx="6">
                  <c:v>drug related</c:v>
                </c:pt>
              </c:strCache>
            </c:strRef>
          </c:cat>
          <c:val>
            <c:numRef>
              <c:f>tabellen!$B$53:$B$59</c:f>
              <c:numCache>
                <c:formatCode>General</c:formatCode>
                <c:ptCount val="7"/>
                <c:pt idx="0">
                  <c:v>18</c:v>
                </c:pt>
                <c:pt idx="1">
                  <c:v>2</c:v>
                </c:pt>
                <c:pt idx="2">
                  <c:v>20</c:v>
                </c:pt>
                <c:pt idx="3">
                  <c:v>0</c:v>
                </c:pt>
                <c:pt idx="4">
                  <c:v>3</c:v>
                </c:pt>
                <c:pt idx="5">
                  <c:v>8</c:v>
                </c:pt>
                <c:pt idx="6">
                  <c:v>0</c:v>
                </c:pt>
              </c:numCache>
            </c:numRef>
          </c:val>
        </c:ser>
        <c:dLbls>
          <c:showLegendKey val="0"/>
          <c:showVal val="1"/>
          <c:showCatName val="0"/>
          <c:showSerName val="0"/>
          <c:showPercent val="0"/>
          <c:showBubbleSize val="0"/>
        </c:dLbls>
        <c:gapWidth val="84"/>
        <c:gapDepth val="53"/>
        <c:shape val="box"/>
        <c:axId val="158179128"/>
        <c:axId val="158181088"/>
        <c:axId val="158299768"/>
      </c:bar3DChart>
      <c:catAx>
        <c:axId val="158179128"/>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rgbClr val="0070C0"/>
                </a:solidFill>
                <a:latin typeface="+mn-lt"/>
                <a:ea typeface="+mn-ea"/>
                <a:cs typeface="+mn-cs"/>
              </a:defRPr>
            </a:pPr>
            <a:endParaRPr lang="nl-BE"/>
          </a:p>
        </c:txPr>
        <c:crossAx val="158181088"/>
        <c:crosses val="autoZero"/>
        <c:auto val="1"/>
        <c:lblAlgn val="ctr"/>
        <c:lblOffset val="100"/>
        <c:noMultiLvlLbl val="0"/>
      </c:catAx>
      <c:valAx>
        <c:axId val="158181088"/>
        <c:scaling>
          <c:orientation val="minMax"/>
        </c:scaling>
        <c:delete val="1"/>
        <c:axPos val="l"/>
        <c:numFmt formatCode="0" sourceLinked="1"/>
        <c:majorTickMark val="out"/>
        <c:minorTickMark val="none"/>
        <c:tickLblPos val="nextTo"/>
        <c:crossAx val="158179128"/>
        <c:crosses val="autoZero"/>
        <c:crossBetween val="between"/>
      </c:valAx>
      <c:serAx>
        <c:axId val="158299768"/>
        <c:scaling>
          <c:orientation val="minMax"/>
        </c:scaling>
        <c:delete val="1"/>
        <c:axPos val="b"/>
        <c:majorTickMark val="none"/>
        <c:minorTickMark val="none"/>
        <c:tickLblPos val="nextTo"/>
        <c:crossAx val="158181088"/>
        <c:crosses val="autoZero"/>
      </c:serAx>
      <c:spPr>
        <a:noFill/>
        <a:ln>
          <a:noFill/>
        </a:ln>
        <a:effectLst/>
      </c:spPr>
    </c:plotArea>
    <c:plotVisOnly val="1"/>
    <c:dispBlanksAs val="gap"/>
    <c:showDLblsOverMax val="0"/>
  </c:chart>
  <c:spPr>
    <a:noFill/>
    <a:ln w="6350" cap="flat" cmpd="sng" algn="ctr">
      <a:noFill/>
      <a:round/>
    </a:ln>
    <a:effectLst/>
  </c:spPr>
  <c:txPr>
    <a:bodyPr/>
    <a:lstStyle/>
    <a:p>
      <a:pPr>
        <a:defRPr/>
      </a:pPr>
      <a:endParaRPr lang="nl-BE"/>
    </a:p>
  </c:txPr>
  <c:externalData r:id="rId3">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nl-BE" sz="1800" b="1" i="0" u="none" strike="noStrike" baseline="0">
                <a:effectLst/>
              </a:rPr>
              <a:t> voorkant woning  aan de hoofdstraat </a:t>
            </a:r>
            <a:r>
              <a:rPr lang="nl-BE" sz="1800" b="1" i="0" u="none" strike="noStrike" baseline="0"/>
              <a:t> </a:t>
            </a:r>
            <a:endParaRPr lang="nl-BE" b="1"/>
          </a:p>
        </c:rich>
      </c:tx>
      <c:layout/>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nl-BE"/>
        </a:p>
      </c:txPr>
    </c:title>
    <c:autoTitleDeleted val="0"/>
    <c:view3D>
      <c:rotX val="0"/>
      <c:rotY val="0"/>
      <c:depthPercent val="60"/>
      <c:rAngAx val="0"/>
      <c:perspective val="100"/>
    </c:view3D>
    <c:floor>
      <c:thickness val="0"/>
      <c:spPr>
        <a:solidFill>
          <a:schemeClr val="lt1">
            <a:lumMod val="95000"/>
          </a:schemeClr>
        </a:solid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spPr>
            <a:solidFill>
              <a:schemeClr val="accent1">
                <a:alpha val="85000"/>
              </a:schemeClr>
            </a:solidFill>
            <a:ln w="9525" cap="flat" cmpd="sng" algn="ctr">
              <a:solidFill>
                <a:schemeClr val="accent1">
                  <a:lumMod val="75000"/>
                </a:schemeClr>
              </a:solidFill>
              <a:round/>
            </a:ln>
            <a:effectLst/>
            <a:sp3d contourW="9525">
              <a:contourClr>
                <a:schemeClr val="accent1">
                  <a:lumMod val="75000"/>
                </a:schemeClr>
              </a:contourClr>
            </a:sp3d>
          </c:spPr>
          <c:invertIfNegative val="0"/>
          <c:dLbls>
            <c:dLbl>
              <c:idx val="0"/>
              <c:layout>
                <c:manualLayout>
                  <c:x val="1.7879948914431721E-2"/>
                  <c:y val="-8.413350411580181E-2"/>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dk1">
                        <a:lumMod val="75000"/>
                        <a:lumOff val="25000"/>
                      </a:schemeClr>
                    </a:solidFill>
                    <a:latin typeface="+mn-lt"/>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dk1">
                          <a:lumMod val="50000"/>
                          <a:lumOff val="50000"/>
                        </a:schemeClr>
                      </a:solidFill>
                    </a:ln>
                    <a:effectLst/>
                  </c:spPr>
                </c15:leaderLines>
              </c:ext>
            </c:extLst>
          </c:dLbls>
          <c:cat>
            <c:strRef>
              <c:f>data!$B$68:$C$68</c:f>
              <c:strCache>
                <c:ptCount val="2"/>
                <c:pt idx="0">
                  <c:v>ja</c:v>
                </c:pt>
                <c:pt idx="1">
                  <c:v>neen</c:v>
                </c:pt>
              </c:strCache>
            </c:strRef>
          </c:cat>
          <c:val>
            <c:numRef>
              <c:f>data!$B$69:$C$69</c:f>
              <c:numCache>
                <c:formatCode>0.00%</c:formatCode>
                <c:ptCount val="2"/>
                <c:pt idx="0" formatCode="0%">
                  <c:v>0</c:v>
                </c:pt>
                <c:pt idx="1">
                  <c:v>0.53800000000000003</c:v>
                </c:pt>
              </c:numCache>
            </c:numRef>
          </c:val>
        </c:ser>
        <c:dLbls>
          <c:showLegendKey val="0"/>
          <c:showVal val="1"/>
          <c:showCatName val="0"/>
          <c:showSerName val="0"/>
          <c:showPercent val="0"/>
          <c:showBubbleSize val="0"/>
        </c:dLbls>
        <c:gapWidth val="65"/>
        <c:shape val="box"/>
        <c:axId val="173433536"/>
        <c:axId val="171379936"/>
        <c:axId val="0"/>
      </c:bar3DChart>
      <c:catAx>
        <c:axId val="173433536"/>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100" b="1" i="0" u="none" strike="noStrike" kern="1200" cap="all" baseline="0">
                <a:solidFill>
                  <a:schemeClr val="dk1">
                    <a:lumMod val="75000"/>
                    <a:lumOff val="25000"/>
                  </a:schemeClr>
                </a:solidFill>
                <a:latin typeface="+mn-lt"/>
                <a:ea typeface="+mn-ea"/>
                <a:cs typeface="+mn-cs"/>
              </a:defRPr>
            </a:pPr>
            <a:endParaRPr lang="nl-BE"/>
          </a:p>
        </c:txPr>
        <c:crossAx val="171379936"/>
        <c:crosses val="autoZero"/>
        <c:auto val="1"/>
        <c:lblAlgn val="ctr"/>
        <c:lblOffset val="100"/>
        <c:noMultiLvlLbl val="0"/>
      </c:catAx>
      <c:valAx>
        <c:axId val="171379936"/>
        <c:scaling>
          <c:orientation val="minMax"/>
        </c:scaling>
        <c:delete val="0"/>
        <c:axPos val="l"/>
        <c:majorGridlines>
          <c:spPr>
            <a:ln w="9525" cap="flat" cmpd="sng" algn="ctr">
              <a:solidFill>
                <a:schemeClr val="dk1">
                  <a:lumMod val="15000"/>
                  <a:lumOff val="85000"/>
                </a:schemeClr>
              </a:solidFill>
              <a:round/>
            </a:ln>
            <a:effectLst/>
          </c:spPr>
        </c:majorGridlines>
        <c:title>
          <c:tx>
            <c:rich>
              <a:bodyPr rot="-5400000" spcFirstLastPara="1" vertOverflow="ellipsis" vert="horz" wrap="square" anchor="ctr" anchorCtr="1"/>
              <a:lstStyle/>
              <a:p>
                <a:pPr>
                  <a:defRPr sz="900" b="1" i="0" u="none" strike="noStrike" kern="1200" baseline="0">
                    <a:solidFill>
                      <a:schemeClr val="dk1">
                        <a:lumMod val="75000"/>
                        <a:lumOff val="25000"/>
                      </a:schemeClr>
                    </a:solidFill>
                    <a:latin typeface="+mn-lt"/>
                    <a:ea typeface="+mn-ea"/>
                    <a:cs typeface="+mn-cs"/>
                  </a:defRPr>
                </a:pPr>
                <a:r>
                  <a:rPr lang="nl-BE" sz="1200" b="0" i="0" u="none" strike="noStrike" baseline="0">
                    <a:solidFill>
                      <a:srgbClr val="FF0000"/>
                    </a:solidFill>
                    <a:effectLst/>
                  </a:rPr>
                  <a:t>kans op inbraak (%)</a:t>
                </a:r>
                <a:r>
                  <a:rPr lang="nl-BE" sz="1200" b="1" i="0" u="none" strike="noStrike" baseline="0">
                    <a:solidFill>
                      <a:srgbClr val="FF0000"/>
                    </a:solidFill>
                  </a:rPr>
                  <a:t> </a:t>
                </a:r>
                <a:endParaRPr lang="nl-BE" sz="1200">
                  <a:solidFill>
                    <a:srgbClr val="FF0000"/>
                  </a:solidFill>
                </a:endParaRPr>
              </a:p>
            </c:rich>
          </c:tx>
          <c:layout/>
          <c:overlay val="0"/>
          <c:spPr>
            <a:noFill/>
            <a:ln>
              <a:noFill/>
            </a:ln>
            <a:effectLst/>
          </c:spPr>
          <c:txPr>
            <a:bodyPr rot="-5400000" spcFirstLastPara="1" vertOverflow="ellipsis" vert="horz" wrap="square" anchor="ctr" anchorCtr="1"/>
            <a:lstStyle/>
            <a:p>
              <a:pPr>
                <a:defRPr sz="900" b="1" i="0" u="none" strike="noStrike" kern="1200" baseline="0">
                  <a:solidFill>
                    <a:schemeClr val="dk1">
                      <a:lumMod val="75000"/>
                      <a:lumOff val="25000"/>
                    </a:schemeClr>
                  </a:solidFill>
                  <a:latin typeface="+mn-lt"/>
                  <a:ea typeface="+mn-ea"/>
                  <a:cs typeface="+mn-cs"/>
                </a:defRPr>
              </a:pPr>
              <a:endParaRPr lang="nl-BE"/>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nl-BE"/>
          </a:p>
        </c:txPr>
        <c:crossAx val="173433536"/>
        <c:crosses val="autoZero"/>
        <c:crossBetween val="between"/>
      </c:valAx>
      <c:spPr>
        <a:noFill/>
        <a:ln>
          <a:noFill/>
        </a:ln>
        <a:effectLst/>
      </c:spPr>
    </c:plotArea>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nl-BE"/>
    </a:p>
  </c:txPr>
  <c:externalData r:id="rId4">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nl-BE" sz="1800" b="1" i="0" u="none" strike="noStrike" baseline="0">
                <a:effectLst/>
              </a:rPr>
              <a:t>verkeersvolume aan de voorkant</a:t>
            </a:r>
            <a:r>
              <a:rPr lang="nl-BE" sz="1800" b="1" i="0" u="none" strike="noStrike" baseline="0"/>
              <a:t> </a:t>
            </a:r>
            <a:endParaRPr lang="nl-BE" b="1"/>
          </a:p>
        </c:rich>
      </c:tx>
      <c:layout/>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nl-BE"/>
        </a:p>
      </c:txPr>
    </c:title>
    <c:autoTitleDeleted val="0"/>
    <c:view3D>
      <c:rotX val="0"/>
      <c:rotY val="0"/>
      <c:depthPercent val="60"/>
      <c:rAngAx val="0"/>
      <c:perspective val="100"/>
    </c:view3D>
    <c:floor>
      <c:thickness val="0"/>
      <c:spPr>
        <a:solidFill>
          <a:schemeClr val="lt1">
            <a:lumMod val="95000"/>
          </a:schemeClr>
        </a:solid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spPr>
            <a:solidFill>
              <a:schemeClr val="accent1">
                <a:alpha val="85000"/>
              </a:schemeClr>
            </a:solidFill>
            <a:ln w="9525" cap="flat" cmpd="sng" algn="ctr">
              <a:solidFill>
                <a:schemeClr val="accent1">
                  <a:lumMod val="75000"/>
                </a:schemeClr>
              </a:solidFill>
              <a:round/>
            </a:ln>
            <a:effectLst/>
            <a:sp3d contourW="9525">
              <a:contourClr>
                <a:schemeClr val="accent1">
                  <a:lumMod val="75000"/>
                </a:schemeClr>
              </a:contourClr>
            </a:sp3d>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dk1">
                        <a:lumMod val="75000"/>
                        <a:lumOff val="25000"/>
                      </a:schemeClr>
                    </a:solidFill>
                    <a:latin typeface="+mn-lt"/>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dk1">
                          <a:lumMod val="50000"/>
                          <a:lumOff val="50000"/>
                        </a:schemeClr>
                      </a:solidFill>
                    </a:ln>
                    <a:effectLst/>
                  </c:spPr>
                </c15:leaderLines>
              </c:ext>
            </c:extLst>
          </c:dLbls>
          <c:cat>
            <c:strRef>
              <c:f>data!$B$71:$D$71</c:f>
              <c:strCache>
                <c:ptCount val="3"/>
                <c:pt idx="0">
                  <c:v>0-5</c:v>
                </c:pt>
                <c:pt idx="1">
                  <c:v>6 tot 10</c:v>
                </c:pt>
                <c:pt idx="2">
                  <c:v>10+</c:v>
                </c:pt>
              </c:strCache>
            </c:strRef>
          </c:cat>
          <c:val>
            <c:numRef>
              <c:f>data!$B$72:$D$72</c:f>
              <c:numCache>
                <c:formatCode>0.00%</c:formatCode>
                <c:ptCount val="3"/>
                <c:pt idx="0">
                  <c:v>0.48699999999999999</c:v>
                </c:pt>
                <c:pt idx="1">
                  <c:v>0.56599999999999995</c:v>
                </c:pt>
                <c:pt idx="2">
                  <c:v>0.76100000000000001</c:v>
                </c:pt>
              </c:numCache>
            </c:numRef>
          </c:val>
        </c:ser>
        <c:dLbls>
          <c:showLegendKey val="0"/>
          <c:showVal val="1"/>
          <c:showCatName val="0"/>
          <c:showSerName val="0"/>
          <c:showPercent val="0"/>
          <c:showBubbleSize val="0"/>
        </c:dLbls>
        <c:gapWidth val="65"/>
        <c:shape val="box"/>
        <c:axId val="171377192"/>
        <c:axId val="171377976"/>
        <c:axId val="0"/>
      </c:bar3DChart>
      <c:catAx>
        <c:axId val="171377192"/>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100" b="1" i="0" u="none" strike="noStrike" kern="1200" cap="all" baseline="0">
                <a:solidFill>
                  <a:schemeClr val="dk1">
                    <a:lumMod val="75000"/>
                    <a:lumOff val="25000"/>
                  </a:schemeClr>
                </a:solidFill>
                <a:latin typeface="+mn-lt"/>
                <a:ea typeface="+mn-ea"/>
                <a:cs typeface="+mn-cs"/>
              </a:defRPr>
            </a:pPr>
            <a:endParaRPr lang="nl-BE"/>
          </a:p>
        </c:txPr>
        <c:crossAx val="171377976"/>
        <c:crosses val="autoZero"/>
        <c:auto val="1"/>
        <c:lblAlgn val="ctr"/>
        <c:lblOffset val="100"/>
        <c:noMultiLvlLbl val="0"/>
      </c:catAx>
      <c:valAx>
        <c:axId val="171377976"/>
        <c:scaling>
          <c:orientation val="minMax"/>
        </c:scaling>
        <c:delete val="0"/>
        <c:axPos val="l"/>
        <c:majorGridlines>
          <c:spPr>
            <a:ln w="9525" cap="flat" cmpd="sng" algn="ctr">
              <a:solidFill>
                <a:schemeClr val="dk1">
                  <a:lumMod val="15000"/>
                  <a:lumOff val="85000"/>
                </a:schemeClr>
              </a:solidFill>
              <a:round/>
            </a:ln>
            <a:effectLst/>
          </c:spPr>
        </c:majorGridlines>
        <c:title>
          <c:tx>
            <c:rich>
              <a:bodyPr rot="-5400000" spcFirstLastPara="1" vertOverflow="ellipsis" vert="horz" wrap="square" anchor="ctr" anchorCtr="1"/>
              <a:lstStyle/>
              <a:p>
                <a:pPr>
                  <a:defRPr sz="900" b="1" i="0" u="none" strike="noStrike" kern="1200" baseline="0">
                    <a:solidFill>
                      <a:schemeClr val="dk1">
                        <a:lumMod val="75000"/>
                        <a:lumOff val="25000"/>
                      </a:schemeClr>
                    </a:solidFill>
                    <a:latin typeface="+mn-lt"/>
                    <a:ea typeface="+mn-ea"/>
                    <a:cs typeface="+mn-cs"/>
                  </a:defRPr>
                </a:pPr>
                <a:r>
                  <a:rPr lang="nl-BE" sz="1200" b="0" i="0" u="none" strike="noStrike" baseline="0">
                    <a:solidFill>
                      <a:srgbClr val="FF0000"/>
                    </a:solidFill>
                    <a:effectLst/>
                  </a:rPr>
                  <a:t>kans op inbraak (%)</a:t>
                </a:r>
                <a:r>
                  <a:rPr lang="nl-BE" sz="1200" b="1" i="0" u="none" strike="noStrike" baseline="0">
                    <a:solidFill>
                      <a:srgbClr val="FF0000"/>
                    </a:solidFill>
                  </a:rPr>
                  <a:t> </a:t>
                </a:r>
                <a:endParaRPr lang="nl-BE" sz="1200">
                  <a:solidFill>
                    <a:srgbClr val="FF0000"/>
                  </a:solidFill>
                </a:endParaRPr>
              </a:p>
            </c:rich>
          </c:tx>
          <c:layout/>
          <c:overlay val="0"/>
          <c:spPr>
            <a:noFill/>
            <a:ln>
              <a:noFill/>
            </a:ln>
            <a:effectLst/>
          </c:spPr>
          <c:txPr>
            <a:bodyPr rot="-5400000" spcFirstLastPara="1" vertOverflow="ellipsis" vert="horz" wrap="square" anchor="ctr" anchorCtr="1"/>
            <a:lstStyle/>
            <a:p>
              <a:pPr>
                <a:defRPr sz="900" b="1" i="0" u="none" strike="noStrike" kern="1200" baseline="0">
                  <a:solidFill>
                    <a:schemeClr val="dk1">
                      <a:lumMod val="75000"/>
                      <a:lumOff val="25000"/>
                    </a:schemeClr>
                  </a:solidFill>
                  <a:latin typeface="+mn-lt"/>
                  <a:ea typeface="+mn-ea"/>
                  <a:cs typeface="+mn-cs"/>
                </a:defRPr>
              </a:pPr>
              <a:endParaRPr lang="nl-BE"/>
            </a:p>
          </c:txPr>
        </c:title>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nl-BE"/>
          </a:p>
        </c:txPr>
        <c:crossAx val="171377192"/>
        <c:crosses val="autoZero"/>
        <c:crossBetween val="between"/>
      </c:valAx>
      <c:spPr>
        <a:noFill/>
        <a:ln>
          <a:noFill/>
        </a:ln>
        <a:effectLst/>
      </c:spPr>
    </c:plotArea>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nl-BE"/>
    </a:p>
  </c:txPr>
  <c:externalData r:id="rId4">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nl-BE" sz="1800" b="1" i="0" u="none" strike="noStrike" baseline="0">
                <a:effectLst/>
              </a:rPr>
              <a:t>voetpaden achterkant</a:t>
            </a:r>
            <a:r>
              <a:rPr lang="nl-BE" sz="1800" b="1" i="0" u="none" strike="noStrike" baseline="0"/>
              <a:t> </a:t>
            </a:r>
            <a:endParaRPr lang="nl-BE" b="1"/>
          </a:p>
        </c:rich>
      </c:tx>
      <c:layout/>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nl-BE"/>
        </a:p>
      </c:txPr>
    </c:title>
    <c:autoTitleDeleted val="0"/>
    <c:view3D>
      <c:rotX val="0"/>
      <c:rotY val="0"/>
      <c:depthPercent val="60"/>
      <c:rAngAx val="0"/>
      <c:perspective val="100"/>
    </c:view3D>
    <c:floor>
      <c:thickness val="0"/>
      <c:spPr>
        <a:solidFill>
          <a:schemeClr val="lt1">
            <a:lumMod val="95000"/>
          </a:schemeClr>
        </a:solid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spPr>
            <a:solidFill>
              <a:schemeClr val="accent1">
                <a:alpha val="85000"/>
              </a:schemeClr>
            </a:solidFill>
            <a:ln w="9525" cap="flat" cmpd="sng" algn="ctr">
              <a:solidFill>
                <a:schemeClr val="accent1">
                  <a:lumMod val="75000"/>
                </a:schemeClr>
              </a:solidFill>
              <a:round/>
            </a:ln>
            <a:effectLst/>
            <a:sp3d contourW="9525">
              <a:contourClr>
                <a:schemeClr val="accent1">
                  <a:lumMod val="75000"/>
                </a:schemeClr>
              </a:contourClr>
            </a:sp3d>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dk1">
                        <a:lumMod val="75000"/>
                        <a:lumOff val="25000"/>
                      </a:schemeClr>
                    </a:solidFill>
                    <a:latin typeface="+mn-lt"/>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dk1">
                          <a:lumMod val="50000"/>
                          <a:lumOff val="50000"/>
                        </a:schemeClr>
                      </a:solidFill>
                    </a:ln>
                    <a:effectLst/>
                  </c:spPr>
                </c15:leaderLines>
              </c:ext>
            </c:extLst>
          </c:dLbls>
          <c:cat>
            <c:strRef>
              <c:f>data!$B$74:$C$74</c:f>
              <c:strCache>
                <c:ptCount val="2"/>
                <c:pt idx="0">
                  <c:v>ja</c:v>
                </c:pt>
                <c:pt idx="1">
                  <c:v>neen</c:v>
                </c:pt>
              </c:strCache>
            </c:strRef>
          </c:cat>
          <c:val>
            <c:numRef>
              <c:f>data!$B$75:$C$75</c:f>
              <c:numCache>
                <c:formatCode>0.00%</c:formatCode>
                <c:ptCount val="2"/>
                <c:pt idx="0">
                  <c:v>0.20899999999999999</c:v>
                </c:pt>
                <c:pt idx="1">
                  <c:v>0.54800000000000004</c:v>
                </c:pt>
              </c:numCache>
            </c:numRef>
          </c:val>
        </c:ser>
        <c:dLbls>
          <c:showLegendKey val="0"/>
          <c:showVal val="1"/>
          <c:showCatName val="0"/>
          <c:showSerName val="0"/>
          <c:showPercent val="0"/>
          <c:showBubbleSize val="0"/>
        </c:dLbls>
        <c:gapWidth val="65"/>
        <c:shape val="box"/>
        <c:axId val="171378760"/>
        <c:axId val="171379152"/>
        <c:axId val="0"/>
      </c:bar3DChart>
      <c:catAx>
        <c:axId val="171378760"/>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100" b="1" i="0" u="none" strike="noStrike" kern="1200" cap="all" baseline="0">
                <a:solidFill>
                  <a:schemeClr val="dk1">
                    <a:lumMod val="75000"/>
                    <a:lumOff val="25000"/>
                  </a:schemeClr>
                </a:solidFill>
                <a:latin typeface="+mn-lt"/>
                <a:ea typeface="+mn-ea"/>
                <a:cs typeface="+mn-cs"/>
              </a:defRPr>
            </a:pPr>
            <a:endParaRPr lang="nl-BE"/>
          </a:p>
        </c:txPr>
        <c:crossAx val="171379152"/>
        <c:crosses val="autoZero"/>
        <c:auto val="1"/>
        <c:lblAlgn val="ctr"/>
        <c:lblOffset val="100"/>
        <c:noMultiLvlLbl val="0"/>
      </c:catAx>
      <c:valAx>
        <c:axId val="171379152"/>
        <c:scaling>
          <c:orientation val="minMax"/>
        </c:scaling>
        <c:delete val="0"/>
        <c:axPos val="l"/>
        <c:majorGridlines>
          <c:spPr>
            <a:ln w="9525" cap="flat" cmpd="sng" algn="ctr">
              <a:solidFill>
                <a:schemeClr val="dk1">
                  <a:lumMod val="15000"/>
                  <a:lumOff val="85000"/>
                </a:schemeClr>
              </a:solidFill>
              <a:round/>
            </a:ln>
            <a:effectLst/>
          </c:spPr>
        </c:majorGridlines>
        <c:title>
          <c:tx>
            <c:rich>
              <a:bodyPr rot="-5400000" spcFirstLastPara="1" vertOverflow="ellipsis" vert="horz" wrap="square" anchor="ctr" anchorCtr="1"/>
              <a:lstStyle/>
              <a:p>
                <a:pPr>
                  <a:defRPr sz="900" b="1" i="0" u="none" strike="noStrike" kern="1200" baseline="0">
                    <a:solidFill>
                      <a:schemeClr val="dk1">
                        <a:lumMod val="75000"/>
                        <a:lumOff val="25000"/>
                      </a:schemeClr>
                    </a:solidFill>
                    <a:latin typeface="+mn-lt"/>
                    <a:ea typeface="+mn-ea"/>
                    <a:cs typeface="+mn-cs"/>
                  </a:defRPr>
                </a:pPr>
                <a:r>
                  <a:rPr lang="nl-BE" sz="1200" b="0" i="0" u="none" strike="noStrike" baseline="0">
                    <a:solidFill>
                      <a:srgbClr val="FF0000"/>
                    </a:solidFill>
                    <a:effectLst/>
                  </a:rPr>
                  <a:t>kans op inbraak (%)</a:t>
                </a:r>
                <a:r>
                  <a:rPr lang="nl-BE" sz="1200" b="1" i="0" u="none" strike="noStrike" baseline="0">
                    <a:solidFill>
                      <a:srgbClr val="FF0000"/>
                    </a:solidFill>
                  </a:rPr>
                  <a:t> </a:t>
                </a:r>
                <a:endParaRPr lang="nl-BE" sz="1200">
                  <a:solidFill>
                    <a:srgbClr val="FF0000"/>
                  </a:solidFill>
                </a:endParaRPr>
              </a:p>
            </c:rich>
          </c:tx>
          <c:layout/>
          <c:overlay val="0"/>
          <c:spPr>
            <a:noFill/>
            <a:ln>
              <a:noFill/>
            </a:ln>
            <a:effectLst/>
          </c:spPr>
          <c:txPr>
            <a:bodyPr rot="-5400000" spcFirstLastPara="1" vertOverflow="ellipsis" vert="horz" wrap="square" anchor="ctr" anchorCtr="1"/>
            <a:lstStyle/>
            <a:p>
              <a:pPr>
                <a:defRPr sz="900" b="1" i="0" u="none" strike="noStrike" kern="1200" baseline="0">
                  <a:solidFill>
                    <a:schemeClr val="dk1">
                      <a:lumMod val="75000"/>
                      <a:lumOff val="25000"/>
                    </a:schemeClr>
                  </a:solidFill>
                  <a:latin typeface="+mn-lt"/>
                  <a:ea typeface="+mn-ea"/>
                  <a:cs typeface="+mn-cs"/>
                </a:defRPr>
              </a:pPr>
              <a:endParaRPr lang="nl-BE"/>
            </a:p>
          </c:txPr>
        </c:title>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nl-BE"/>
          </a:p>
        </c:txPr>
        <c:crossAx val="171378760"/>
        <c:crosses val="autoZero"/>
        <c:crossBetween val="between"/>
      </c:valAx>
      <c:spPr>
        <a:noFill/>
        <a:ln>
          <a:noFill/>
        </a:ln>
        <a:effectLst/>
      </c:spPr>
    </c:plotArea>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nl-BE"/>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baseline="0">
                <a:solidFill>
                  <a:schemeClr val="dk1">
                    <a:lumMod val="65000"/>
                    <a:lumOff val="35000"/>
                  </a:schemeClr>
                </a:solidFill>
                <a:latin typeface="+mn-lt"/>
                <a:ea typeface="+mn-ea"/>
                <a:cs typeface="+mn-cs"/>
              </a:defRPr>
            </a:pPr>
            <a:r>
              <a:rPr lang="nl-BE" sz="1800" b="1" i="0" u="none" strike="noStrike" baseline="0" dirty="0">
                <a:solidFill>
                  <a:schemeClr val="accent4">
                    <a:lumMod val="75000"/>
                  </a:schemeClr>
                </a:solidFill>
                <a:effectLst/>
              </a:rPr>
              <a:t>De kwaliteit van het communicatie systeem </a:t>
            </a:r>
            <a:r>
              <a:rPr lang="nl-BE" sz="1800" b="0" i="0" u="none" strike="noStrike" baseline="0" dirty="0">
                <a:solidFill>
                  <a:schemeClr val="accent4">
                    <a:lumMod val="75000"/>
                  </a:schemeClr>
                </a:solidFill>
                <a:effectLst/>
              </a:rPr>
              <a:t>De relevantie van de meldingen</a:t>
            </a:r>
            <a:r>
              <a:rPr lang="nl-BE" sz="1800" b="1" i="0" u="none" strike="noStrike" baseline="0" dirty="0">
                <a:solidFill>
                  <a:schemeClr val="accent4">
                    <a:lumMod val="75000"/>
                  </a:schemeClr>
                </a:solidFill>
              </a:rPr>
              <a:t> </a:t>
            </a:r>
            <a:endParaRPr lang="nl-BE" dirty="0">
              <a:solidFill>
                <a:schemeClr val="accent4">
                  <a:lumMod val="75000"/>
                </a:schemeClr>
              </a:solidFill>
            </a:endParaRPr>
          </a:p>
        </c:rich>
      </c:tx>
      <c:layout/>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65000"/>
                  <a:lumOff val="35000"/>
                </a:schemeClr>
              </a:solidFill>
              <a:latin typeface="+mn-lt"/>
              <a:ea typeface="+mn-ea"/>
              <a:cs typeface="+mn-cs"/>
            </a:defRPr>
          </a:pPr>
          <a:endParaRPr lang="nl-BE"/>
        </a:p>
      </c:txPr>
    </c:title>
    <c:autoTitleDeleted val="0"/>
    <c:view3D>
      <c:rotX val="50"/>
      <c:rotY val="0"/>
      <c:depthPercent val="100"/>
      <c:rAngAx val="0"/>
      <c:perspective val="6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explosion val="10"/>
          <c:dPt>
            <c:idx val="0"/>
            <c:bubble3D val="0"/>
            <c:spPr>
              <a:solidFill>
                <a:schemeClr val="accent1"/>
              </a:solidFill>
              <a:ln>
                <a:noFill/>
              </a:ln>
              <a:effectLst>
                <a:outerShdw blurRad="88900" sx="102000" sy="102000" algn="ctr" rotWithShape="0">
                  <a:prstClr val="black">
                    <a:alpha val="20000"/>
                  </a:prstClr>
                </a:outerShdw>
              </a:effectLst>
              <a:scene3d>
                <a:camera prst="orthographicFront"/>
                <a:lightRig rig="threePt" dir="t"/>
              </a:scene3d>
              <a:sp3d prstMaterial="matte"/>
            </c:spPr>
          </c:dPt>
          <c:dPt>
            <c:idx val="1"/>
            <c:bubble3D val="0"/>
            <c:spPr>
              <a:solidFill>
                <a:schemeClr val="accent2"/>
              </a:solidFill>
              <a:ln>
                <a:noFill/>
              </a:ln>
              <a:effectLst>
                <a:outerShdw blurRad="88900" sx="102000" sy="102000" algn="ctr" rotWithShape="0">
                  <a:prstClr val="black">
                    <a:alpha val="20000"/>
                  </a:prstClr>
                </a:outerShdw>
              </a:effectLst>
              <a:scene3d>
                <a:camera prst="orthographicFront"/>
                <a:lightRig rig="threePt" dir="t"/>
              </a:scene3d>
              <a:sp3d prstMaterial="matte"/>
            </c:spPr>
          </c:dPt>
          <c:dPt>
            <c:idx val="2"/>
            <c:bubble3D val="0"/>
            <c:spPr>
              <a:solidFill>
                <a:schemeClr val="accent3"/>
              </a:solidFill>
              <a:ln>
                <a:noFill/>
              </a:ln>
              <a:effectLst>
                <a:outerShdw blurRad="88900" sx="102000" sy="102000" algn="ctr" rotWithShape="0">
                  <a:prstClr val="black">
                    <a:alpha val="20000"/>
                  </a:prstClr>
                </a:outerShdw>
              </a:effectLst>
              <a:scene3d>
                <a:camera prst="orthographicFront"/>
                <a:lightRig rig="threePt" dir="t"/>
              </a:scene3d>
              <a:sp3d prstMaterial="matte"/>
            </c:spPr>
          </c:dPt>
          <c:dPt>
            <c:idx val="3"/>
            <c:bubble3D val="0"/>
            <c:spPr>
              <a:solidFill>
                <a:schemeClr val="accent4"/>
              </a:solidFill>
              <a:ln>
                <a:noFill/>
              </a:ln>
              <a:effectLst>
                <a:outerShdw blurRad="88900" sx="102000" sy="102000" algn="ctr" rotWithShape="0">
                  <a:prstClr val="black">
                    <a:alpha val="20000"/>
                  </a:prstClr>
                </a:outerShdw>
              </a:effectLst>
              <a:scene3d>
                <a:camera prst="orthographicFront"/>
                <a:lightRig rig="threePt" dir="t"/>
              </a:scene3d>
              <a:sp3d prstMaterial="matte"/>
            </c:spPr>
          </c:dPt>
          <c:dPt>
            <c:idx val="4"/>
            <c:bubble3D val="0"/>
            <c:spPr>
              <a:solidFill>
                <a:schemeClr val="accent5"/>
              </a:solidFill>
              <a:ln>
                <a:noFill/>
              </a:ln>
              <a:effectLst>
                <a:outerShdw blurRad="88900" sx="102000" sy="102000" algn="ctr" rotWithShape="0">
                  <a:prstClr val="black">
                    <a:alpha val="20000"/>
                  </a:prstClr>
                </a:outerShdw>
              </a:effectLst>
              <a:scene3d>
                <a:camera prst="orthographicFront"/>
                <a:lightRig rig="threePt" dir="t"/>
              </a:scene3d>
              <a:sp3d prstMaterial="matte"/>
            </c:spPr>
          </c:dPt>
          <c:dPt>
            <c:idx val="5"/>
            <c:bubble3D val="0"/>
            <c:spPr>
              <a:solidFill>
                <a:schemeClr val="accent6"/>
              </a:solidFill>
              <a:ln>
                <a:noFill/>
              </a:ln>
              <a:effectLst>
                <a:outerShdw blurRad="88900" sx="102000" sy="102000" algn="ctr" rotWithShape="0">
                  <a:prstClr val="black">
                    <a:alpha val="20000"/>
                  </a:prstClr>
                </a:outerShdw>
              </a:effectLst>
              <a:scene3d>
                <a:camera prst="orthographicFront"/>
                <a:lightRig rig="threePt" dir="t"/>
              </a:scene3d>
              <a:sp3d prstMaterial="matte"/>
            </c:spPr>
          </c:dPt>
          <c:dPt>
            <c:idx val="6"/>
            <c:bubble3D val="0"/>
            <c:spPr>
              <a:solidFill>
                <a:schemeClr val="accent1">
                  <a:lumMod val="60000"/>
                </a:schemeClr>
              </a:solidFill>
              <a:ln>
                <a:noFill/>
              </a:ln>
              <a:effectLst>
                <a:outerShdw blurRad="88900" sx="102000" sy="102000" algn="ctr" rotWithShape="0">
                  <a:prstClr val="black">
                    <a:alpha val="20000"/>
                  </a:prstClr>
                </a:outerShdw>
              </a:effectLst>
              <a:scene3d>
                <a:camera prst="orthographicFront"/>
                <a:lightRig rig="threePt" dir="t"/>
              </a:scene3d>
              <a:sp3d prstMaterial="matte"/>
            </c:spPr>
          </c:dPt>
          <c:dLbls>
            <c:dLbl>
              <c:idx val="2"/>
              <c:layout>
                <c:manualLayout>
                  <c:x val="0.12169452064627471"/>
                  <c:y val="0.14767612381785605"/>
                </c:manualLayout>
              </c:layout>
              <c:spPr>
                <a:noFill/>
                <a:ln>
                  <a:noFill/>
                </a:ln>
                <a:effectLst/>
              </c:spPr>
              <c:txPr>
                <a:bodyPr rot="0" spcFirstLastPara="1" vertOverflow="ellipsis" vert="horz" wrap="square" lIns="38100" tIns="19050" rIns="38100" bIns="19050" anchor="ctr" anchorCtr="1">
                  <a:noAutofit/>
                </a:bodyPr>
                <a:lstStyle/>
                <a:p>
                  <a:pPr>
                    <a:defRPr sz="900" b="1" i="0" u="none" strike="noStrike" kern="1200" baseline="0">
                      <a:solidFill>
                        <a:schemeClr val="lt1"/>
                      </a:solidFill>
                      <a:latin typeface="+mn-lt"/>
                      <a:ea typeface="+mn-ea"/>
                      <a:cs typeface="+mn-cs"/>
                    </a:defRPr>
                  </a:pPr>
                  <a:endParaRPr lang="nl-BE"/>
                </a:p>
              </c:txPr>
              <c:dLblPos val="bestFit"/>
              <c:showLegendKey val="0"/>
              <c:showVal val="0"/>
              <c:showCatName val="1"/>
              <c:showSerName val="0"/>
              <c:showPercent val="1"/>
              <c:showBubbleSize val="0"/>
              <c:extLst>
                <c:ext xmlns:c15="http://schemas.microsoft.com/office/drawing/2012/chart" uri="{CE6537A1-D6FC-4f65-9D91-7224C49458BB}">
                  <c15:layout>
                    <c:manualLayout>
                      <c:w val="0.16130802912418346"/>
                      <c:h val="0.11632275132275133"/>
                    </c:manualLayout>
                  </c15:layout>
                </c:ext>
              </c:extLst>
            </c:dLbl>
            <c:dLbl>
              <c:idx val="3"/>
              <c:layout>
                <c:manualLayout>
                  <c:x val="-9.6405228758169939E-2"/>
                  <c:y val="1.9646230118671063E-2"/>
                </c:manualLayout>
              </c:layout>
              <c:tx>
                <c:rich>
                  <a:bodyPr/>
                  <a:lstStyle/>
                  <a:p>
                    <a:fld id="{5AFFA38C-1FE0-469E-AD3B-9685476FF076}" type="CATEGORYNAME">
                      <a:rPr lang="en-US">
                        <a:solidFill>
                          <a:srgbClr val="FF0000"/>
                        </a:solidFill>
                      </a:rPr>
                      <a:pPr/>
                      <a:t>[CATEGORIENAAM]</a:t>
                    </a:fld>
                    <a:r>
                      <a:rPr lang="en-US" baseline="0">
                        <a:solidFill>
                          <a:srgbClr val="FF0000"/>
                        </a:solidFill>
                      </a:rPr>
                      <a:t>
</a:t>
                    </a:r>
                    <a:fld id="{B3B26698-42F4-4549-977D-3E60AB6E8F4D}" type="PERCENTAGE">
                      <a:rPr lang="en-US" baseline="0">
                        <a:solidFill>
                          <a:srgbClr val="FF0000"/>
                        </a:solidFill>
                      </a:rPr>
                      <a:pPr/>
                      <a:t>[PERCENTAGE]</a:t>
                    </a:fld>
                    <a:endParaRPr lang="en-US" baseline="0">
                      <a:solidFill>
                        <a:srgbClr val="FF0000"/>
                      </a:solidFill>
                    </a:endParaRPr>
                  </a:p>
                </c:rich>
              </c:tx>
              <c:dLblPos val="bestFit"/>
              <c:showLegendKey val="0"/>
              <c:showVal val="0"/>
              <c:showCatName val="1"/>
              <c:showSerName val="0"/>
              <c:showPercent val="1"/>
              <c:showBubbleSize val="0"/>
              <c:extLst>
                <c:ext xmlns:c15="http://schemas.microsoft.com/office/drawing/2012/chart" uri="{CE6537A1-D6FC-4f65-9D91-7224C49458BB}">
                  <c15:layout>
                    <c:manualLayout>
                      <c:w val="0.11232836704235498"/>
                      <c:h val="7.1139601139601133E-2"/>
                    </c:manualLayout>
                  </c15:layout>
                  <c15:dlblFieldTable/>
                  <c15:showDataLabelsRange val="0"/>
                </c:ext>
              </c:extLst>
            </c:dLbl>
            <c:dLbl>
              <c:idx val="4"/>
              <c:layout>
                <c:manualLayout>
                  <c:x val="0.1437908496732026"/>
                  <c:y val="2.5344235816676788E-2"/>
                </c:manualLayout>
              </c:layout>
              <c:tx>
                <c:rich>
                  <a:bodyPr/>
                  <a:lstStyle/>
                  <a:p>
                    <a:fld id="{AFD557F5-E371-4980-8009-3A83416AA6FC}" type="CATEGORYNAME">
                      <a:rPr lang="en-US">
                        <a:solidFill>
                          <a:srgbClr val="FF0000"/>
                        </a:solidFill>
                      </a:rPr>
                      <a:pPr/>
                      <a:t>[CATEGORIENAAM]</a:t>
                    </a:fld>
                    <a:r>
                      <a:rPr lang="en-US" baseline="0">
                        <a:solidFill>
                          <a:srgbClr val="FF0000"/>
                        </a:solidFill>
                      </a:rPr>
                      <a:t>
</a:t>
                    </a:r>
                    <a:fld id="{4179B765-11FC-4528-91D1-88DF720B5303}" type="PERCENTAGE">
                      <a:rPr lang="en-US" baseline="0">
                        <a:solidFill>
                          <a:srgbClr val="FF0000"/>
                        </a:solidFill>
                      </a:rPr>
                      <a:pPr/>
                      <a:t>[PERCENTAGE]</a:t>
                    </a:fld>
                    <a:endParaRPr lang="en-US" baseline="0">
                      <a:solidFill>
                        <a:srgbClr val="FF0000"/>
                      </a:solidFill>
                    </a:endParaRPr>
                  </a:p>
                </c:rich>
              </c:tx>
              <c:dLblPos val="bestFit"/>
              <c:showLegendKey val="0"/>
              <c:showVal val="0"/>
              <c:showCatName val="1"/>
              <c:showSerName val="0"/>
              <c:showPercent val="1"/>
              <c:showBubbleSize val="0"/>
              <c:extLst>
                <c:ext xmlns:c15="http://schemas.microsoft.com/office/drawing/2012/chart" uri="{CE6537A1-D6FC-4f65-9D91-7224C49458BB}">
                  <c15:layout/>
                  <c15:dlblFieldTable/>
                  <c15:showDataLabelsRange val="0"/>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nl-BE"/>
              </a:p>
            </c:txPr>
            <c:dLblPos val="inEnd"/>
            <c:showLegendKey val="0"/>
            <c:showVal val="0"/>
            <c:showCatName val="1"/>
            <c:showSerName val="0"/>
            <c:showPercent val="1"/>
            <c:showBubbleSize val="0"/>
            <c:showLeaderLines val="1"/>
            <c:leaderLines>
              <c:spPr>
                <a:ln w="9525" cap="flat" cmpd="sng" algn="ctr">
                  <a:solidFill>
                    <a:schemeClr val="dk1">
                      <a:lumMod val="35000"/>
                      <a:lumOff val="65000"/>
                    </a:schemeClr>
                  </a:solidFill>
                  <a:round/>
                </a:ln>
                <a:effectLst/>
              </c:spPr>
            </c:leaderLines>
            <c:extLst>
              <c:ext xmlns:c15="http://schemas.microsoft.com/office/drawing/2012/chart" uri="{CE6537A1-D6FC-4f65-9D91-7224C49458BB}">
                <c15:layout/>
              </c:ext>
            </c:extLst>
          </c:dLbls>
          <c:cat>
            <c:strRef>
              <c:f>'enquette formulier'!$B$56:$B$62</c:f>
              <c:strCache>
                <c:ptCount val="7"/>
                <c:pt idx="0">
                  <c:v>Zeer tevreden</c:v>
                </c:pt>
                <c:pt idx="1">
                  <c:v>Tevreden</c:v>
                </c:pt>
                <c:pt idx="2">
                  <c:v>Niet tevreden/niet ontevreden</c:v>
                </c:pt>
                <c:pt idx="3">
                  <c:v>Ontevreden</c:v>
                </c:pt>
                <c:pt idx="4">
                  <c:v>Zeer ontevreden</c:v>
                </c:pt>
                <c:pt idx="5">
                  <c:v>Geen mening/niet van toepassing</c:v>
                </c:pt>
                <c:pt idx="6">
                  <c:v>De informatieve waarde  van de blog in het algemeen</c:v>
                </c:pt>
              </c:strCache>
            </c:strRef>
          </c:cat>
          <c:val>
            <c:numRef>
              <c:f>'enquette formulier'!$I$56:$I$62</c:f>
              <c:numCache>
                <c:formatCode>General</c:formatCode>
                <c:ptCount val="7"/>
                <c:pt idx="0">
                  <c:v>9</c:v>
                </c:pt>
                <c:pt idx="1">
                  <c:v>2</c:v>
                </c:pt>
                <c:pt idx="2">
                  <c:v>3</c:v>
                </c:pt>
                <c:pt idx="3">
                  <c:v>0</c:v>
                </c:pt>
                <c:pt idx="4">
                  <c:v>0</c:v>
                </c:pt>
              </c:numCache>
            </c:numRef>
          </c:val>
        </c:ser>
        <c:dLbls>
          <c:dLblPos val="inEnd"/>
          <c:showLegendKey val="0"/>
          <c:showVal val="0"/>
          <c:showCatName val="0"/>
          <c:showSerName val="0"/>
          <c:showPercent val="1"/>
          <c:showBubbleSize val="0"/>
          <c:showLeaderLines val="1"/>
        </c:dLbls>
      </c:pie3DChart>
      <c:spPr>
        <a:noFill/>
        <a:ln>
          <a:noFill/>
        </a:ln>
        <a:effectLst/>
      </c:spPr>
    </c:plotArea>
    <c:plotVisOnly val="1"/>
    <c:dispBlanksAs val="gap"/>
    <c:showDLblsOverMax val="0"/>
  </c:chart>
  <c:spPr>
    <a:noFill/>
    <a:ln w="9525" cap="flat" cmpd="sng" algn="ctr">
      <a:noFill/>
      <a:round/>
    </a:ln>
    <a:effectLst/>
  </c:spPr>
  <c:txPr>
    <a:bodyPr/>
    <a:lstStyle/>
    <a:p>
      <a:pPr>
        <a:defRPr/>
      </a:pPr>
      <a:endParaRPr lang="nl-BE"/>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baseline="0">
                <a:solidFill>
                  <a:schemeClr val="dk1">
                    <a:lumMod val="65000"/>
                    <a:lumOff val="35000"/>
                  </a:schemeClr>
                </a:solidFill>
                <a:latin typeface="+mn-lt"/>
                <a:ea typeface="+mn-ea"/>
                <a:cs typeface="+mn-cs"/>
              </a:defRPr>
            </a:pPr>
            <a:r>
              <a:rPr lang="nl-BE" sz="1800" b="0" i="0" u="none" strike="noStrike" baseline="0" dirty="0">
                <a:solidFill>
                  <a:schemeClr val="accent4">
                    <a:lumMod val="75000"/>
                  </a:schemeClr>
                </a:solidFill>
                <a:effectLst/>
              </a:rPr>
              <a:t>Inzet van de coördinator</a:t>
            </a:r>
            <a:r>
              <a:rPr lang="nl-BE" sz="1800" b="1" i="0" u="none" strike="noStrike" baseline="0" dirty="0">
                <a:solidFill>
                  <a:schemeClr val="accent4">
                    <a:lumMod val="75000"/>
                  </a:schemeClr>
                </a:solidFill>
              </a:rPr>
              <a:t> </a:t>
            </a:r>
            <a:endParaRPr lang="nl-BE" dirty="0">
              <a:solidFill>
                <a:schemeClr val="accent4">
                  <a:lumMod val="75000"/>
                </a:schemeClr>
              </a:solidFill>
            </a:endParaRPr>
          </a:p>
        </c:rich>
      </c:tx>
      <c:layout/>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65000"/>
                  <a:lumOff val="35000"/>
                </a:schemeClr>
              </a:solidFill>
              <a:latin typeface="+mn-lt"/>
              <a:ea typeface="+mn-ea"/>
              <a:cs typeface="+mn-cs"/>
            </a:defRPr>
          </a:pPr>
          <a:endParaRPr lang="nl-BE"/>
        </a:p>
      </c:txPr>
    </c:title>
    <c:autoTitleDeleted val="0"/>
    <c:view3D>
      <c:rotX val="50"/>
      <c:rotY val="0"/>
      <c:depthPercent val="100"/>
      <c:rAngAx val="0"/>
      <c:perspective val="6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2.7777777777777779E-3"/>
          <c:y val="0.19432888597258677"/>
          <c:w val="0.93888888888888888"/>
          <c:h val="0.64884186351706041"/>
        </c:manualLayout>
      </c:layout>
      <c:pie3DChart>
        <c:varyColors val="1"/>
        <c:ser>
          <c:idx val="1"/>
          <c:order val="0"/>
          <c:explosion val="25"/>
          <c:dPt>
            <c:idx val="0"/>
            <c:bubble3D val="0"/>
            <c:explosion val="4"/>
            <c:spPr>
              <a:solidFill>
                <a:schemeClr val="accent1"/>
              </a:solidFill>
              <a:ln>
                <a:noFill/>
              </a:ln>
              <a:effectLst>
                <a:outerShdw blurRad="88900" sx="102000" sy="102000" algn="ctr" rotWithShape="0">
                  <a:prstClr val="black">
                    <a:alpha val="20000"/>
                  </a:prstClr>
                </a:outerShdw>
              </a:effectLst>
              <a:scene3d>
                <a:camera prst="orthographicFront"/>
                <a:lightRig rig="threePt" dir="t"/>
              </a:scene3d>
              <a:sp3d prstMaterial="matte"/>
            </c:spPr>
          </c:dPt>
          <c:dPt>
            <c:idx val="1"/>
            <c:bubble3D val="0"/>
            <c:spPr>
              <a:solidFill>
                <a:schemeClr val="accent2"/>
              </a:solidFill>
              <a:ln>
                <a:noFill/>
              </a:ln>
              <a:effectLst>
                <a:outerShdw blurRad="88900" sx="102000" sy="102000" algn="ctr" rotWithShape="0">
                  <a:prstClr val="black">
                    <a:alpha val="20000"/>
                  </a:prstClr>
                </a:outerShdw>
              </a:effectLst>
              <a:scene3d>
                <a:camera prst="orthographicFront"/>
                <a:lightRig rig="threePt" dir="t"/>
              </a:scene3d>
              <a:sp3d prstMaterial="matte"/>
            </c:spPr>
          </c:dPt>
          <c:dPt>
            <c:idx val="2"/>
            <c:bubble3D val="0"/>
            <c:spPr>
              <a:solidFill>
                <a:schemeClr val="accent3"/>
              </a:solidFill>
              <a:ln>
                <a:noFill/>
              </a:ln>
              <a:effectLst>
                <a:outerShdw blurRad="88900" sx="102000" sy="102000" algn="ctr" rotWithShape="0">
                  <a:prstClr val="black">
                    <a:alpha val="20000"/>
                  </a:prstClr>
                </a:outerShdw>
              </a:effectLst>
              <a:scene3d>
                <a:camera prst="orthographicFront"/>
                <a:lightRig rig="threePt" dir="t"/>
              </a:scene3d>
              <a:sp3d prstMaterial="matte"/>
            </c:spPr>
          </c:dPt>
          <c:dPt>
            <c:idx val="3"/>
            <c:bubble3D val="0"/>
            <c:spPr>
              <a:solidFill>
                <a:schemeClr val="accent4"/>
              </a:solidFill>
              <a:ln>
                <a:noFill/>
              </a:ln>
              <a:effectLst>
                <a:outerShdw blurRad="88900" sx="102000" sy="102000" algn="ctr" rotWithShape="0">
                  <a:prstClr val="black">
                    <a:alpha val="20000"/>
                  </a:prstClr>
                </a:outerShdw>
              </a:effectLst>
              <a:scene3d>
                <a:camera prst="orthographicFront"/>
                <a:lightRig rig="threePt" dir="t"/>
              </a:scene3d>
              <a:sp3d prstMaterial="matte"/>
            </c:spPr>
          </c:dPt>
          <c:dPt>
            <c:idx val="4"/>
            <c:bubble3D val="0"/>
            <c:spPr>
              <a:solidFill>
                <a:schemeClr val="accent5"/>
              </a:solidFill>
              <a:ln>
                <a:noFill/>
              </a:ln>
              <a:effectLst>
                <a:outerShdw blurRad="88900" sx="102000" sy="102000" algn="ctr" rotWithShape="0">
                  <a:prstClr val="black">
                    <a:alpha val="20000"/>
                  </a:prstClr>
                </a:outerShdw>
              </a:effectLst>
              <a:scene3d>
                <a:camera prst="orthographicFront"/>
                <a:lightRig rig="threePt" dir="t"/>
              </a:scene3d>
              <a:sp3d prstMaterial="matte"/>
            </c:spPr>
          </c:dPt>
          <c:dPt>
            <c:idx val="5"/>
            <c:bubble3D val="0"/>
            <c:spPr>
              <a:solidFill>
                <a:schemeClr val="accent6"/>
              </a:solidFill>
              <a:ln>
                <a:noFill/>
              </a:ln>
              <a:effectLst>
                <a:outerShdw blurRad="88900" sx="102000" sy="102000" algn="ctr" rotWithShape="0">
                  <a:prstClr val="black">
                    <a:alpha val="20000"/>
                  </a:prstClr>
                </a:outerShdw>
              </a:effectLst>
              <a:scene3d>
                <a:camera prst="orthographicFront"/>
                <a:lightRig rig="threePt" dir="t"/>
              </a:scene3d>
              <a:sp3d prstMaterial="matte"/>
            </c:spPr>
          </c:dPt>
          <c:dPt>
            <c:idx val="6"/>
            <c:bubble3D val="0"/>
            <c:spPr>
              <a:solidFill>
                <a:schemeClr val="accent1">
                  <a:lumMod val="60000"/>
                </a:schemeClr>
              </a:solidFill>
              <a:ln>
                <a:noFill/>
              </a:ln>
              <a:effectLst>
                <a:outerShdw blurRad="88900" sx="102000" sy="102000" algn="ctr" rotWithShape="0">
                  <a:prstClr val="black">
                    <a:alpha val="20000"/>
                  </a:prstClr>
                </a:outerShdw>
              </a:effectLst>
              <a:scene3d>
                <a:camera prst="orthographicFront"/>
                <a:lightRig rig="threePt" dir="t"/>
              </a:scene3d>
              <a:sp3d prstMaterial="matte"/>
            </c:spPr>
          </c:dPt>
          <c:dLbls>
            <c:dLbl>
              <c:idx val="0"/>
              <c:layout>
                <c:manualLayout>
                  <c:x val="-8.0941382327209099E-2"/>
                  <c:y val="-0.1917960775736367"/>
                </c:manualLayout>
              </c:layout>
              <c:tx>
                <c:rich>
                  <a:bodyPr/>
                  <a:lstStyle/>
                  <a:p>
                    <a:fld id="{EEB9030D-0027-4156-A0BD-6166A8B12B22}" type="PERCENTAGE">
                      <a:rPr lang="en-US">
                        <a:solidFill>
                          <a:schemeClr val="bg1"/>
                        </a:solidFill>
                      </a:rPr>
                      <a:pPr/>
                      <a:t>[PERCENTAGE]</a:t>
                    </a:fld>
                    <a:endParaRPr lang="nl-BE"/>
                  </a:p>
                </c:rich>
              </c:tx>
              <c:dLblPos val="bestFit"/>
              <c:showLegendKey val="0"/>
              <c:showVal val="0"/>
              <c:showCatName val="0"/>
              <c:showSerName val="0"/>
              <c:showPercent val="1"/>
              <c:showBubbleSize val="0"/>
              <c:extLst>
                <c:ext xmlns:c15="http://schemas.microsoft.com/office/drawing/2012/chart" uri="{CE6537A1-D6FC-4f65-9D91-7224C49458BB}">
                  <c15:layout/>
                  <c15:dlblFieldTable/>
                  <c15:showDataLabelsRange val="0"/>
                </c:ext>
              </c:extLst>
            </c:dLbl>
            <c:dLbl>
              <c:idx val="1"/>
              <c:layout>
                <c:manualLayout>
                  <c:x val="5.9850393700787353E-2"/>
                  <c:y val="9.2551399825021877E-2"/>
                </c:manualLayout>
              </c:layout>
              <c:tx>
                <c:rich>
                  <a:bodyPr/>
                  <a:lstStyle/>
                  <a:p>
                    <a:fld id="{5DC38C0D-F5BA-4588-AAE0-397D38074320}" type="PERCENTAGE">
                      <a:rPr lang="en-US">
                        <a:solidFill>
                          <a:schemeClr val="bg1"/>
                        </a:solidFill>
                      </a:rPr>
                      <a:pPr/>
                      <a:t>[PERCENTAGE]</a:t>
                    </a:fld>
                    <a:endParaRPr lang="nl-BE"/>
                  </a:p>
                </c:rich>
              </c:tx>
              <c:dLblPos val="bestFit"/>
              <c:showLegendKey val="0"/>
              <c:showVal val="0"/>
              <c:showCatName val="0"/>
              <c:showSerName val="0"/>
              <c:showPercent val="1"/>
              <c:showBubbleSize val="0"/>
              <c:extLst>
                <c:ext xmlns:c15="http://schemas.microsoft.com/office/drawing/2012/chart" uri="{CE6537A1-D6FC-4f65-9D91-7224C49458BB}">
                  <c15:layout/>
                  <c15:dlblFieldTable/>
                  <c15:showDataLabelsRange val="0"/>
                </c:ext>
              </c:extLst>
            </c:dLbl>
            <c:dLbl>
              <c:idx val="2"/>
              <c:layout>
                <c:manualLayout>
                  <c:x val="6.1111111111111109E-2"/>
                  <c:y val="6.3349372995042284E-3"/>
                </c:manualLayout>
              </c:layout>
              <c:tx>
                <c:rich>
                  <a:bodyPr/>
                  <a:lstStyle/>
                  <a:p>
                    <a:fld id="{4C6AD3EF-68BD-4EAF-84AE-0A4D61FEB601}" type="PERCENTAGE">
                      <a:rPr lang="en-US">
                        <a:solidFill>
                          <a:srgbClr val="FF0000"/>
                        </a:solidFill>
                      </a:rPr>
                      <a:pPr/>
                      <a:t>[PERCENTAGE]</a:t>
                    </a:fld>
                    <a:endParaRPr lang="nl-BE"/>
                  </a:p>
                </c:rich>
              </c:tx>
              <c:dLblPos val="bestFit"/>
              <c:showLegendKey val="0"/>
              <c:showVal val="0"/>
              <c:showCatName val="0"/>
              <c:showSerName val="0"/>
              <c:showPercent val="1"/>
              <c:showBubbleSize val="0"/>
              <c:extLst>
                <c:ext xmlns:c15="http://schemas.microsoft.com/office/drawing/2012/chart" uri="{CE6537A1-D6FC-4f65-9D91-7224C49458BB}">
                  <c15:layout/>
                  <c15:dlblFieldTable/>
                  <c15:showDataLabelsRange val="0"/>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nl-BE"/>
              </a:p>
            </c:txPr>
            <c:dLblPos val="inEnd"/>
            <c:showLegendKey val="0"/>
            <c:showVal val="0"/>
            <c:showCatName val="0"/>
            <c:showSerName val="0"/>
            <c:showPercent val="1"/>
            <c:showBubbleSize val="0"/>
            <c:showLeaderLines val="1"/>
            <c:leaderLines>
              <c:spPr>
                <a:ln w="9525" cap="flat" cmpd="sng" algn="ctr">
                  <a:solidFill>
                    <a:schemeClr val="dk1">
                      <a:lumMod val="35000"/>
                      <a:lumOff val="65000"/>
                    </a:schemeClr>
                  </a:solidFill>
                  <a:round/>
                </a:ln>
                <a:effectLst/>
              </c:spPr>
            </c:leaderLines>
            <c:extLst>
              <c:ext xmlns:c15="http://schemas.microsoft.com/office/drawing/2012/chart" uri="{CE6537A1-D6FC-4f65-9D91-7224C49458BB}"/>
            </c:extLst>
          </c:dLbls>
          <c:cat>
            <c:strRef>
              <c:f>'enquette formulier'!$B$56:$B$62</c:f>
              <c:strCache>
                <c:ptCount val="7"/>
                <c:pt idx="0">
                  <c:v>Zeer tevreden</c:v>
                </c:pt>
                <c:pt idx="1">
                  <c:v>Tevreden</c:v>
                </c:pt>
                <c:pt idx="2">
                  <c:v>Niet tevreden/niet ontevreden</c:v>
                </c:pt>
                <c:pt idx="3">
                  <c:v>Ontevreden</c:v>
                </c:pt>
                <c:pt idx="4">
                  <c:v>Zeer ontevreden</c:v>
                </c:pt>
                <c:pt idx="5">
                  <c:v>Geen mening/niet van toepassing</c:v>
                </c:pt>
                <c:pt idx="6">
                  <c:v>De informatieve waarde  van de blog in het algemeen</c:v>
                </c:pt>
              </c:strCache>
            </c:strRef>
          </c:cat>
          <c:val>
            <c:numRef>
              <c:f>'enquette formulier'!$J$63:$J$69</c:f>
              <c:numCache>
                <c:formatCode>General</c:formatCode>
                <c:ptCount val="7"/>
                <c:pt idx="0">
                  <c:v>10</c:v>
                </c:pt>
                <c:pt idx="1">
                  <c:v>2</c:v>
                </c:pt>
                <c:pt idx="2">
                  <c:v>0</c:v>
                </c:pt>
              </c:numCache>
            </c:numRef>
          </c:val>
        </c:ser>
        <c:dLbls>
          <c:dLblPos val="inEnd"/>
          <c:showLegendKey val="0"/>
          <c:showVal val="0"/>
          <c:showCatName val="0"/>
          <c:showSerName val="0"/>
          <c:showPercent val="1"/>
          <c:showBubbleSize val="0"/>
          <c:showLeaderLines val="1"/>
        </c:dLbls>
      </c:pie3DChart>
      <c:spPr>
        <a:noFill/>
        <a:ln>
          <a:noFill/>
        </a:ln>
        <a:effectLst/>
      </c:spPr>
    </c:plotArea>
    <c:legend>
      <c:legendPos val="b"/>
      <c:layout>
        <c:manualLayout>
          <c:xMode val="edge"/>
          <c:yMode val="edge"/>
          <c:x val="2.2146748991381072E-2"/>
          <c:y val="0.7864061836266808"/>
          <c:w val="0.92904880085216812"/>
          <c:h val="0.21359381637331915"/>
        </c:manualLayout>
      </c:layout>
      <c:overlay val="0"/>
      <c:spPr>
        <a:noFill/>
        <a:ln>
          <a:noFill/>
        </a:ln>
        <a:effectLst/>
      </c:spPr>
      <c:txPr>
        <a:bodyPr rot="0" spcFirstLastPara="1" vertOverflow="ellipsis" vert="horz" wrap="square" anchor="ctr" anchorCtr="1"/>
        <a:lstStyle/>
        <a:p>
          <a:pPr rtl="0">
            <a:defRPr sz="900" b="0" i="0" u="none" strike="noStrike" kern="1200" baseline="0">
              <a:solidFill>
                <a:schemeClr val="dk1">
                  <a:lumMod val="65000"/>
                  <a:lumOff val="35000"/>
                </a:schemeClr>
              </a:solidFill>
              <a:latin typeface="+mn-lt"/>
              <a:ea typeface="+mn-ea"/>
              <a:cs typeface="+mn-cs"/>
            </a:defRPr>
          </a:pPr>
          <a:endParaRPr lang="nl-BE"/>
        </a:p>
      </c:txPr>
    </c:legend>
    <c:plotVisOnly val="1"/>
    <c:dispBlanksAs val="gap"/>
    <c:showDLblsOverMax val="0"/>
  </c:chart>
  <c:spPr>
    <a:noFill/>
    <a:ln w="9525" cap="flat" cmpd="sng" algn="ctr">
      <a:noFill/>
      <a:round/>
    </a:ln>
    <a:effectLst/>
  </c:spPr>
  <c:txPr>
    <a:bodyPr/>
    <a:lstStyle/>
    <a:p>
      <a:pPr>
        <a:defRPr/>
      </a:pPr>
      <a:endParaRPr lang="nl-BE"/>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cap="all" baseline="0">
                <a:solidFill>
                  <a:schemeClr val="tx1">
                    <a:lumMod val="65000"/>
                    <a:lumOff val="35000"/>
                  </a:schemeClr>
                </a:solidFill>
                <a:latin typeface="+mn-lt"/>
                <a:ea typeface="+mn-ea"/>
                <a:cs typeface="+mn-cs"/>
              </a:defRPr>
            </a:pPr>
            <a:r>
              <a:rPr lang="nl-BE" sz="1800" dirty="0">
                <a:solidFill>
                  <a:schemeClr val="accent4">
                    <a:lumMod val="75000"/>
                  </a:schemeClr>
                </a:solidFill>
              </a:rPr>
              <a:t>Vindt u dat de BIN werking de sociale</a:t>
            </a:r>
            <a:r>
              <a:rPr lang="nl-BE" sz="1800" baseline="0" dirty="0">
                <a:solidFill>
                  <a:schemeClr val="accent4">
                    <a:lumMod val="75000"/>
                  </a:schemeClr>
                </a:solidFill>
              </a:rPr>
              <a:t> contacten </a:t>
            </a:r>
            <a:r>
              <a:rPr lang="nl-BE" sz="1800" baseline="0" dirty="0" smtClean="0">
                <a:solidFill>
                  <a:schemeClr val="accent4">
                    <a:lumMod val="75000"/>
                  </a:schemeClr>
                </a:solidFill>
              </a:rPr>
              <a:t>bevorderd?</a:t>
            </a:r>
            <a:endParaRPr lang="nl-BE" sz="1800" dirty="0">
              <a:solidFill>
                <a:schemeClr val="accent4">
                  <a:lumMod val="75000"/>
                </a:schemeClr>
              </a:solidFill>
            </a:endParaRPr>
          </a:p>
        </c:rich>
      </c:tx>
      <c:layout/>
      <c:overlay val="0"/>
      <c:spPr>
        <a:noFill/>
        <a:ln>
          <a:noFill/>
        </a:ln>
        <a:effectLst/>
      </c:spPr>
      <c:txPr>
        <a:bodyPr rot="0" spcFirstLastPara="1" vertOverflow="ellipsis" vert="horz" wrap="square" anchor="ctr" anchorCtr="1"/>
        <a:lstStyle/>
        <a:p>
          <a:pPr>
            <a:defRPr sz="1800" b="1" i="0" u="none" strike="noStrike" kern="1200" cap="all" baseline="0">
              <a:solidFill>
                <a:schemeClr val="tx1">
                  <a:lumMod val="65000"/>
                  <a:lumOff val="35000"/>
                </a:schemeClr>
              </a:solidFill>
              <a:latin typeface="+mn-lt"/>
              <a:ea typeface="+mn-ea"/>
              <a:cs typeface="+mn-cs"/>
            </a:defRPr>
          </a:pPr>
          <a:endParaRPr lang="nl-BE"/>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explosion val="16"/>
          <c:dPt>
            <c:idx val="0"/>
            <c:bubble3D val="0"/>
            <c:spPr>
              <a:solidFill>
                <a:schemeClr val="accent1"/>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dPt>
          <c:dPt>
            <c:idx val="1"/>
            <c:bubble3D val="0"/>
            <c:spPr>
              <a:solidFill>
                <a:schemeClr val="accent2"/>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dPt>
          <c:dPt>
            <c:idx val="2"/>
            <c:bubble3D val="0"/>
            <c:spPr>
              <a:solidFill>
                <a:schemeClr val="accent3"/>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dPt>
          <c:dPt>
            <c:idx val="3"/>
            <c:bubble3D val="0"/>
            <c:spPr>
              <a:solidFill>
                <a:schemeClr val="accent4"/>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dPt>
          <c:dLbls>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nl-BE"/>
                </a:p>
              </c:txPr>
              <c:dLblPos val="outEnd"/>
              <c:showLegendKey val="0"/>
              <c:showVal val="0"/>
              <c:showCatName val="1"/>
              <c:showSerName val="0"/>
              <c:showPercent val="1"/>
              <c:showBubbleSize val="0"/>
            </c:dLbl>
            <c:dLbl>
              <c:idx val="1"/>
              <c:layout>
                <c:manualLayout>
                  <c:x val="-6.1111111111111109E-2"/>
                  <c:y val="0.10024529121005946"/>
                </c:manualLayout>
              </c:layout>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tx1"/>
                      </a:solidFill>
                      <a:latin typeface="+mn-lt"/>
                      <a:ea typeface="+mn-ea"/>
                      <a:cs typeface="+mn-cs"/>
                    </a:defRPr>
                  </a:pPr>
                  <a:endParaRPr lang="nl-BE"/>
                </a:p>
              </c:txPr>
              <c:dLblPos val="bestFit"/>
              <c:showLegendKey val="0"/>
              <c:showVal val="0"/>
              <c:showCatName val="1"/>
              <c:showSerName val="0"/>
              <c:showPercent val="1"/>
              <c:showBubbleSize val="0"/>
              <c:extLst>
                <c:ext xmlns:c15="http://schemas.microsoft.com/office/drawing/2012/chart" uri="{CE6537A1-D6FC-4f65-9D91-7224C49458BB}">
                  <c15:layout/>
                </c:ext>
              </c:extLst>
            </c:dLbl>
            <c:dLbl>
              <c:idx val="2"/>
              <c:layout>
                <c:manualLayout>
                  <c:x val="-0.13472222222222222"/>
                  <c:y val="-0.17011322144737362"/>
                </c:manualLayout>
              </c:layout>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tx1"/>
                      </a:solidFill>
                      <a:latin typeface="+mn-lt"/>
                      <a:ea typeface="+mn-ea"/>
                      <a:cs typeface="+mn-cs"/>
                    </a:defRPr>
                  </a:pPr>
                  <a:endParaRPr lang="nl-BE"/>
                </a:p>
              </c:txPr>
              <c:dLblPos val="bestFit"/>
              <c:showLegendKey val="0"/>
              <c:showVal val="0"/>
              <c:showCatName val="1"/>
              <c:showSerName val="0"/>
              <c:showPercent val="1"/>
              <c:showBubbleSize val="0"/>
              <c:extLst>
                <c:ext xmlns:c15="http://schemas.microsoft.com/office/drawing/2012/chart" uri="{CE6537A1-D6FC-4f65-9D91-7224C49458BB}">
                  <c15:layout/>
                </c:ext>
              </c:extLst>
            </c:dLbl>
            <c:dLbl>
              <c:idx val="3"/>
              <c:layout>
                <c:manualLayout>
                  <c:x val="0.1388888888888889"/>
                  <c:y val="-7.5943402431863274E-2"/>
                </c:manualLayout>
              </c:layout>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tx1"/>
                      </a:solidFill>
                      <a:latin typeface="+mn-lt"/>
                      <a:ea typeface="+mn-ea"/>
                      <a:cs typeface="+mn-cs"/>
                    </a:defRPr>
                  </a:pPr>
                  <a:endParaRPr lang="nl-BE"/>
                </a:p>
              </c:txPr>
              <c:dLblPos val="bestFit"/>
              <c:showLegendKey val="0"/>
              <c:showVal val="0"/>
              <c:showCatName val="1"/>
              <c:showSerName val="0"/>
              <c:showPercent val="1"/>
              <c:showBubbleSize val="0"/>
              <c:extLst>
                <c:ext xmlns:c15="http://schemas.microsoft.com/office/drawing/2012/chart" uri="{CE6537A1-D6FC-4f65-9D91-7224C49458BB}">
                  <c15:layout/>
                </c:ext>
              </c:extLst>
            </c:dLbl>
            <c:spPr>
              <a:noFill/>
              <a:ln>
                <a:noFill/>
              </a:ln>
              <a:effectLst/>
            </c:sp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'enquette formulier'!$B$77:$B$80</c:f>
              <c:strCache>
                <c:ptCount val="4"/>
                <c:pt idx="0">
                  <c:v>Absoluut niet</c:v>
                </c:pt>
                <c:pt idx="1">
                  <c:v>Redelijk</c:v>
                </c:pt>
                <c:pt idx="2">
                  <c:v>Absoluut wel</c:v>
                </c:pt>
                <c:pt idx="3">
                  <c:v>Geen mening</c:v>
                </c:pt>
              </c:strCache>
            </c:strRef>
          </c:cat>
          <c:val>
            <c:numRef>
              <c:f>'enquette formulier'!$J$77:$J$80</c:f>
              <c:numCache>
                <c:formatCode>General</c:formatCode>
                <c:ptCount val="4"/>
                <c:pt idx="0">
                  <c:v>0</c:v>
                </c:pt>
                <c:pt idx="1">
                  <c:v>2</c:v>
                </c:pt>
                <c:pt idx="2">
                  <c:v>4</c:v>
                </c:pt>
                <c:pt idx="3">
                  <c:v>6</c:v>
                </c:pt>
              </c:numCache>
            </c:numRef>
          </c:val>
        </c:ser>
        <c:dLbls>
          <c:dLblPos val="outEnd"/>
          <c:showLegendKey val="0"/>
          <c:showVal val="0"/>
          <c:showCatName val="1"/>
          <c:showSerName val="0"/>
          <c:showPercent val="0"/>
          <c:showBubbleSize val="0"/>
          <c:showLeaderLines val="1"/>
        </c:dLbls>
      </c:pie3DChart>
      <c:spPr>
        <a:noFill/>
        <a:ln>
          <a:noFill/>
        </a:ln>
        <a:effectLst/>
      </c:spPr>
    </c:plotArea>
    <c:plotVisOnly val="1"/>
    <c:dispBlanksAs val="gap"/>
    <c:showDLblsOverMax val="0"/>
  </c:chart>
  <c:spPr>
    <a:noFill/>
    <a:ln>
      <a:noFill/>
    </a:ln>
    <a:effectLst/>
  </c:spPr>
  <c:txPr>
    <a:bodyPr/>
    <a:lstStyle/>
    <a:p>
      <a:pPr>
        <a:defRPr/>
      </a:pPr>
      <a:endParaRPr lang="nl-BE"/>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cap="all" baseline="0">
                <a:solidFill>
                  <a:schemeClr val="tx1">
                    <a:lumMod val="65000"/>
                    <a:lumOff val="35000"/>
                  </a:schemeClr>
                </a:solidFill>
                <a:latin typeface="+mn-lt"/>
                <a:ea typeface="+mn-ea"/>
                <a:cs typeface="+mn-cs"/>
              </a:defRPr>
            </a:pPr>
            <a:r>
              <a:rPr lang="nl-BE" sz="1600" dirty="0">
                <a:solidFill>
                  <a:schemeClr val="accent4">
                    <a:lumMod val="75000"/>
                  </a:schemeClr>
                </a:solidFill>
              </a:rPr>
              <a:t>vindt u dat de BIN werking het veiligheidsgevoel</a:t>
            </a:r>
            <a:r>
              <a:rPr lang="nl-BE" sz="1600" baseline="0" dirty="0">
                <a:solidFill>
                  <a:schemeClr val="accent4">
                    <a:lumMod val="75000"/>
                  </a:schemeClr>
                </a:solidFill>
              </a:rPr>
              <a:t> in de hand </a:t>
            </a:r>
            <a:r>
              <a:rPr lang="nl-BE" sz="1600" baseline="0" dirty="0" smtClean="0">
                <a:solidFill>
                  <a:schemeClr val="accent4">
                    <a:lumMod val="75000"/>
                  </a:schemeClr>
                </a:solidFill>
              </a:rPr>
              <a:t>werkt ?</a:t>
            </a:r>
            <a:endParaRPr lang="nl-BE" sz="1600" dirty="0">
              <a:solidFill>
                <a:schemeClr val="accent4">
                  <a:lumMod val="75000"/>
                </a:schemeClr>
              </a:solidFill>
            </a:endParaRPr>
          </a:p>
        </c:rich>
      </c:tx>
      <c:layout/>
      <c:overlay val="0"/>
      <c:spPr>
        <a:noFill/>
        <a:ln>
          <a:noFill/>
        </a:ln>
        <a:effectLst/>
      </c:spPr>
      <c:txPr>
        <a:bodyPr rot="0" spcFirstLastPara="1" vertOverflow="ellipsis" vert="horz" wrap="square" anchor="ctr" anchorCtr="1"/>
        <a:lstStyle/>
        <a:p>
          <a:pPr>
            <a:defRPr sz="1600" b="1" i="0" u="none" strike="noStrike" kern="1200" cap="all" baseline="0">
              <a:solidFill>
                <a:schemeClr val="tx1">
                  <a:lumMod val="65000"/>
                  <a:lumOff val="35000"/>
                </a:schemeClr>
              </a:solidFill>
              <a:latin typeface="+mn-lt"/>
              <a:ea typeface="+mn-ea"/>
              <a:cs typeface="+mn-cs"/>
            </a:defRPr>
          </a:pPr>
          <a:endParaRPr lang="nl-BE"/>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7.6361983775317263E-2"/>
          <c:y val="0.22142507692984795"/>
          <c:w val="0.84727603244936545"/>
          <c:h val="0.75043198291586499"/>
        </c:manualLayout>
      </c:layout>
      <c:pie3DChart>
        <c:varyColors val="1"/>
        <c:ser>
          <c:idx val="0"/>
          <c:order val="0"/>
          <c:explosion val="15"/>
          <c:dPt>
            <c:idx val="0"/>
            <c:bubble3D val="0"/>
            <c:spPr>
              <a:solidFill>
                <a:schemeClr val="accent1"/>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dPt>
          <c:dPt>
            <c:idx val="1"/>
            <c:bubble3D val="0"/>
            <c:spPr>
              <a:solidFill>
                <a:schemeClr val="accent2"/>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dPt>
          <c:dPt>
            <c:idx val="2"/>
            <c:bubble3D val="0"/>
            <c:spPr>
              <a:solidFill>
                <a:schemeClr val="accent3"/>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dPt>
          <c:dPt>
            <c:idx val="3"/>
            <c:bubble3D val="0"/>
            <c:spPr>
              <a:solidFill>
                <a:schemeClr val="accent4"/>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dPt>
          <c:dLbls>
            <c:dLbl>
              <c:idx val="0"/>
              <c:layout>
                <c:manualLayout>
                  <c:x val="-0.21111111111111114"/>
                  <c:y val="-1.3888888888888888E-2"/>
                </c:manualLayout>
              </c:layout>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tx1"/>
                      </a:solidFill>
                      <a:latin typeface="+mn-lt"/>
                      <a:ea typeface="+mn-ea"/>
                      <a:cs typeface="+mn-cs"/>
                    </a:defRPr>
                  </a:pPr>
                  <a:endParaRPr lang="nl-BE"/>
                </a:p>
              </c:txPr>
              <c:dLblPos val="bestFit"/>
              <c:showLegendKey val="0"/>
              <c:showVal val="0"/>
              <c:showCatName val="1"/>
              <c:showSerName val="0"/>
              <c:showPercent val="1"/>
              <c:showBubbleSize val="0"/>
              <c:extLst>
                <c:ext xmlns:c15="http://schemas.microsoft.com/office/drawing/2012/chart" uri="{CE6537A1-D6FC-4f65-9D91-7224C49458BB}">
                  <c15:layout/>
                </c:ext>
              </c:extLst>
            </c:dLbl>
            <c:dLbl>
              <c:idx val="1"/>
              <c:layout>
                <c:manualLayout>
                  <c:x val="-0.13610039041045938"/>
                  <c:y val="-6.7420782311888916E-2"/>
                </c:manualLayout>
              </c:layout>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tx1"/>
                      </a:solidFill>
                      <a:latin typeface="+mn-lt"/>
                      <a:ea typeface="+mn-ea"/>
                      <a:cs typeface="+mn-cs"/>
                    </a:defRPr>
                  </a:pPr>
                  <a:endParaRPr lang="nl-BE"/>
                </a:p>
              </c:txPr>
              <c:dLblPos val="bestFit"/>
              <c:showLegendKey val="0"/>
              <c:showVal val="0"/>
              <c:showCatName val="1"/>
              <c:showSerName val="0"/>
              <c:showPercent val="1"/>
              <c:showBubbleSize val="0"/>
              <c:extLst>
                <c:ext xmlns:c15="http://schemas.microsoft.com/office/drawing/2012/chart" uri="{CE6537A1-D6FC-4f65-9D91-7224C49458BB}">
                  <c15:layout/>
                </c:ext>
              </c:extLst>
            </c:dLbl>
            <c:dLbl>
              <c:idx val="2"/>
              <c:layout>
                <c:manualLayout>
                  <c:x val="0.11089661440852244"/>
                  <c:y val="4.9832752143570032E-2"/>
                </c:manualLayout>
              </c:layout>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tx1"/>
                      </a:solidFill>
                      <a:latin typeface="+mn-lt"/>
                      <a:ea typeface="+mn-ea"/>
                      <a:cs typeface="+mn-cs"/>
                    </a:defRPr>
                  </a:pPr>
                  <a:endParaRPr lang="nl-BE"/>
                </a:p>
              </c:txPr>
              <c:dLblPos val="bestFit"/>
              <c:showLegendKey val="0"/>
              <c:showVal val="0"/>
              <c:showCatName val="1"/>
              <c:showSerName val="0"/>
              <c:showPercent val="1"/>
              <c:showBubbleSize val="0"/>
              <c:extLst>
                <c:ext xmlns:c15="http://schemas.microsoft.com/office/drawing/2012/chart" uri="{CE6537A1-D6FC-4f65-9D91-7224C49458BB}">
                  <c15:layout/>
                </c:ext>
              </c:extLst>
            </c:dLbl>
            <c:dLbl>
              <c:idx val="3"/>
              <c:layout>
                <c:manualLayout>
                  <c:x val="0.24722222222222223"/>
                  <c:y val="-4.6296296296296294E-3"/>
                </c:manualLayout>
              </c:layout>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tx1"/>
                      </a:solidFill>
                      <a:latin typeface="+mn-lt"/>
                      <a:ea typeface="+mn-ea"/>
                      <a:cs typeface="+mn-cs"/>
                    </a:defRPr>
                  </a:pPr>
                  <a:endParaRPr lang="nl-BE"/>
                </a:p>
              </c:txPr>
              <c:dLblPos val="bestFit"/>
              <c:showLegendKey val="0"/>
              <c:showVal val="0"/>
              <c:showCatName val="1"/>
              <c:showSerName val="0"/>
              <c:showPercent val="1"/>
              <c:showBubbleSize val="0"/>
              <c:extLst>
                <c:ext xmlns:c15="http://schemas.microsoft.com/office/drawing/2012/chart" uri="{CE6537A1-D6FC-4f65-9D91-7224C49458BB}">
                  <c15:layout>
                    <c:manualLayout>
                      <c:w val="0.23377777777777778"/>
                      <c:h val="0.12689814814814815"/>
                    </c:manualLayout>
                  </c15:layout>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tx1"/>
                    </a:solidFill>
                    <a:latin typeface="+mn-lt"/>
                    <a:ea typeface="+mn-ea"/>
                    <a:cs typeface="+mn-cs"/>
                  </a:defRPr>
                </a:pPr>
                <a:endParaRPr lang="nl-BE"/>
              </a:p>
            </c:tx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'enquette formulier'!$B$84:$B$87</c:f>
              <c:strCache>
                <c:ptCount val="4"/>
                <c:pt idx="0">
                  <c:v>Absoluut niet</c:v>
                </c:pt>
                <c:pt idx="1">
                  <c:v>Redelijk</c:v>
                </c:pt>
                <c:pt idx="2">
                  <c:v>Absoluut wel</c:v>
                </c:pt>
                <c:pt idx="3">
                  <c:v>Geen mening</c:v>
                </c:pt>
              </c:strCache>
            </c:strRef>
          </c:cat>
          <c:val>
            <c:numRef>
              <c:f>'enquette formulier'!$J$84:$J$87</c:f>
              <c:numCache>
                <c:formatCode>General</c:formatCode>
                <c:ptCount val="4"/>
                <c:pt idx="0">
                  <c:v>0</c:v>
                </c:pt>
                <c:pt idx="1">
                  <c:v>5</c:v>
                </c:pt>
                <c:pt idx="2">
                  <c:v>4</c:v>
                </c:pt>
                <c:pt idx="3">
                  <c:v>0</c:v>
                </c:pt>
              </c:numCache>
            </c:numRef>
          </c:val>
        </c:ser>
        <c:dLbls>
          <c:dLblPos val="outEnd"/>
          <c:showLegendKey val="0"/>
          <c:showVal val="0"/>
          <c:showCatName val="1"/>
          <c:showSerName val="0"/>
          <c:showPercent val="0"/>
          <c:showBubbleSize val="0"/>
          <c:showLeaderLines val="1"/>
        </c:dLbls>
      </c:pie3DChart>
      <c:spPr>
        <a:noFill/>
        <a:ln>
          <a:noFill/>
        </a:ln>
        <a:effectLst/>
      </c:spPr>
    </c:plotArea>
    <c:plotVisOnly val="1"/>
    <c:dispBlanksAs val="gap"/>
    <c:showDLblsOverMax val="0"/>
  </c:chart>
  <c:spPr>
    <a:noFill/>
    <a:ln>
      <a:noFill/>
    </a:ln>
    <a:effectLst/>
  </c:spPr>
  <c:txPr>
    <a:bodyPr/>
    <a:lstStyle/>
    <a:p>
      <a:pPr>
        <a:defRPr/>
      </a:pPr>
      <a:endParaRPr lang="nl-B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1">
  <cs:axisTitle>
    <cs:lnRef idx="0"/>
    <cs:fillRef idx="0"/>
    <cs:effectRef idx="0"/>
    <cs:fontRef idx="minor">
      <a:schemeClr val="lt1">
        <a:lumMod val="75000"/>
      </a:schemeClr>
    </cs:fontRef>
    <cs:defRPr sz="900" kern="1200"/>
  </cs:axisTitle>
  <cs:categoryAxis>
    <cs:lnRef idx="0"/>
    <cs:fillRef idx="0"/>
    <cs:effectRef idx="0"/>
    <cs:fontRef idx="minor">
      <a:schemeClr val="lt1">
        <a:lumMod val="75000"/>
      </a:schemeClr>
    </cs:fontRef>
    <cs:defRPr sz="900" kern="1200"/>
  </cs:categoryAxis>
  <cs:chartArea>
    <cs:lnRef idx="0"/>
    <cs:fillRef idx="0"/>
    <cs:effectRef idx="0"/>
    <cs:fontRef idx="minor">
      <a:schemeClr val="lt1"/>
    </cs:fontRef>
    <cs:spPr>
      <a:solidFill>
        <a:schemeClr val="dk1">
          <a:lumMod val="75000"/>
          <a:lumOff val="25000"/>
        </a:schemeClr>
      </a:solidFill>
      <a:ln w="6350" cap="flat" cmpd="sng" algn="ctr">
        <a:solidFill>
          <a:schemeClr val="dk1">
            <a:tint val="75000"/>
          </a:schemeClr>
        </a:solidFill>
        <a:round/>
      </a:ln>
    </cs:spPr>
    <cs:defRPr sz="1000" kern="1200"/>
  </cs:chartArea>
  <cs:dataLabel>
    <cs:lnRef idx="0"/>
    <cs:fillRef idx="0">
      <cs:styleClr val="auto"/>
    </cs:fillRef>
    <cs:effectRef idx="0"/>
    <cs:fontRef idx="minor">
      <a:schemeClr val="lt1"/>
    </cs:fontRef>
    <cs:spPr>
      <a:solidFill>
        <a:schemeClr val="phClr">
          <a:alpha val="30000"/>
        </a:schemeClr>
      </a:solidFill>
      <a:ln>
        <a:solidFill>
          <a:schemeClr val="lt1">
            <a:alpha val="50000"/>
          </a:schemeClr>
        </a:solidFill>
        <a:round/>
      </a:ln>
      <a:effectLst>
        <a:outerShdw blurRad="63500" dist="88900" dir="2700000" algn="tl" rotWithShape="0">
          <a:prstClr val="black">
            <a:alpha val="40000"/>
          </a:prstClr>
        </a:outerShdw>
      </a:effectLst>
    </cs:spPr>
    <cs:defRPr sz="900" b="1" i="0" u="none" strike="noStrike" kern="1200" baseline="0"/>
  </cs:dataLabel>
  <cs:dataLabelCallout>
    <cs:lnRef idx="0"/>
    <cs:fillRef idx="0">
      <cs:styleClr val="auto"/>
    </cs:fillRef>
    <cs:effectRef idx="0"/>
    <cs:fontRef idx="minor">
      <a:schemeClr val="lt1"/>
    </cs:fontRef>
    <cs:spPr>
      <a:solidFill>
        <a:schemeClr val="phClr">
          <a:alpha val="30000"/>
        </a:schemeClr>
      </a:solidFill>
      <a:ln>
        <a:solidFill>
          <a:schemeClr val="lt1">
            <a:alpha val="50000"/>
          </a:schemeClr>
        </a:solidFill>
        <a:round/>
      </a:ln>
      <a:effectLst>
        <a:outerShdw blurRad="63500" dist="88900" dir="2700000" algn="tl" rotWithShape="0">
          <a:prstClr val="black">
            <a:alpha val="40000"/>
          </a:prstClr>
        </a:outerShdw>
      </a:effectLst>
    </cs:spPr>
    <cs:defRPr sz="900" b="1" i="0" u="none" strike="noStrike" kern="1200" baseline="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tx1"/>
    </cs:fontRef>
    <cs:spPr>
      <a:solidFill>
        <a:schemeClr val="phClr">
          <a:alpha val="88000"/>
        </a:schemeClr>
      </a:solidFill>
      <a:ln>
        <a:solidFill>
          <a:schemeClr val="phClr">
            <a:lumMod val="50000"/>
          </a:schemeClr>
        </a:solidFill>
      </a:ln>
    </cs:spPr>
  </cs:dataPoint>
  <cs:dataPoint3D>
    <cs:lnRef idx="0">
      <cs:styleClr val="auto"/>
    </cs:lnRef>
    <cs:fillRef idx="0">
      <cs:styleClr val="auto"/>
    </cs:fillRef>
    <cs:effectRef idx="0"/>
    <cs:fontRef idx="minor">
      <a:schemeClr val="tx1"/>
    </cs:fontRef>
    <cs:spPr>
      <a:solidFill>
        <a:schemeClr val="phClr">
          <a:alpha val="88000"/>
        </a:schemeClr>
      </a:solidFill>
      <a:ln>
        <a:solidFill>
          <a:schemeClr val="phClr">
            <a:lumMod val="50000"/>
          </a:schemeClr>
        </a:solidFill>
      </a:ln>
      <a:scene3d>
        <a:camera prst="orthographicFront"/>
        <a:lightRig rig="threePt" dir="t"/>
      </a:scene3d>
      <a:sp3d prstMaterial="flat"/>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dk1">
            <a:lumMod val="75000"/>
            <a:lumOff val="25000"/>
          </a:schemeClr>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lt1">
        <a:lumMod val="75000"/>
      </a:schemeClr>
    </cs:fontRef>
    <cs:spPr>
      <a:ln w="9525">
        <a:solidFill>
          <a:schemeClr val="dk1">
            <a:lumMod val="50000"/>
            <a:lumOff val="50000"/>
          </a:schemeClr>
        </a:solidFill>
      </a:ln>
    </cs:spPr>
    <cs:defRPr sz="900" kern="1200"/>
  </cs:dataTable>
  <cs:downBar>
    <cs:lnRef idx="0"/>
    <cs:fillRef idx="0"/>
    <cs:effectRef idx="0"/>
    <cs:fontRef idx="minor">
      <a:schemeClr val="lt1"/>
    </cs:fontRef>
    <cs:spPr>
      <a:solidFill>
        <a:schemeClr val="dk1">
          <a:lumMod val="50000"/>
          <a:lumOff val="50000"/>
        </a:schemeClr>
      </a:solidFill>
      <a:ln w="9525">
        <a:solidFill>
          <a:schemeClr val="dk1">
            <a:lumMod val="75000"/>
          </a:schemeClr>
        </a:solidFill>
        <a:round/>
      </a:ln>
    </cs:spPr>
  </cs:downBar>
  <cs:dropLine>
    <cs:lnRef idx="0"/>
    <cs:fillRef idx="0"/>
    <cs:effectRef idx="0"/>
    <cs:fontRef idx="minor">
      <a:schemeClr val="dk1"/>
    </cs:fontRef>
    <cs:spPr>
      <a:ln w="9525">
        <a:solidFill>
          <a:schemeClr val="lt1">
            <a:lumMod val="50000"/>
          </a:schemeClr>
        </a:solidFill>
        <a:round/>
      </a:ln>
    </cs:spPr>
  </cs:dropLine>
  <cs:errorBar>
    <cs:lnRef idx="0"/>
    <cs:fillRef idx="0"/>
    <cs:effectRef idx="0"/>
    <cs:fontRef idx="minor">
      <a:schemeClr val="dk1"/>
    </cs:fontRef>
    <cs:spPr>
      <a:ln w="9525">
        <a:solidFill>
          <a:schemeClr val="lt1">
            <a:lumMod val="50000"/>
          </a:schemeClr>
        </a:solidFill>
        <a:round/>
      </a:ln>
    </cs:spPr>
  </cs:errorBar>
  <cs:floor>
    <cs:lnRef idx="0"/>
    <cs:fillRef idx="0"/>
    <cs:effectRef idx="0"/>
    <cs:fontRef idx="minor">
      <a:schemeClr val="tx1"/>
    </cs:fontRef>
    <cs:spPr>
      <a:solidFill>
        <a:schemeClr val="bg2">
          <a:lumMod val="75000"/>
          <a:alpha val="27000"/>
        </a:schemeClr>
      </a:solidFill>
      <a:sp3d/>
    </cs:spPr>
  </cs:floor>
  <cs:gridlineMajor>
    <cs:lnRef idx="0"/>
    <cs:fillRef idx="0"/>
    <cs:effectRef idx="0"/>
    <cs:fontRef idx="minor">
      <a:schemeClr val="tx1"/>
    </cs:fontRef>
    <cs:spPr>
      <a:ln w="9525">
        <a:solidFill>
          <a:schemeClr val="lt1">
            <a:lumMod val="50000"/>
          </a:schemeClr>
        </a:solidFill>
      </a:ln>
    </cs:spPr>
  </cs:gridlineMajor>
  <cs:gridlineMinor>
    <cs:lnRef idx="0"/>
    <cs:fillRef idx="0"/>
    <cs:effectRef idx="0"/>
    <cs:fontRef idx="minor">
      <a:schemeClr val="tx1"/>
    </cs:fontRef>
    <cs:spPr>
      <a:ln w="9525">
        <a:solidFill>
          <a:schemeClr val="lt1">
            <a:lumMod val="40000"/>
          </a:schemeClr>
        </a:solidFill>
      </a:ln>
    </cs:spPr>
  </cs:gridlineMinor>
  <cs:hiLoLine>
    <cs:lnRef idx="0"/>
    <cs:fillRef idx="0"/>
    <cs:effectRef idx="0"/>
    <cs:fontRef idx="minor">
      <a:schemeClr val="dk1"/>
    </cs:fontRef>
    <cs:spPr>
      <a:ln w="9525">
        <a:solidFill>
          <a:schemeClr val="lt1">
            <a:lumMod val="50000"/>
          </a:schemeClr>
        </a:solidFill>
        <a:round/>
      </a:ln>
    </cs:spPr>
  </cs:hiLoLine>
  <cs:leaderLine>
    <cs:lnRef idx="0"/>
    <cs:fillRef idx="0"/>
    <cs:effectRef idx="0"/>
    <cs:fontRef idx="minor">
      <a:schemeClr val="dk1"/>
    </cs:fontRef>
    <cs:spPr>
      <a:ln w="9525">
        <a:solidFill>
          <a:schemeClr val="lt1">
            <a:lumMod val="50000"/>
          </a:schemeClr>
        </a:solidFill>
        <a:round/>
      </a:ln>
    </cs:spPr>
  </cs:leaderLine>
  <cs:legend>
    <cs:lnRef idx="0"/>
    <cs:fillRef idx="0"/>
    <cs:effectRef idx="0"/>
    <cs:fontRef idx="minor">
      <a:schemeClr val="lt1">
        <a:lumMod val="75000"/>
      </a:schemeClr>
    </cs:fontRef>
    <cs:defRPr sz="900"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75000"/>
      </a:schemeClr>
    </cs:fontRef>
    <cs:defRPr sz="900" kern="1200"/>
  </cs:seriesAxis>
  <cs:seriesLine>
    <cs:lnRef idx="0"/>
    <cs:fillRef idx="0"/>
    <cs:effectRef idx="0"/>
    <cs:fontRef idx="minor">
      <a:schemeClr val="dk1"/>
    </cs:fontRef>
    <cs:spPr>
      <a:ln w="9525">
        <a:solidFill>
          <a:schemeClr val="lt1">
            <a:lumMod val="50000"/>
          </a:schemeClr>
        </a:solidFill>
        <a:round/>
      </a:ln>
    </cs:spPr>
  </cs:seriesLine>
  <cs:title>
    <cs:lnRef idx="0"/>
    <cs:fillRef idx="0"/>
    <cs:effectRef idx="0"/>
    <cs:fontRef idx="minor">
      <a:schemeClr val="lt1"/>
    </cs:fontRef>
    <cs:defRPr sz="1800" b="0" kern="1200" cap="all" baseline="0"/>
  </cs:title>
  <cs:trendline>
    <cs:lnRef idx="0">
      <cs:styleClr val="auto"/>
    </cs:lnRef>
    <cs:fillRef idx="0"/>
    <cs:effectRef idx="0"/>
    <cs:fontRef idx="minor">
      <a:schemeClr val="dk1"/>
    </cs:fontRef>
    <cs:spPr>
      <a:ln w="9525" cap="rnd">
        <a:solidFill>
          <a:schemeClr val="phClr">
            <a:alpha val="50000"/>
          </a:schemeClr>
        </a:solidFill>
      </a:ln>
    </cs:spPr>
  </cs:trendline>
  <cs:trendlineLabel>
    <cs:lnRef idx="0"/>
    <cs:fillRef idx="0"/>
    <cs:effectRef idx="0"/>
    <cs:fontRef idx="minor">
      <a:schemeClr val="lt1">
        <a:lumMod val="75000"/>
      </a:schemeClr>
    </cs:fontRef>
    <cs:defRPr sz="900" kern="1200"/>
  </cs:trendlineLabel>
  <cs:upBar>
    <cs:lnRef idx="0"/>
    <cs:fillRef idx="0"/>
    <cs:effectRef idx="0"/>
    <cs:fontRef idx="minor">
      <a:schemeClr val="dk1"/>
    </cs:fontRef>
    <cs:spPr>
      <a:solidFill>
        <a:schemeClr val="lt1">
          <a:lumMod val="85000"/>
        </a:schemeClr>
      </a:solidFill>
      <a:ln w="9525">
        <a:solidFill>
          <a:schemeClr val="dk1">
            <a:lumMod val="50000"/>
          </a:schemeClr>
        </a:solidFill>
        <a:round/>
      </a:ln>
    </cs:spPr>
  </cs:upBar>
  <cs:valueAxis>
    <cs:lnRef idx="0"/>
    <cs:fillRef idx="0"/>
    <cs:effectRef idx="0"/>
    <cs:fontRef idx="minor">
      <a:schemeClr val="lt1">
        <a:lumMod val="75000"/>
      </a:schemeClr>
    </cs:fontRef>
    <cs:defRPr sz="900" kern="1200"/>
  </cs:valueAxis>
  <cs:wall>
    <cs:lnRef idx="0"/>
    <cs:fillRef idx="0"/>
    <cs:effectRef idx="0"/>
    <cs:fontRef idx="minor">
      <a:schemeClr val="tx1"/>
    </cs:fontRef>
    <cs:spPr>
      <a:sp3d/>
    </cs:spPr>
  </cs:wall>
</cs:chartStyle>
</file>

<file path=ppt/charts/style10.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61">
  <cs:axisTitle>
    <cs:lnRef idx="0"/>
    <cs:fillRef idx="0"/>
    <cs:effectRef idx="0"/>
    <cs:fontRef idx="minor">
      <a:schemeClr val="dk1">
        <a:lumMod val="65000"/>
        <a:lumOff val="35000"/>
      </a:schemeClr>
    </cs:fontRef>
    <cs:defRPr sz="900" kern="1200"/>
  </cs:axisTitle>
  <cs:categoryAxis>
    <cs:lnRef idx="0"/>
    <cs:fillRef idx="0"/>
    <cs:effectRef idx="0"/>
    <cs:fontRef idx="minor">
      <a:schemeClr val="dk1">
        <a:lumMod val="65000"/>
        <a:lumOff val="35000"/>
      </a:schemeClr>
    </cs:fontRef>
    <cs:defRPr sz="900" kern="1200"/>
  </cs:categoryAxis>
  <cs:chartArea>
    <cs:lnRef idx="0"/>
    <cs:fillRef idx="0"/>
    <cs:effectRef idx="0"/>
    <cs:fontRef idx="minor">
      <a:schemeClr val="dk1"/>
    </cs:fontRef>
    <cs:spPr>
      <a:pattFill prst="dkDnDiag">
        <a:fgClr>
          <a:schemeClr val="lt1">
            <a:lumMod val="95000"/>
          </a:schemeClr>
        </a:fgClr>
        <a:bgClr>
          <a:schemeClr val="lt1"/>
        </a:bgClr>
      </a:pattFill>
      <a:ln w="9525" cap="flat" cmpd="sng" algn="ctr">
        <a:solidFill>
          <a:schemeClr val="dk1">
            <a:lumMod val="15000"/>
            <a:lumOff val="85000"/>
          </a:schemeClr>
        </a:solidFill>
        <a:round/>
      </a:ln>
    </cs:spPr>
    <cs:defRPr sz="900" kern="1200"/>
  </cs:chartArea>
  <cs:dataLabel>
    <cs:lnRef idx="0"/>
    <cs:fillRef idx="0"/>
    <cs:effectRef idx="0"/>
    <cs:fontRef idx="minor">
      <a:schemeClr val="lt1"/>
    </cs:fontRef>
    <cs:defRPr sz="900" b="1" i="0" u="none" strike="noStrike" kern="1200" baseline="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317500" algn="ctr" rotWithShape="0">
          <a:prstClr val="black">
            <a:alpha val="25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20000"/>
          </a:prstClr>
        </a:outerShdw>
      </a:effectLst>
      <a:scene3d>
        <a:camera prst="orthographicFront"/>
        <a:lightRig rig="threePt" dir="t"/>
      </a:scene3d>
      <a:sp3d prstMaterial="matte"/>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noFill/>
      <a:ln w="9525" cap="flat" cmpd="sng" algn="ctr">
        <a:solidFill>
          <a:schemeClr val="dk1">
            <a:lumMod val="15000"/>
            <a:lumOff val="85000"/>
          </a:schemeClr>
        </a:solidFill>
        <a:round/>
      </a:ln>
    </cs:spPr>
    <cs:defRPr sz="900"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65000"/>
            <a:lumOff val="35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65000"/>
            <a:lumOff val="35000"/>
          </a:schemeClr>
        </a:solidFill>
        <a:round/>
      </a:ln>
    </cs:spPr>
  </cs:errorBar>
  <cs:floor>
    <cs:lnRef idx="0"/>
    <cs:fillRef idx="0"/>
    <cs:effectRef idx="0"/>
    <cs:fontRef idx="minor">
      <a:schemeClr val="dk1"/>
    </cs:fontRef>
    <cs:spPr>
      <a:noFill/>
      <a:ln>
        <a:noFill/>
      </a:ln>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50000"/>
            <a:lumOff val="50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78000"/>
        </a:schemeClr>
      </a:solidFill>
    </cs:spPr>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dk1">
        <a:lumMod val="65000"/>
        <a:lumOff val="35000"/>
      </a:schemeClr>
    </cs:fontRef>
    <cs:defRPr sz="900"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inor">
      <a:schemeClr val="dk1">
        <a:lumMod val="65000"/>
        <a:lumOff val="35000"/>
      </a:schemeClr>
    </cs:fontRef>
    <cs:defRPr sz="1800" b="1" kern="120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cap="flat" cmpd="sng" algn="ctr">
        <a:solidFill>
          <a:schemeClr val="dk1">
            <a:lumMod val="65000"/>
            <a:lumOff val="35000"/>
          </a:schemeClr>
        </a:solidFill>
        <a:round/>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wall>
</cs:chartStyle>
</file>

<file path=ppt/charts/style12.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61">
  <cs:axisTitle>
    <cs:lnRef idx="0"/>
    <cs:fillRef idx="0"/>
    <cs:effectRef idx="0"/>
    <cs:fontRef idx="minor">
      <a:schemeClr val="dk1">
        <a:lumMod val="65000"/>
        <a:lumOff val="35000"/>
      </a:schemeClr>
    </cs:fontRef>
    <cs:defRPr sz="900" kern="1200"/>
  </cs:axisTitle>
  <cs:categoryAxis>
    <cs:lnRef idx="0"/>
    <cs:fillRef idx="0"/>
    <cs:effectRef idx="0"/>
    <cs:fontRef idx="minor">
      <a:schemeClr val="dk1">
        <a:lumMod val="65000"/>
        <a:lumOff val="35000"/>
      </a:schemeClr>
    </cs:fontRef>
    <cs:defRPr sz="900" kern="1200"/>
  </cs:categoryAxis>
  <cs:chartArea>
    <cs:lnRef idx="0"/>
    <cs:fillRef idx="0"/>
    <cs:effectRef idx="0"/>
    <cs:fontRef idx="minor">
      <a:schemeClr val="dk1"/>
    </cs:fontRef>
    <cs:spPr>
      <a:pattFill prst="dkDnDiag">
        <a:fgClr>
          <a:schemeClr val="lt1">
            <a:lumMod val="95000"/>
          </a:schemeClr>
        </a:fgClr>
        <a:bgClr>
          <a:schemeClr val="lt1"/>
        </a:bgClr>
      </a:pattFill>
      <a:ln w="9525" cap="flat" cmpd="sng" algn="ctr">
        <a:solidFill>
          <a:schemeClr val="dk1">
            <a:lumMod val="15000"/>
            <a:lumOff val="85000"/>
          </a:schemeClr>
        </a:solidFill>
        <a:round/>
      </a:ln>
    </cs:spPr>
    <cs:defRPr sz="900" kern="1200"/>
  </cs:chartArea>
  <cs:dataLabel>
    <cs:lnRef idx="0"/>
    <cs:fillRef idx="0"/>
    <cs:effectRef idx="0"/>
    <cs:fontRef idx="minor">
      <a:schemeClr val="lt1"/>
    </cs:fontRef>
    <cs:defRPr sz="900" b="1" i="0" u="none" strike="noStrike" kern="1200" baseline="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317500" algn="ctr" rotWithShape="0">
          <a:prstClr val="black">
            <a:alpha val="25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20000"/>
          </a:prstClr>
        </a:outerShdw>
      </a:effectLst>
      <a:scene3d>
        <a:camera prst="orthographicFront"/>
        <a:lightRig rig="threePt" dir="t"/>
      </a:scene3d>
      <a:sp3d prstMaterial="matte"/>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noFill/>
      <a:ln w="9525" cap="flat" cmpd="sng" algn="ctr">
        <a:solidFill>
          <a:schemeClr val="dk1">
            <a:lumMod val="15000"/>
            <a:lumOff val="85000"/>
          </a:schemeClr>
        </a:solidFill>
        <a:round/>
      </a:ln>
    </cs:spPr>
    <cs:defRPr sz="900"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65000"/>
            <a:lumOff val="35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65000"/>
            <a:lumOff val="35000"/>
          </a:schemeClr>
        </a:solidFill>
        <a:round/>
      </a:ln>
    </cs:spPr>
  </cs:errorBar>
  <cs:floor>
    <cs:lnRef idx="0"/>
    <cs:fillRef idx="0"/>
    <cs:effectRef idx="0"/>
    <cs:fontRef idx="minor">
      <a:schemeClr val="dk1"/>
    </cs:fontRef>
    <cs:spPr>
      <a:noFill/>
      <a:ln>
        <a:noFill/>
      </a:ln>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50000"/>
            <a:lumOff val="50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78000"/>
        </a:schemeClr>
      </a:solidFill>
    </cs:spPr>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dk1">
        <a:lumMod val="65000"/>
        <a:lumOff val="35000"/>
      </a:schemeClr>
    </cs:fontRef>
    <cs:defRPr sz="900"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inor">
      <a:schemeClr val="dk1">
        <a:lumMod val="65000"/>
        <a:lumOff val="35000"/>
      </a:schemeClr>
    </cs:fontRef>
    <cs:defRPr sz="1800" b="1" kern="120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cap="flat" cmpd="sng" algn="ctr">
        <a:solidFill>
          <a:schemeClr val="dk1">
            <a:lumMod val="65000"/>
            <a:lumOff val="35000"/>
          </a:schemeClr>
        </a:solidFill>
        <a:round/>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wall>
</cs:chartStyle>
</file>

<file path=ppt/charts/style16.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1">
  <cs:axisTitle>
    <cs:lnRef idx="0"/>
    <cs:fillRef idx="0"/>
    <cs:effectRef idx="0"/>
    <cs:fontRef idx="minor">
      <a:schemeClr val="lt1">
        <a:lumMod val="75000"/>
      </a:schemeClr>
    </cs:fontRef>
    <cs:defRPr sz="900" kern="1200"/>
  </cs:axisTitle>
  <cs:categoryAxis>
    <cs:lnRef idx="0"/>
    <cs:fillRef idx="0"/>
    <cs:effectRef idx="0"/>
    <cs:fontRef idx="minor">
      <a:schemeClr val="lt1">
        <a:lumMod val="75000"/>
      </a:schemeClr>
    </cs:fontRef>
    <cs:defRPr sz="900" kern="1200"/>
  </cs:categoryAxis>
  <cs:chartArea>
    <cs:lnRef idx="0"/>
    <cs:fillRef idx="0"/>
    <cs:effectRef idx="0"/>
    <cs:fontRef idx="minor">
      <a:schemeClr val="lt1"/>
    </cs:fontRef>
    <cs:spPr>
      <a:solidFill>
        <a:schemeClr val="dk1">
          <a:lumMod val="75000"/>
          <a:lumOff val="25000"/>
        </a:schemeClr>
      </a:solidFill>
      <a:ln w="6350" cap="flat" cmpd="sng" algn="ctr">
        <a:solidFill>
          <a:schemeClr val="dk1">
            <a:tint val="75000"/>
          </a:schemeClr>
        </a:solidFill>
        <a:round/>
      </a:ln>
    </cs:spPr>
    <cs:defRPr sz="1000" kern="1200"/>
  </cs:chartArea>
  <cs:dataLabel>
    <cs:lnRef idx="0"/>
    <cs:fillRef idx="0">
      <cs:styleClr val="auto"/>
    </cs:fillRef>
    <cs:effectRef idx="0"/>
    <cs:fontRef idx="minor">
      <a:schemeClr val="lt1"/>
    </cs:fontRef>
    <cs:spPr>
      <a:solidFill>
        <a:schemeClr val="phClr">
          <a:alpha val="30000"/>
        </a:schemeClr>
      </a:solidFill>
      <a:ln>
        <a:solidFill>
          <a:schemeClr val="lt1">
            <a:alpha val="50000"/>
          </a:schemeClr>
        </a:solidFill>
        <a:round/>
      </a:ln>
      <a:effectLst>
        <a:outerShdw blurRad="63500" dist="88900" dir="2700000" algn="tl" rotWithShape="0">
          <a:prstClr val="black">
            <a:alpha val="40000"/>
          </a:prstClr>
        </a:outerShdw>
      </a:effectLst>
    </cs:spPr>
    <cs:defRPr sz="900" b="1" i="0" u="none" strike="noStrike" kern="1200" baseline="0"/>
  </cs:dataLabel>
  <cs:dataLabelCallout>
    <cs:lnRef idx="0"/>
    <cs:fillRef idx="0">
      <cs:styleClr val="auto"/>
    </cs:fillRef>
    <cs:effectRef idx="0"/>
    <cs:fontRef idx="minor">
      <a:schemeClr val="lt1"/>
    </cs:fontRef>
    <cs:spPr>
      <a:solidFill>
        <a:schemeClr val="phClr">
          <a:alpha val="30000"/>
        </a:schemeClr>
      </a:solidFill>
      <a:ln>
        <a:solidFill>
          <a:schemeClr val="lt1">
            <a:alpha val="50000"/>
          </a:schemeClr>
        </a:solidFill>
        <a:round/>
      </a:ln>
      <a:effectLst>
        <a:outerShdw blurRad="63500" dist="88900" dir="2700000" algn="tl" rotWithShape="0">
          <a:prstClr val="black">
            <a:alpha val="40000"/>
          </a:prstClr>
        </a:outerShdw>
      </a:effectLst>
    </cs:spPr>
    <cs:defRPr sz="900" b="1" i="0" u="none" strike="noStrike" kern="1200" baseline="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tx1"/>
    </cs:fontRef>
    <cs:spPr>
      <a:solidFill>
        <a:schemeClr val="phClr">
          <a:alpha val="88000"/>
        </a:schemeClr>
      </a:solidFill>
      <a:ln>
        <a:solidFill>
          <a:schemeClr val="phClr">
            <a:lumMod val="50000"/>
          </a:schemeClr>
        </a:solidFill>
      </a:ln>
    </cs:spPr>
  </cs:dataPoint>
  <cs:dataPoint3D>
    <cs:lnRef idx="0">
      <cs:styleClr val="auto"/>
    </cs:lnRef>
    <cs:fillRef idx="0">
      <cs:styleClr val="auto"/>
    </cs:fillRef>
    <cs:effectRef idx="0"/>
    <cs:fontRef idx="minor">
      <a:schemeClr val="tx1"/>
    </cs:fontRef>
    <cs:spPr>
      <a:solidFill>
        <a:schemeClr val="phClr">
          <a:alpha val="88000"/>
        </a:schemeClr>
      </a:solidFill>
      <a:ln>
        <a:solidFill>
          <a:schemeClr val="phClr">
            <a:lumMod val="50000"/>
          </a:schemeClr>
        </a:solidFill>
      </a:ln>
      <a:scene3d>
        <a:camera prst="orthographicFront"/>
        <a:lightRig rig="threePt" dir="t"/>
      </a:scene3d>
      <a:sp3d prstMaterial="flat"/>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dk1">
            <a:lumMod val="75000"/>
            <a:lumOff val="25000"/>
          </a:schemeClr>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lt1">
        <a:lumMod val="75000"/>
      </a:schemeClr>
    </cs:fontRef>
    <cs:spPr>
      <a:ln w="9525">
        <a:solidFill>
          <a:schemeClr val="dk1">
            <a:lumMod val="50000"/>
            <a:lumOff val="50000"/>
          </a:schemeClr>
        </a:solidFill>
      </a:ln>
    </cs:spPr>
    <cs:defRPr sz="900" kern="1200"/>
  </cs:dataTable>
  <cs:downBar>
    <cs:lnRef idx="0"/>
    <cs:fillRef idx="0"/>
    <cs:effectRef idx="0"/>
    <cs:fontRef idx="minor">
      <a:schemeClr val="lt1"/>
    </cs:fontRef>
    <cs:spPr>
      <a:solidFill>
        <a:schemeClr val="dk1">
          <a:lumMod val="50000"/>
          <a:lumOff val="50000"/>
        </a:schemeClr>
      </a:solidFill>
      <a:ln w="9525">
        <a:solidFill>
          <a:schemeClr val="dk1">
            <a:lumMod val="75000"/>
          </a:schemeClr>
        </a:solidFill>
        <a:round/>
      </a:ln>
    </cs:spPr>
  </cs:downBar>
  <cs:dropLine>
    <cs:lnRef idx="0"/>
    <cs:fillRef idx="0"/>
    <cs:effectRef idx="0"/>
    <cs:fontRef idx="minor">
      <a:schemeClr val="dk1"/>
    </cs:fontRef>
    <cs:spPr>
      <a:ln w="9525">
        <a:solidFill>
          <a:schemeClr val="lt1">
            <a:lumMod val="50000"/>
          </a:schemeClr>
        </a:solidFill>
        <a:round/>
      </a:ln>
    </cs:spPr>
  </cs:dropLine>
  <cs:errorBar>
    <cs:lnRef idx="0"/>
    <cs:fillRef idx="0"/>
    <cs:effectRef idx="0"/>
    <cs:fontRef idx="minor">
      <a:schemeClr val="dk1"/>
    </cs:fontRef>
    <cs:spPr>
      <a:ln w="9525">
        <a:solidFill>
          <a:schemeClr val="lt1">
            <a:lumMod val="50000"/>
          </a:schemeClr>
        </a:solidFill>
        <a:round/>
      </a:ln>
    </cs:spPr>
  </cs:errorBar>
  <cs:floor>
    <cs:lnRef idx="0"/>
    <cs:fillRef idx="0"/>
    <cs:effectRef idx="0"/>
    <cs:fontRef idx="minor">
      <a:schemeClr val="tx1"/>
    </cs:fontRef>
    <cs:spPr>
      <a:solidFill>
        <a:schemeClr val="bg2">
          <a:lumMod val="75000"/>
          <a:alpha val="27000"/>
        </a:schemeClr>
      </a:solidFill>
      <a:sp3d/>
    </cs:spPr>
  </cs:floor>
  <cs:gridlineMajor>
    <cs:lnRef idx="0"/>
    <cs:fillRef idx="0"/>
    <cs:effectRef idx="0"/>
    <cs:fontRef idx="minor">
      <a:schemeClr val="tx1"/>
    </cs:fontRef>
    <cs:spPr>
      <a:ln w="9525">
        <a:solidFill>
          <a:schemeClr val="lt1">
            <a:lumMod val="50000"/>
          </a:schemeClr>
        </a:solidFill>
      </a:ln>
    </cs:spPr>
  </cs:gridlineMajor>
  <cs:gridlineMinor>
    <cs:lnRef idx="0"/>
    <cs:fillRef idx="0"/>
    <cs:effectRef idx="0"/>
    <cs:fontRef idx="minor">
      <a:schemeClr val="tx1"/>
    </cs:fontRef>
    <cs:spPr>
      <a:ln w="9525">
        <a:solidFill>
          <a:schemeClr val="lt1">
            <a:lumMod val="40000"/>
          </a:schemeClr>
        </a:solidFill>
      </a:ln>
    </cs:spPr>
  </cs:gridlineMinor>
  <cs:hiLoLine>
    <cs:lnRef idx="0"/>
    <cs:fillRef idx="0"/>
    <cs:effectRef idx="0"/>
    <cs:fontRef idx="minor">
      <a:schemeClr val="dk1"/>
    </cs:fontRef>
    <cs:spPr>
      <a:ln w="9525">
        <a:solidFill>
          <a:schemeClr val="lt1">
            <a:lumMod val="50000"/>
          </a:schemeClr>
        </a:solidFill>
        <a:round/>
      </a:ln>
    </cs:spPr>
  </cs:hiLoLine>
  <cs:leaderLine>
    <cs:lnRef idx="0"/>
    <cs:fillRef idx="0"/>
    <cs:effectRef idx="0"/>
    <cs:fontRef idx="minor">
      <a:schemeClr val="dk1"/>
    </cs:fontRef>
    <cs:spPr>
      <a:ln w="9525">
        <a:solidFill>
          <a:schemeClr val="lt1">
            <a:lumMod val="50000"/>
          </a:schemeClr>
        </a:solidFill>
        <a:round/>
      </a:ln>
    </cs:spPr>
  </cs:leaderLine>
  <cs:legend>
    <cs:lnRef idx="0"/>
    <cs:fillRef idx="0"/>
    <cs:effectRef idx="0"/>
    <cs:fontRef idx="minor">
      <a:schemeClr val="lt1">
        <a:lumMod val="75000"/>
      </a:schemeClr>
    </cs:fontRef>
    <cs:defRPr sz="900"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75000"/>
      </a:schemeClr>
    </cs:fontRef>
    <cs:defRPr sz="900" kern="1200"/>
  </cs:seriesAxis>
  <cs:seriesLine>
    <cs:lnRef idx="0"/>
    <cs:fillRef idx="0"/>
    <cs:effectRef idx="0"/>
    <cs:fontRef idx="minor">
      <a:schemeClr val="dk1"/>
    </cs:fontRef>
    <cs:spPr>
      <a:ln w="9525">
        <a:solidFill>
          <a:schemeClr val="lt1">
            <a:lumMod val="50000"/>
          </a:schemeClr>
        </a:solidFill>
        <a:round/>
      </a:ln>
    </cs:spPr>
  </cs:seriesLine>
  <cs:title>
    <cs:lnRef idx="0"/>
    <cs:fillRef idx="0"/>
    <cs:effectRef idx="0"/>
    <cs:fontRef idx="minor">
      <a:schemeClr val="lt1"/>
    </cs:fontRef>
    <cs:defRPr sz="1800" b="0" kern="1200" cap="all" baseline="0"/>
  </cs:title>
  <cs:trendline>
    <cs:lnRef idx="0">
      <cs:styleClr val="auto"/>
    </cs:lnRef>
    <cs:fillRef idx="0"/>
    <cs:effectRef idx="0"/>
    <cs:fontRef idx="minor">
      <a:schemeClr val="dk1"/>
    </cs:fontRef>
    <cs:spPr>
      <a:ln w="9525" cap="rnd">
        <a:solidFill>
          <a:schemeClr val="phClr">
            <a:alpha val="50000"/>
          </a:schemeClr>
        </a:solidFill>
      </a:ln>
    </cs:spPr>
  </cs:trendline>
  <cs:trendlineLabel>
    <cs:lnRef idx="0"/>
    <cs:fillRef idx="0"/>
    <cs:effectRef idx="0"/>
    <cs:fontRef idx="minor">
      <a:schemeClr val="lt1">
        <a:lumMod val="75000"/>
      </a:schemeClr>
    </cs:fontRef>
    <cs:defRPr sz="900" kern="1200"/>
  </cs:trendlineLabel>
  <cs:upBar>
    <cs:lnRef idx="0"/>
    <cs:fillRef idx="0"/>
    <cs:effectRef idx="0"/>
    <cs:fontRef idx="minor">
      <a:schemeClr val="dk1"/>
    </cs:fontRef>
    <cs:spPr>
      <a:solidFill>
        <a:schemeClr val="lt1">
          <a:lumMod val="85000"/>
        </a:schemeClr>
      </a:solidFill>
      <a:ln w="9525">
        <a:solidFill>
          <a:schemeClr val="dk1">
            <a:lumMod val="50000"/>
          </a:schemeClr>
        </a:solidFill>
        <a:round/>
      </a:ln>
    </cs:spPr>
  </cs:upBar>
  <cs:valueAxis>
    <cs:lnRef idx="0"/>
    <cs:fillRef idx="0"/>
    <cs:effectRef idx="0"/>
    <cs:fontRef idx="minor">
      <a:schemeClr val="lt1">
        <a:lumMod val="75000"/>
      </a:schemeClr>
    </cs:fontRef>
    <cs:defRPr sz="900" kern="1200"/>
  </cs:valueAxis>
  <cs:wall>
    <cs:lnRef idx="0"/>
    <cs:fillRef idx="0"/>
    <cs:effectRef idx="0"/>
    <cs:fontRef idx="minor">
      <a:schemeClr val="tx1"/>
    </cs:fontRef>
    <cs:spPr>
      <a:sp3d/>
    </cs:spPr>
  </cs:wall>
</cs:chartStyle>
</file>

<file path=ppt/charts/style20.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88">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dk1">
        <a:lumMod val="75000"/>
        <a:lumOff val="25000"/>
      </a:schemeClr>
    </cs:fontRef>
    <cs:defRPr sz="900" kern="120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solidFill>
        <a:schemeClr val="phClr">
          <a:alpha val="85000"/>
        </a:schemeClr>
      </a:solidFill>
      <a:ln w="9525" cap="flat" cmpd="sng" algn="ctr">
        <a:solidFill>
          <a:schemeClr val="phClr">
            <a:lumMod val="75000"/>
          </a:schemeClr>
        </a:solidFill>
        <a:round/>
      </a:ln>
    </cs:spPr>
  </cs:dataPoint>
  <cs:dataPoint3D>
    <cs:lnRef idx="0">
      <cs:styleClr val="auto"/>
    </cs:lnRef>
    <cs:fillRef idx="0">
      <cs:styleClr val="auto"/>
    </cs:fillRef>
    <cs:effectRef idx="0">
      <cs:styleClr val="auto"/>
    </cs:effectRef>
    <cs:fontRef idx="minor">
      <a:schemeClr val="dk1"/>
    </cs:fontRef>
    <cs:spPr>
      <a:solidFill>
        <a:schemeClr val="phClr">
          <a:alpha val="85000"/>
        </a:schemeClr>
      </a:solidFill>
      <a:ln w="9525" cap="flat" cmpd="sng" algn="ctr">
        <a:solidFill>
          <a:schemeClr val="phClr">
            <a:lumMod val="75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spPr>
      <a:solidFill>
        <a:schemeClr val="lt1">
          <a:lumMod val="95000"/>
        </a:schemeClr>
      </a:solidFill>
      <a:sp3d/>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24.xml><?xml version="1.0" encoding="utf-8"?>
<cs:chartStyle xmlns:cs="http://schemas.microsoft.com/office/drawing/2012/chartStyle" xmlns:a="http://schemas.openxmlformats.org/drawingml/2006/main" id="288">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dk1">
        <a:lumMod val="75000"/>
        <a:lumOff val="25000"/>
      </a:schemeClr>
    </cs:fontRef>
    <cs:defRPr sz="900" kern="120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solidFill>
        <a:schemeClr val="phClr">
          <a:alpha val="85000"/>
        </a:schemeClr>
      </a:solidFill>
      <a:ln w="9525" cap="flat" cmpd="sng" algn="ctr">
        <a:solidFill>
          <a:schemeClr val="phClr">
            <a:lumMod val="75000"/>
          </a:schemeClr>
        </a:solidFill>
        <a:round/>
      </a:ln>
    </cs:spPr>
  </cs:dataPoint>
  <cs:dataPoint3D>
    <cs:lnRef idx="0">
      <cs:styleClr val="auto"/>
    </cs:lnRef>
    <cs:fillRef idx="0">
      <cs:styleClr val="auto"/>
    </cs:fillRef>
    <cs:effectRef idx="0">
      <cs:styleClr val="auto"/>
    </cs:effectRef>
    <cs:fontRef idx="minor">
      <a:schemeClr val="dk1"/>
    </cs:fontRef>
    <cs:spPr>
      <a:solidFill>
        <a:schemeClr val="phClr">
          <a:alpha val="85000"/>
        </a:schemeClr>
      </a:solidFill>
      <a:ln w="9525" cap="flat" cmpd="sng" algn="ctr">
        <a:solidFill>
          <a:schemeClr val="phClr">
            <a:lumMod val="75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spPr>
      <a:solidFill>
        <a:schemeClr val="lt1">
          <a:lumMod val="95000"/>
        </a:schemeClr>
      </a:solidFill>
      <a:sp3d/>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25.xml><?xml version="1.0" encoding="utf-8"?>
<cs:chartStyle xmlns:cs="http://schemas.microsoft.com/office/drawing/2012/chartStyle" xmlns:a="http://schemas.openxmlformats.org/drawingml/2006/main" id="288">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dk1">
        <a:lumMod val="75000"/>
        <a:lumOff val="25000"/>
      </a:schemeClr>
    </cs:fontRef>
    <cs:defRPr sz="900" kern="120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solidFill>
        <a:schemeClr val="phClr">
          <a:alpha val="85000"/>
        </a:schemeClr>
      </a:solidFill>
      <a:ln w="9525" cap="flat" cmpd="sng" algn="ctr">
        <a:solidFill>
          <a:schemeClr val="phClr">
            <a:lumMod val="75000"/>
          </a:schemeClr>
        </a:solidFill>
        <a:round/>
      </a:ln>
    </cs:spPr>
  </cs:dataPoint>
  <cs:dataPoint3D>
    <cs:lnRef idx="0">
      <cs:styleClr val="auto"/>
    </cs:lnRef>
    <cs:fillRef idx="0">
      <cs:styleClr val="auto"/>
    </cs:fillRef>
    <cs:effectRef idx="0">
      <cs:styleClr val="auto"/>
    </cs:effectRef>
    <cs:fontRef idx="minor">
      <a:schemeClr val="dk1"/>
    </cs:fontRef>
    <cs:spPr>
      <a:solidFill>
        <a:schemeClr val="phClr">
          <a:alpha val="85000"/>
        </a:schemeClr>
      </a:solidFill>
      <a:ln w="9525" cap="flat" cmpd="sng" algn="ctr">
        <a:solidFill>
          <a:schemeClr val="phClr">
            <a:lumMod val="75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spPr>
      <a:solidFill>
        <a:schemeClr val="lt1">
          <a:lumMod val="95000"/>
        </a:schemeClr>
      </a:solidFill>
      <a:sp3d/>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26.xml><?xml version="1.0" encoding="utf-8"?>
<cs:chartStyle xmlns:cs="http://schemas.microsoft.com/office/drawing/2012/chartStyle" xmlns:a="http://schemas.openxmlformats.org/drawingml/2006/main" id="288">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dk1">
        <a:lumMod val="75000"/>
        <a:lumOff val="25000"/>
      </a:schemeClr>
    </cs:fontRef>
    <cs:defRPr sz="900" kern="120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solidFill>
        <a:schemeClr val="phClr">
          <a:alpha val="85000"/>
        </a:schemeClr>
      </a:solidFill>
      <a:ln w="9525" cap="flat" cmpd="sng" algn="ctr">
        <a:solidFill>
          <a:schemeClr val="phClr">
            <a:lumMod val="75000"/>
          </a:schemeClr>
        </a:solidFill>
        <a:round/>
      </a:ln>
    </cs:spPr>
  </cs:dataPoint>
  <cs:dataPoint3D>
    <cs:lnRef idx="0">
      <cs:styleClr val="auto"/>
    </cs:lnRef>
    <cs:fillRef idx="0">
      <cs:styleClr val="auto"/>
    </cs:fillRef>
    <cs:effectRef idx="0">
      <cs:styleClr val="auto"/>
    </cs:effectRef>
    <cs:fontRef idx="minor">
      <a:schemeClr val="dk1"/>
    </cs:fontRef>
    <cs:spPr>
      <a:solidFill>
        <a:schemeClr val="phClr">
          <a:alpha val="85000"/>
        </a:schemeClr>
      </a:solidFill>
      <a:ln w="9525" cap="flat" cmpd="sng" algn="ctr">
        <a:solidFill>
          <a:schemeClr val="phClr">
            <a:lumMod val="75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spPr>
      <a:solidFill>
        <a:schemeClr val="lt1">
          <a:lumMod val="95000"/>
        </a:schemeClr>
      </a:solidFill>
      <a:sp3d/>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27.xml><?xml version="1.0" encoding="utf-8"?>
<cs:chartStyle xmlns:cs="http://schemas.microsoft.com/office/drawing/2012/chartStyle" xmlns:a="http://schemas.openxmlformats.org/drawingml/2006/main" id="288">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dk1">
        <a:lumMod val="75000"/>
        <a:lumOff val="25000"/>
      </a:schemeClr>
    </cs:fontRef>
    <cs:defRPr sz="900" kern="120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solidFill>
        <a:schemeClr val="phClr">
          <a:alpha val="85000"/>
        </a:schemeClr>
      </a:solidFill>
      <a:ln w="9525" cap="flat" cmpd="sng" algn="ctr">
        <a:solidFill>
          <a:schemeClr val="phClr">
            <a:lumMod val="75000"/>
          </a:schemeClr>
        </a:solidFill>
        <a:round/>
      </a:ln>
    </cs:spPr>
  </cs:dataPoint>
  <cs:dataPoint3D>
    <cs:lnRef idx="0">
      <cs:styleClr val="auto"/>
    </cs:lnRef>
    <cs:fillRef idx="0">
      <cs:styleClr val="auto"/>
    </cs:fillRef>
    <cs:effectRef idx="0">
      <cs:styleClr val="auto"/>
    </cs:effectRef>
    <cs:fontRef idx="minor">
      <a:schemeClr val="dk1"/>
    </cs:fontRef>
    <cs:spPr>
      <a:solidFill>
        <a:schemeClr val="phClr">
          <a:alpha val="85000"/>
        </a:schemeClr>
      </a:solidFill>
      <a:ln w="9525" cap="flat" cmpd="sng" algn="ctr">
        <a:solidFill>
          <a:schemeClr val="phClr">
            <a:lumMod val="75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spPr>
      <a:solidFill>
        <a:schemeClr val="lt1">
          <a:lumMod val="95000"/>
        </a:schemeClr>
      </a:solidFill>
      <a:sp3d/>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28.xml><?xml version="1.0" encoding="utf-8"?>
<cs:chartStyle xmlns:cs="http://schemas.microsoft.com/office/drawing/2012/chartStyle" xmlns:a="http://schemas.openxmlformats.org/drawingml/2006/main" id="288">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dk1">
        <a:lumMod val="75000"/>
        <a:lumOff val="25000"/>
      </a:schemeClr>
    </cs:fontRef>
    <cs:defRPr sz="900" kern="120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solidFill>
        <a:schemeClr val="phClr">
          <a:alpha val="85000"/>
        </a:schemeClr>
      </a:solidFill>
      <a:ln w="9525" cap="flat" cmpd="sng" algn="ctr">
        <a:solidFill>
          <a:schemeClr val="phClr">
            <a:lumMod val="75000"/>
          </a:schemeClr>
        </a:solidFill>
        <a:round/>
      </a:ln>
    </cs:spPr>
  </cs:dataPoint>
  <cs:dataPoint3D>
    <cs:lnRef idx="0">
      <cs:styleClr val="auto"/>
    </cs:lnRef>
    <cs:fillRef idx="0">
      <cs:styleClr val="auto"/>
    </cs:fillRef>
    <cs:effectRef idx="0">
      <cs:styleClr val="auto"/>
    </cs:effectRef>
    <cs:fontRef idx="minor">
      <a:schemeClr val="dk1"/>
    </cs:fontRef>
    <cs:spPr>
      <a:solidFill>
        <a:schemeClr val="phClr">
          <a:alpha val="85000"/>
        </a:schemeClr>
      </a:solidFill>
      <a:ln w="9525" cap="flat" cmpd="sng" algn="ctr">
        <a:solidFill>
          <a:schemeClr val="phClr">
            <a:lumMod val="75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spPr>
      <a:solidFill>
        <a:schemeClr val="lt1">
          <a:lumMod val="95000"/>
        </a:schemeClr>
      </a:solidFill>
      <a:sp3d/>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29.xml><?xml version="1.0" encoding="utf-8"?>
<cs:chartStyle xmlns:cs="http://schemas.microsoft.com/office/drawing/2012/chartStyle" xmlns:a="http://schemas.openxmlformats.org/drawingml/2006/main" id="288">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dk1">
        <a:lumMod val="75000"/>
        <a:lumOff val="25000"/>
      </a:schemeClr>
    </cs:fontRef>
    <cs:defRPr sz="900" kern="120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solidFill>
        <a:schemeClr val="phClr">
          <a:alpha val="85000"/>
        </a:schemeClr>
      </a:solidFill>
      <a:ln w="9525" cap="flat" cmpd="sng" algn="ctr">
        <a:solidFill>
          <a:schemeClr val="phClr">
            <a:lumMod val="75000"/>
          </a:schemeClr>
        </a:solidFill>
        <a:round/>
      </a:ln>
    </cs:spPr>
  </cs:dataPoint>
  <cs:dataPoint3D>
    <cs:lnRef idx="0">
      <cs:styleClr val="auto"/>
    </cs:lnRef>
    <cs:fillRef idx="0">
      <cs:styleClr val="auto"/>
    </cs:fillRef>
    <cs:effectRef idx="0">
      <cs:styleClr val="auto"/>
    </cs:effectRef>
    <cs:fontRef idx="minor">
      <a:schemeClr val="dk1"/>
    </cs:fontRef>
    <cs:spPr>
      <a:solidFill>
        <a:schemeClr val="phClr">
          <a:alpha val="85000"/>
        </a:schemeClr>
      </a:solidFill>
      <a:ln w="9525" cap="flat" cmpd="sng" algn="ctr">
        <a:solidFill>
          <a:schemeClr val="phClr">
            <a:lumMod val="75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spPr>
      <a:solidFill>
        <a:schemeClr val="lt1">
          <a:lumMod val="95000"/>
        </a:schemeClr>
      </a:solidFill>
      <a:sp3d/>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88">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dk1">
        <a:lumMod val="75000"/>
        <a:lumOff val="25000"/>
      </a:schemeClr>
    </cs:fontRef>
    <cs:defRPr sz="900" kern="120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solidFill>
        <a:schemeClr val="phClr">
          <a:alpha val="85000"/>
        </a:schemeClr>
      </a:solidFill>
      <a:ln w="9525" cap="flat" cmpd="sng" algn="ctr">
        <a:solidFill>
          <a:schemeClr val="phClr">
            <a:lumMod val="75000"/>
          </a:schemeClr>
        </a:solidFill>
        <a:round/>
      </a:ln>
    </cs:spPr>
  </cs:dataPoint>
  <cs:dataPoint3D>
    <cs:lnRef idx="0">
      <cs:styleClr val="auto"/>
    </cs:lnRef>
    <cs:fillRef idx="0">
      <cs:styleClr val="auto"/>
    </cs:fillRef>
    <cs:effectRef idx="0">
      <cs:styleClr val="auto"/>
    </cs:effectRef>
    <cs:fontRef idx="minor">
      <a:schemeClr val="dk1"/>
    </cs:fontRef>
    <cs:spPr>
      <a:solidFill>
        <a:schemeClr val="phClr">
          <a:alpha val="85000"/>
        </a:schemeClr>
      </a:solidFill>
      <a:ln w="9525" cap="flat" cmpd="sng" algn="ctr">
        <a:solidFill>
          <a:schemeClr val="phClr">
            <a:lumMod val="75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spPr>
      <a:solidFill>
        <a:schemeClr val="lt1">
          <a:lumMod val="95000"/>
        </a:schemeClr>
      </a:solidFill>
      <a:sp3d/>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30.xml><?xml version="1.0" encoding="utf-8"?>
<cs:chartStyle xmlns:cs="http://schemas.microsoft.com/office/drawing/2012/chartStyle" xmlns:a="http://schemas.openxmlformats.org/drawingml/2006/main" id="288">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dk1">
        <a:lumMod val="75000"/>
        <a:lumOff val="25000"/>
      </a:schemeClr>
    </cs:fontRef>
    <cs:defRPr sz="900" kern="120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solidFill>
        <a:schemeClr val="phClr">
          <a:alpha val="85000"/>
        </a:schemeClr>
      </a:solidFill>
      <a:ln w="9525" cap="flat" cmpd="sng" algn="ctr">
        <a:solidFill>
          <a:schemeClr val="phClr">
            <a:lumMod val="75000"/>
          </a:schemeClr>
        </a:solidFill>
        <a:round/>
      </a:ln>
    </cs:spPr>
  </cs:dataPoint>
  <cs:dataPoint3D>
    <cs:lnRef idx="0">
      <cs:styleClr val="auto"/>
    </cs:lnRef>
    <cs:fillRef idx="0">
      <cs:styleClr val="auto"/>
    </cs:fillRef>
    <cs:effectRef idx="0">
      <cs:styleClr val="auto"/>
    </cs:effectRef>
    <cs:fontRef idx="minor">
      <a:schemeClr val="dk1"/>
    </cs:fontRef>
    <cs:spPr>
      <a:solidFill>
        <a:schemeClr val="phClr">
          <a:alpha val="85000"/>
        </a:schemeClr>
      </a:solidFill>
      <a:ln w="9525" cap="flat" cmpd="sng" algn="ctr">
        <a:solidFill>
          <a:schemeClr val="phClr">
            <a:lumMod val="75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spPr>
      <a:solidFill>
        <a:schemeClr val="lt1">
          <a:lumMod val="95000"/>
        </a:schemeClr>
      </a:solidFill>
      <a:sp3d/>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31.xml><?xml version="1.0" encoding="utf-8"?>
<cs:chartStyle xmlns:cs="http://schemas.microsoft.com/office/drawing/2012/chartStyle" xmlns:a="http://schemas.openxmlformats.org/drawingml/2006/main" id="288">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dk1">
        <a:lumMod val="75000"/>
        <a:lumOff val="25000"/>
      </a:schemeClr>
    </cs:fontRef>
    <cs:defRPr sz="900" kern="120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solidFill>
        <a:schemeClr val="phClr">
          <a:alpha val="85000"/>
        </a:schemeClr>
      </a:solidFill>
      <a:ln w="9525" cap="flat" cmpd="sng" algn="ctr">
        <a:solidFill>
          <a:schemeClr val="phClr">
            <a:lumMod val="75000"/>
          </a:schemeClr>
        </a:solidFill>
        <a:round/>
      </a:ln>
    </cs:spPr>
  </cs:dataPoint>
  <cs:dataPoint3D>
    <cs:lnRef idx="0">
      <cs:styleClr val="auto"/>
    </cs:lnRef>
    <cs:fillRef idx="0">
      <cs:styleClr val="auto"/>
    </cs:fillRef>
    <cs:effectRef idx="0">
      <cs:styleClr val="auto"/>
    </cs:effectRef>
    <cs:fontRef idx="minor">
      <a:schemeClr val="dk1"/>
    </cs:fontRef>
    <cs:spPr>
      <a:solidFill>
        <a:schemeClr val="phClr">
          <a:alpha val="85000"/>
        </a:schemeClr>
      </a:solidFill>
      <a:ln w="9525" cap="flat" cmpd="sng" algn="ctr">
        <a:solidFill>
          <a:schemeClr val="phClr">
            <a:lumMod val="75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spPr>
      <a:solidFill>
        <a:schemeClr val="lt1">
          <a:lumMod val="95000"/>
        </a:schemeClr>
      </a:solidFill>
      <a:sp3d/>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32.xml><?xml version="1.0" encoding="utf-8"?>
<cs:chartStyle xmlns:cs="http://schemas.microsoft.com/office/drawing/2012/chartStyle" xmlns:a="http://schemas.openxmlformats.org/drawingml/2006/main" id="288">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dk1">
        <a:lumMod val="75000"/>
        <a:lumOff val="25000"/>
      </a:schemeClr>
    </cs:fontRef>
    <cs:defRPr sz="900" kern="120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solidFill>
        <a:schemeClr val="phClr">
          <a:alpha val="85000"/>
        </a:schemeClr>
      </a:solidFill>
      <a:ln w="9525" cap="flat" cmpd="sng" algn="ctr">
        <a:solidFill>
          <a:schemeClr val="phClr">
            <a:lumMod val="75000"/>
          </a:schemeClr>
        </a:solidFill>
        <a:round/>
      </a:ln>
    </cs:spPr>
  </cs:dataPoint>
  <cs:dataPoint3D>
    <cs:lnRef idx="0">
      <cs:styleClr val="auto"/>
    </cs:lnRef>
    <cs:fillRef idx="0">
      <cs:styleClr val="auto"/>
    </cs:fillRef>
    <cs:effectRef idx="0">
      <cs:styleClr val="auto"/>
    </cs:effectRef>
    <cs:fontRef idx="minor">
      <a:schemeClr val="dk1"/>
    </cs:fontRef>
    <cs:spPr>
      <a:solidFill>
        <a:schemeClr val="phClr">
          <a:alpha val="85000"/>
        </a:schemeClr>
      </a:solidFill>
      <a:ln w="9525" cap="flat" cmpd="sng" algn="ctr">
        <a:solidFill>
          <a:schemeClr val="phClr">
            <a:lumMod val="75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spPr>
      <a:solidFill>
        <a:schemeClr val="lt1">
          <a:lumMod val="95000"/>
        </a:schemeClr>
      </a:solidFill>
      <a:sp3d/>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33.xml><?xml version="1.0" encoding="utf-8"?>
<cs:chartStyle xmlns:cs="http://schemas.microsoft.com/office/drawing/2012/chartStyle" xmlns:a="http://schemas.openxmlformats.org/drawingml/2006/main" id="288">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dk1">
        <a:lumMod val="75000"/>
        <a:lumOff val="25000"/>
      </a:schemeClr>
    </cs:fontRef>
    <cs:defRPr sz="900" kern="120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solidFill>
        <a:schemeClr val="phClr">
          <a:alpha val="85000"/>
        </a:schemeClr>
      </a:solidFill>
      <a:ln w="9525" cap="flat" cmpd="sng" algn="ctr">
        <a:solidFill>
          <a:schemeClr val="phClr">
            <a:lumMod val="75000"/>
          </a:schemeClr>
        </a:solidFill>
        <a:round/>
      </a:ln>
    </cs:spPr>
  </cs:dataPoint>
  <cs:dataPoint3D>
    <cs:lnRef idx="0">
      <cs:styleClr val="auto"/>
    </cs:lnRef>
    <cs:fillRef idx="0">
      <cs:styleClr val="auto"/>
    </cs:fillRef>
    <cs:effectRef idx="0">
      <cs:styleClr val="auto"/>
    </cs:effectRef>
    <cs:fontRef idx="minor">
      <a:schemeClr val="dk1"/>
    </cs:fontRef>
    <cs:spPr>
      <a:solidFill>
        <a:schemeClr val="phClr">
          <a:alpha val="85000"/>
        </a:schemeClr>
      </a:solidFill>
      <a:ln w="9525" cap="flat" cmpd="sng" algn="ctr">
        <a:solidFill>
          <a:schemeClr val="phClr">
            <a:lumMod val="75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spPr>
      <a:solidFill>
        <a:schemeClr val="lt1">
          <a:lumMod val="95000"/>
        </a:schemeClr>
      </a:solidFill>
      <a:sp3d/>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34.xml><?xml version="1.0" encoding="utf-8"?>
<cs:chartStyle xmlns:cs="http://schemas.microsoft.com/office/drawing/2012/chartStyle" xmlns:a="http://schemas.openxmlformats.org/drawingml/2006/main" id="288">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dk1">
        <a:lumMod val="75000"/>
        <a:lumOff val="25000"/>
      </a:schemeClr>
    </cs:fontRef>
    <cs:defRPr sz="900" kern="120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solidFill>
        <a:schemeClr val="phClr">
          <a:alpha val="85000"/>
        </a:schemeClr>
      </a:solidFill>
      <a:ln w="9525" cap="flat" cmpd="sng" algn="ctr">
        <a:solidFill>
          <a:schemeClr val="phClr">
            <a:lumMod val="75000"/>
          </a:schemeClr>
        </a:solidFill>
        <a:round/>
      </a:ln>
    </cs:spPr>
  </cs:dataPoint>
  <cs:dataPoint3D>
    <cs:lnRef idx="0">
      <cs:styleClr val="auto"/>
    </cs:lnRef>
    <cs:fillRef idx="0">
      <cs:styleClr val="auto"/>
    </cs:fillRef>
    <cs:effectRef idx="0">
      <cs:styleClr val="auto"/>
    </cs:effectRef>
    <cs:fontRef idx="minor">
      <a:schemeClr val="dk1"/>
    </cs:fontRef>
    <cs:spPr>
      <a:solidFill>
        <a:schemeClr val="phClr">
          <a:alpha val="85000"/>
        </a:schemeClr>
      </a:solidFill>
      <a:ln w="9525" cap="flat" cmpd="sng" algn="ctr">
        <a:solidFill>
          <a:schemeClr val="phClr">
            <a:lumMod val="75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spPr>
      <a:solidFill>
        <a:schemeClr val="lt1">
          <a:lumMod val="95000"/>
        </a:schemeClr>
      </a:solidFill>
      <a:sp3d/>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35.xml><?xml version="1.0" encoding="utf-8"?>
<cs:chartStyle xmlns:cs="http://schemas.microsoft.com/office/drawing/2012/chartStyle" xmlns:a="http://schemas.openxmlformats.org/drawingml/2006/main" id="288">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dk1">
        <a:lumMod val="75000"/>
        <a:lumOff val="25000"/>
      </a:schemeClr>
    </cs:fontRef>
    <cs:defRPr sz="900" kern="120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solidFill>
        <a:schemeClr val="phClr">
          <a:alpha val="85000"/>
        </a:schemeClr>
      </a:solidFill>
      <a:ln w="9525" cap="flat" cmpd="sng" algn="ctr">
        <a:solidFill>
          <a:schemeClr val="phClr">
            <a:lumMod val="75000"/>
          </a:schemeClr>
        </a:solidFill>
        <a:round/>
      </a:ln>
    </cs:spPr>
  </cs:dataPoint>
  <cs:dataPoint3D>
    <cs:lnRef idx="0">
      <cs:styleClr val="auto"/>
    </cs:lnRef>
    <cs:fillRef idx="0">
      <cs:styleClr val="auto"/>
    </cs:fillRef>
    <cs:effectRef idx="0">
      <cs:styleClr val="auto"/>
    </cs:effectRef>
    <cs:fontRef idx="minor">
      <a:schemeClr val="dk1"/>
    </cs:fontRef>
    <cs:spPr>
      <a:solidFill>
        <a:schemeClr val="phClr">
          <a:alpha val="85000"/>
        </a:schemeClr>
      </a:solidFill>
      <a:ln w="9525" cap="flat" cmpd="sng" algn="ctr">
        <a:solidFill>
          <a:schemeClr val="phClr">
            <a:lumMod val="75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spPr>
      <a:solidFill>
        <a:schemeClr val="lt1">
          <a:lumMod val="95000"/>
        </a:schemeClr>
      </a:solidFill>
      <a:sp3d/>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36.xml><?xml version="1.0" encoding="utf-8"?>
<cs:chartStyle xmlns:cs="http://schemas.microsoft.com/office/drawing/2012/chartStyle" xmlns:a="http://schemas.openxmlformats.org/drawingml/2006/main" id="288">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dk1">
        <a:lumMod val="75000"/>
        <a:lumOff val="25000"/>
      </a:schemeClr>
    </cs:fontRef>
    <cs:defRPr sz="900" kern="120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solidFill>
        <a:schemeClr val="phClr">
          <a:alpha val="85000"/>
        </a:schemeClr>
      </a:solidFill>
      <a:ln w="9525" cap="flat" cmpd="sng" algn="ctr">
        <a:solidFill>
          <a:schemeClr val="phClr">
            <a:lumMod val="75000"/>
          </a:schemeClr>
        </a:solidFill>
        <a:round/>
      </a:ln>
    </cs:spPr>
  </cs:dataPoint>
  <cs:dataPoint3D>
    <cs:lnRef idx="0">
      <cs:styleClr val="auto"/>
    </cs:lnRef>
    <cs:fillRef idx="0">
      <cs:styleClr val="auto"/>
    </cs:fillRef>
    <cs:effectRef idx="0">
      <cs:styleClr val="auto"/>
    </cs:effectRef>
    <cs:fontRef idx="minor">
      <a:schemeClr val="dk1"/>
    </cs:fontRef>
    <cs:spPr>
      <a:solidFill>
        <a:schemeClr val="phClr">
          <a:alpha val="85000"/>
        </a:schemeClr>
      </a:solidFill>
      <a:ln w="9525" cap="flat" cmpd="sng" algn="ctr">
        <a:solidFill>
          <a:schemeClr val="phClr">
            <a:lumMod val="75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spPr>
      <a:solidFill>
        <a:schemeClr val="lt1">
          <a:lumMod val="95000"/>
        </a:schemeClr>
      </a:solidFill>
      <a:sp3d/>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37.xml><?xml version="1.0" encoding="utf-8"?>
<cs:chartStyle xmlns:cs="http://schemas.microsoft.com/office/drawing/2012/chartStyle" xmlns:a="http://schemas.openxmlformats.org/drawingml/2006/main" id="288">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dk1">
        <a:lumMod val="75000"/>
        <a:lumOff val="25000"/>
      </a:schemeClr>
    </cs:fontRef>
    <cs:defRPr sz="900" kern="120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solidFill>
        <a:schemeClr val="phClr">
          <a:alpha val="85000"/>
        </a:schemeClr>
      </a:solidFill>
      <a:ln w="9525" cap="flat" cmpd="sng" algn="ctr">
        <a:solidFill>
          <a:schemeClr val="phClr">
            <a:lumMod val="75000"/>
          </a:schemeClr>
        </a:solidFill>
        <a:round/>
      </a:ln>
    </cs:spPr>
  </cs:dataPoint>
  <cs:dataPoint3D>
    <cs:lnRef idx="0">
      <cs:styleClr val="auto"/>
    </cs:lnRef>
    <cs:fillRef idx="0">
      <cs:styleClr val="auto"/>
    </cs:fillRef>
    <cs:effectRef idx="0">
      <cs:styleClr val="auto"/>
    </cs:effectRef>
    <cs:fontRef idx="minor">
      <a:schemeClr val="dk1"/>
    </cs:fontRef>
    <cs:spPr>
      <a:solidFill>
        <a:schemeClr val="phClr">
          <a:alpha val="85000"/>
        </a:schemeClr>
      </a:solidFill>
      <a:ln w="9525" cap="flat" cmpd="sng" algn="ctr">
        <a:solidFill>
          <a:schemeClr val="phClr">
            <a:lumMod val="75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spPr>
      <a:solidFill>
        <a:schemeClr val="lt1">
          <a:lumMod val="95000"/>
        </a:schemeClr>
      </a:solidFill>
      <a:sp3d/>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38.xml><?xml version="1.0" encoding="utf-8"?>
<cs:chartStyle xmlns:cs="http://schemas.microsoft.com/office/drawing/2012/chartStyle" xmlns:a="http://schemas.openxmlformats.org/drawingml/2006/main" id="288">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dk1">
        <a:lumMod val="75000"/>
        <a:lumOff val="25000"/>
      </a:schemeClr>
    </cs:fontRef>
    <cs:defRPr sz="900" kern="120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solidFill>
        <a:schemeClr val="phClr">
          <a:alpha val="85000"/>
        </a:schemeClr>
      </a:solidFill>
      <a:ln w="9525" cap="flat" cmpd="sng" algn="ctr">
        <a:solidFill>
          <a:schemeClr val="phClr">
            <a:lumMod val="75000"/>
          </a:schemeClr>
        </a:solidFill>
        <a:round/>
      </a:ln>
    </cs:spPr>
  </cs:dataPoint>
  <cs:dataPoint3D>
    <cs:lnRef idx="0">
      <cs:styleClr val="auto"/>
    </cs:lnRef>
    <cs:fillRef idx="0">
      <cs:styleClr val="auto"/>
    </cs:fillRef>
    <cs:effectRef idx="0">
      <cs:styleClr val="auto"/>
    </cs:effectRef>
    <cs:fontRef idx="minor">
      <a:schemeClr val="dk1"/>
    </cs:fontRef>
    <cs:spPr>
      <a:solidFill>
        <a:schemeClr val="phClr">
          <a:alpha val="85000"/>
        </a:schemeClr>
      </a:solidFill>
      <a:ln w="9525" cap="flat" cmpd="sng" algn="ctr">
        <a:solidFill>
          <a:schemeClr val="phClr">
            <a:lumMod val="75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spPr>
      <a:solidFill>
        <a:schemeClr val="lt1">
          <a:lumMod val="95000"/>
        </a:schemeClr>
      </a:solidFill>
      <a:sp3d/>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39.xml><?xml version="1.0" encoding="utf-8"?>
<cs:chartStyle xmlns:cs="http://schemas.microsoft.com/office/drawing/2012/chartStyle" xmlns:a="http://schemas.openxmlformats.org/drawingml/2006/main" id="288">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dk1">
        <a:lumMod val="75000"/>
        <a:lumOff val="25000"/>
      </a:schemeClr>
    </cs:fontRef>
    <cs:defRPr sz="900" kern="120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solidFill>
        <a:schemeClr val="phClr">
          <a:alpha val="85000"/>
        </a:schemeClr>
      </a:solidFill>
      <a:ln w="9525" cap="flat" cmpd="sng" algn="ctr">
        <a:solidFill>
          <a:schemeClr val="phClr">
            <a:lumMod val="75000"/>
          </a:schemeClr>
        </a:solidFill>
        <a:round/>
      </a:ln>
    </cs:spPr>
  </cs:dataPoint>
  <cs:dataPoint3D>
    <cs:lnRef idx="0">
      <cs:styleClr val="auto"/>
    </cs:lnRef>
    <cs:fillRef idx="0">
      <cs:styleClr val="auto"/>
    </cs:fillRef>
    <cs:effectRef idx="0">
      <cs:styleClr val="auto"/>
    </cs:effectRef>
    <cs:fontRef idx="minor">
      <a:schemeClr val="dk1"/>
    </cs:fontRef>
    <cs:spPr>
      <a:solidFill>
        <a:schemeClr val="phClr">
          <a:alpha val="85000"/>
        </a:schemeClr>
      </a:solidFill>
      <a:ln w="9525" cap="flat" cmpd="sng" algn="ctr">
        <a:solidFill>
          <a:schemeClr val="phClr">
            <a:lumMod val="75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spPr>
      <a:solidFill>
        <a:schemeClr val="lt1">
          <a:lumMod val="95000"/>
        </a:schemeClr>
      </a:solidFill>
      <a:sp3d/>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99">
  <cs:axisTitle>
    <cs:lnRef idx="0"/>
    <cs:fillRef idx="0"/>
    <cs:effectRef idx="0"/>
    <cs:fontRef idx="minor">
      <a:schemeClr val="tx1">
        <a:lumMod val="65000"/>
        <a:lumOff val="35000"/>
      </a:schemeClr>
    </cs:fontRef>
    <cs:defRPr sz="900" b="1" kern="1200"/>
  </cs:axisTitle>
  <cs:categoryAxis>
    <cs:lnRef idx="0"/>
    <cs:fillRef idx="0"/>
    <cs:effectRef idx="0"/>
    <cs:fontRef idx="minor">
      <a:schemeClr val="tx1">
        <a:lumMod val="65000"/>
        <a:lumOff val="35000"/>
      </a:schemeClr>
    </cs:fontRef>
    <cs:spPr>
      <a:ln w="19050"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styleClr val="auto"/>
    </cs:effectRef>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
  <cs:dataPoint3D>
    <cs:lnRef idx="0">
      <cs:styleClr val="auto"/>
    </cs:lnRef>
    <cs:fillRef idx="0">
      <cs:styleClr val="auto"/>
    </cs:fillRef>
    <cs:effectRef idx="0"/>
    <cs:fontRef idx="minor">
      <a:schemeClr val="tx1"/>
    </cs:fontRef>
    <cs:spPr>
      <a:pattFill prst="ltDnDiag">
        <a:fgClr>
          <a:schemeClr val="phClr"/>
        </a:fgClr>
        <a:bgClr>
          <a:schemeClr val="phClr">
            <a:lumMod val="20000"/>
            <a:lumOff val="80000"/>
          </a:schemeClr>
        </a:bgClr>
      </a:pattFill>
      <a:ln>
        <a:solidFill>
          <a:schemeClr val="phClr"/>
        </a:solidFill>
      </a:ln>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spPr>
      <a:ln w="19050" cap="flat" cmpd="sng" algn="ctr">
        <a:solidFill>
          <a:schemeClr val="tx1">
            <a:lumMod val="25000"/>
            <a:lumOff val="75000"/>
          </a:schemeClr>
        </a:solidFill>
        <a:round/>
      </a:ln>
    </cs:spPr>
  </cs:floor>
  <cs:gridlineMajor>
    <cs:lnRef idx="0"/>
    <cs:fillRef idx="0"/>
    <cs:effectRef idx="0"/>
    <cs:fontRef idx="minor">
      <a:schemeClr val="dk1"/>
    </cs:fontRef>
    <cs:spPr>
      <a:ln>
        <a:solidFill>
          <a:schemeClr val="tx1">
            <a:lumMod val="15000"/>
            <a:lumOff val="85000"/>
          </a:schemeClr>
        </a:solidFill>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50000"/>
        <a:lumOff val="50000"/>
      </a:schemeClr>
    </cs:fontRef>
    <cs:defRPr sz="1800" b="1" kern="1200" cap="all" spc="15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dk1"/>
    </cs:fontRef>
  </cs:wall>
</cs:chartStyle>
</file>

<file path=ppt/charts/style40.xml><?xml version="1.0" encoding="utf-8"?>
<cs:chartStyle xmlns:cs="http://schemas.microsoft.com/office/drawing/2012/chartStyle" xmlns:a="http://schemas.openxmlformats.org/drawingml/2006/main" id="288">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dk1">
        <a:lumMod val="75000"/>
        <a:lumOff val="25000"/>
      </a:schemeClr>
    </cs:fontRef>
    <cs:defRPr sz="900" kern="120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solidFill>
        <a:schemeClr val="phClr">
          <a:alpha val="85000"/>
        </a:schemeClr>
      </a:solidFill>
      <a:ln w="9525" cap="flat" cmpd="sng" algn="ctr">
        <a:solidFill>
          <a:schemeClr val="phClr">
            <a:lumMod val="75000"/>
          </a:schemeClr>
        </a:solidFill>
        <a:round/>
      </a:ln>
    </cs:spPr>
  </cs:dataPoint>
  <cs:dataPoint3D>
    <cs:lnRef idx="0">
      <cs:styleClr val="auto"/>
    </cs:lnRef>
    <cs:fillRef idx="0">
      <cs:styleClr val="auto"/>
    </cs:fillRef>
    <cs:effectRef idx="0">
      <cs:styleClr val="auto"/>
    </cs:effectRef>
    <cs:fontRef idx="minor">
      <a:schemeClr val="dk1"/>
    </cs:fontRef>
    <cs:spPr>
      <a:solidFill>
        <a:schemeClr val="phClr">
          <a:alpha val="85000"/>
        </a:schemeClr>
      </a:solidFill>
      <a:ln w="9525" cap="flat" cmpd="sng" algn="ctr">
        <a:solidFill>
          <a:schemeClr val="phClr">
            <a:lumMod val="75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spPr>
      <a:solidFill>
        <a:schemeClr val="lt1">
          <a:lumMod val="95000"/>
        </a:schemeClr>
      </a:solidFill>
      <a:sp3d/>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41.xml><?xml version="1.0" encoding="utf-8"?>
<cs:chartStyle xmlns:cs="http://schemas.microsoft.com/office/drawing/2012/chartStyle" xmlns:a="http://schemas.openxmlformats.org/drawingml/2006/main" id="288">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dk1">
        <a:lumMod val="75000"/>
        <a:lumOff val="25000"/>
      </a:schemeClr>
    </cs:fontRef>
    <cs:defRPr sz="900" kern="120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solidFill>
        <a:schemeClr val="phClr">
          <a:alpha val="85000"/>
        </a:schemeClr>
      </a:solidFill>
      <a:ln w="9525" cap="flat" cmpd="sng" algn="ctr">
        <a:solidFill>
          <a:schemeClr val="phClr">
            <a:lumMod val="75000"/>
          </a:schemeClr>
        </a:solidFill>
        <a:round/>
      </a:ln>
    </cs:spPr>
  </cs:dataPoint>
  <cs:dataPoint3D>
    <cs:lnRef idx="0">
      <cs:styleClr val="auto"/>
    </cs:lnRef>
    <cs:fillRef idx="0">
      <cs:styleClr val="auto"/>
    </cs:fillRef>
    <cs:effectRef idx="0">
      <cs:styleClr val="auto"/>
    </cs:effectRef>
    <cs:fontRef idx="minor">
      <a:schemeClr val="dk1"/>
    </cs:fontRef>
    <cs:spPr>
      <a:solidFill>
        <a:schemeClr val="phClr">
          <a:alpha val="85000"/>
        </a:schemeClr>
      </a:solidFill>
      <a:ln w="9525" cap="flat" cmpd="sng" algn="ctr">
        <a:solidFill>
          <a:schemeClr val="phClr">
            <a:lumMod val="75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spPr>
      <a:solidFill>
        <a:schemeClr val="lt1">
          <a:lumMod val="95000"/>
        </a:schemeClr>
      </a:solidFill>
      <a:sp3d/>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42.xml><?xml version="1.0" encoding="utf-8"?>
<cs:chartStyle xmlns:cs="http://schemas.microsoft.com/office/drawing/2012/chartStyle" xmlns:a="http://schemas.openxmlformats.org/drawingml/2006/main" id="288">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dk1">
        <a:lumMod val="75000"/>
        <a:lumOff val="25000"/>
      </a:schemeClr>
    </cs:fontRef>
    <cs:defRPr sz="900" kern="120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solidFill>
        <a:schemeClr val="phClr">
          <a:alpha val="85000"/>
        </a:schemeClr>
      </a:solidFill>
      <a:ln w="9525" cap="flat" cmpd="sng" algn="ctr">
        <a:solidFill>
          <a:schemeClr val="phClr">
            <a:lumMod val="75000"/>
          </a:schemeClr>
        </a:solidFill>
        <a:round/>
      </a:ln>
    </cs:spPr>
  </cs:dataPoint>
  <cs:dataPoint3D>
    <cs:lnRef idx="0">
      <cs:styleClr val="auto"/>
    </cs:lnRef>
    <cs:fillRef idx="0">
      <cs:styleClr val="auto"/>
    </cs:fillRef>
    <cs:effectRef idx="0">
      <cs:styleClr val="auto"/>
    </cs:effectRef>
    <cs:fontRef idx="minor">
      <a:schemeClr val="dk1"/>
    </cs:fontRef>
    <cs:spPr>
      <a:solidFill>
        <a:schemeClr val="phClr">
          <a:alpha val="85000"/>
        </a:schemeClr>
      </a:solidFill>
      <a:ln w="9525" cap="flat" cmpd="sng" algn="ctr">
        <a:solidFill>
          <a:schemeClr val="phClr">
            <a:lumMod val="75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spPr>
      <a:solidFill>
        <a:schemeClr val="lt1">
          <a:lumMod val="95000"/>
        </a:schemeClr>
      </a:solidFill>
      <a:sp3d/>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43.xml><?xml version="1.0" encoding="utf-8"?>
<cs:chartStyle xmlns:cs="http://schemas.microsoft.com/office/drawing/2012/chartStyle" xmlns:a="http://schemas.openxmlformats.org/drawingml/2006/main" id="288">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dk1">
        <a:lumMod val="75000"/>
        <a:lumOff val="25000"/>
      </a:schemeClr>
    </cs:fontRef>
    <cs:defRPr sz="900" kern="120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solidFill>
        <a:schemeClr val="phClr">
          <a:alpha val="85000"/>
        </a:schemeClr>
      </a:solidFill>
      <a:ln w="9525" cap="flat" cmpd="sng" algn="ctr">
        <a:solidFill>
          <a:schemeClr val="phClr">
            <a:lumMod val="75000"/>
          </a:schemeClr>
        </a:solidFill>
        <a:round/>
      </a:ln>
    </cs:spPr>
  </cs:dataPoint>
  <cs:dataPoint3D>
    <cs:lnRef idx="0">
      <cs:styleClr val="auto"/>
    </cs:lnRef>
    <cs:fillRef idx="0">
      <cs:styleClr val="auto"/>
    </cs:fillRef>
    <cs:effectRef idx="0">
      <cs:styleClr val="auto"/>
    </cs:effectRef>
    <cs:fontRef idx="minor">
      <a:schemeClr val="dk1"/>
    </cs:fontRef>
    <cs:spPr>
      <a:solidFill>
        <a:schemeClr val="phClr">
          <a:alpha val="85000"/>
        </a:schemeClr>
      </a:solidFill>
      <a:ln w="9525" cap="flat" cmpd="sng" algn="ctr">
        <a:solidFill>
          <a:schemeClr val="phClr">
            <a:lumMod val="75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spPr>
      <a:solidFill>
        <a:schemeClr val="lt1">
          <a:lumMod val="95000"/>
        </a:schemeClr>
      </a:solidFill>
      <a:sp3d/>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44.xml><?xml version="1.0" encoding="utf-8"?>
<cs:chartStyle xmlns:cs="http://schemas.microsoft.com/office/drawing/2012/chartStyle" xmlns:a="http://schemas.openxmlformats.org/drawingml/2006/main" id="288">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dk1">
        <a:lumMod val="75000"/>
        <a:lumOff val="25000"/>
      </a:schemeClr>
    </cs:fontRef>
    <cs:defRPr sz="900" kern="120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solidFill>
        <a:schemeClr val="phClr">
          <a:alpha val="85000"/>
        </a:schemeClr>
      </a:solidFill>
      <a:ln w="9525" cap="flat" cmpd="sng" algn="ctr">
        <a:solidFill>
          <a:schemeClr val="phClr">
            <a:lumMod val="75000"/>
          </a:schemeClr>
        </a:solidFill>
        <a:round/>
      </a:ln>
    </cs:spPr>
  </cs:dataPoint>
  <cs:dataPoint3D>
    <cs:lnRef idx="0">
      <cs:styleClr val="auto"/>
    </cs:lnRef>
    <cs:fillRef idx="0">
      <cs:styleClr val="auto"/>
    </cs:fillRef>
    <cs:effectRef idx="0">
      <cs:styleClr val="auto"/>
    </cs:effectRef>
    <cs:fontRef idx="minor">
      <a:schemeClr val="dk1"/>
    </cs:fontRef>
    <cs:spPr>
      <a:solidFill>
        <a:schemeClr val="phClr">
          <a:alpha val="85000"/>
        </a:schemeClr>
      </a:solidFill>
      <a:ln w="9525" cap="flat" cmpd="sng" algn="ctr">
        <a:solidFill>
          <a:schemeClr val="phClr">
            <a:lumMod val="75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spPr>
      <a:solidFill>
        <a:schemeClr val="lt1">
          <a:lumMod val="95000"/>
        </a:schemeClr>
      </a:solidFill>
      <a:sp3d/>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45.xml><?xml version="1.0" encoding="utf-8"?>
<cs:chartStyle xmlns:cs="http://schemas.microsoft.com/office/drawing/2012/chartStyle" xmlns:a="http://schemas.openxmlformats.org/drawingml/2006/main" id="288">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dk1">
        <a:lumMod val="75000"/>
        <a:lumOff val="25000"/>
      </a:schemeClr>
    </cs:fontRef>
    <cs:defRPr sz="900" kern="120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solidFill>
        <a:schemeClr val="phClr">
          <a:alpha val="85000"/>
        </a:schemeClr>
      </a:solidFill>
      <a:ln w="9525" cap="flat" cmpd="sng" algn="ctr">
        <a:solidFill>
          <a:schemeClr val="phClr">
            <a:lumMod val="75000"/>
          </a:schemeClr>
        </a:solidFill>
        <a:round/>
      </a:ln>
    </cs:spPr>
  </cs:dataPoint>
  <cs:dataPoint3D>
    <cs:lnRef idx="0">
      <cs:styleClr val="auto"/>
    </cs:lnRef>
    <cs:fillRef idx="0">
      <cs:styleClr val="auto"/>
    </cs:fillRef>
    <cs:effectRef idx="0">
      <cs:styleClr val="auto"/>
    </cs:effectRef>
    <cs:fontRef idx="minor">
      <a:schemeClr val="dk1"/>
    </cs:fontRef>
    <cs:spPr>
      <a:solidFill>
        <a:schemeClr val="phClr">
          <a:alpha val="85000"/>
        </a:schemeClr>
      </a:solidFill>
      <a:ln w="9525" cap="flat" cmpd="sng" algn="ctr">
        <a:solidFill>
          <a:schemeClr val="phClr">
            <a:lumMod val="75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spPr>
      <a:solidFill>
        <a:schemeClr val="lt1">
          <a:lumMod val="95000"/>
        </a:schemeClr>
      </a:solidFill>
      <a:sp3d/>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46.xml><?xml version="1.0" encoding="utf-8"?>
<cs:chartStyle xmlns:cs="http://schemas.microsoft.com/office/drawing/2012/chartStyle" xmlns:a="http://schemas.openxmlformats.org/drawingml/2006/main" id="288">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dk1">
        <a:lumMod val="75000"/>
        <a:lumOff val="25000"/>
      </a:schemeClr>
    </cs:fontRef>
    <cs:defRPr sz="900" kern="120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solidFill>
        <a:schemeClr val="phClr">
          <a:alpha val="85000"/>
        </a:schemeClr>
      </a:solidFill>
      <a:ln w="9525" cap="flat" cmpd="sng" algn="ctr">
        <a:solidFill>
          <a:schemeClr val="phClr">
            <a:lumMod val="75000"/>
          </a:schemeClr>
        </a:solidFill>
        <a:round/>
      </a:ln>
    </cs:spPr>
  </cs:dataPoint>
  <cs:dataPoint3D>
    <cs:lnRef idx="0">
      <cs:styleClr val="auto"/>
    </cs:lnRef>
    <cs:fillRef idx="0">
      <cs:styleClr val="auto"/>
    </cs:fillRef>
    <cs:effectRef idx="0">
      <cs:styleClr val="auto"/>
    </cs:effectRef>
    <cs:fontRef idx="minor">
      <a:schemeClr val="dk1"/>
    </cs:fontRef>
    <cs:spPr>
      <a:solidFill>
        <a:schemeClr val="phClr">
          <a:alpha val="85000"/>
        </a:schemeClr>
      </a:solidFill>
      <a:ln w="9525" cap="flat" cmpd="sng" algn="ctr">
        <a:solidFill>
          <a:schemeClr val="phClr">
            <a:lumMod val="75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spPr>
      <a:solidFill>
        <a:schemeClr val="lt1">
          <a:lumMod val="95000"/>
        </a:schemeClr>
      </a:solidFill>
      <a:sp3d/>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47.xml><?xml version="1.0" encoding="utf-8"?>
<cs:chartStyle xmlns:cs="http://schemas.microsoft.com/office/drawing/2012/chartStyle" xmlns:a="http://schemas.openxmlformats.org/drawingml/2006/main" id="288">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dk1">
        <a:lumMod val="75000"/>
        <a:lumOff val="25000"/>
      </a:schemeClr>
    </cs:fontRef>
    <cs:defRPr sz="900" kern="120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solidFill>
        <a:schemeClr val="phClr">
          <a:alpha val="85000"/>
        </a:schemeClr>
      </a:solidFill>
      <a:ln w="9525" cap="flat" cmpd="sng" algn="ctr">
        <a:solidFill>
          <a:schemeClr val="phClr">
            <a:lumMod val="75000"/>
          </a:schemeClr>
        </a:solidFill>
        <a:round/>
      </a:ln>
    </cs:spPr>
  </cs:dataPoint>
  <cs:dataPoint3D>
    <cs:lnRef idx="0">
      <cs:styleClr val="auto"/>
    </cs:lnRef>
    <cs:fillRef idx="0">
      <cs:styleClr val="auto"/>
    </cs:fillRef>
    <cs:effectRef idx="0">
      <cs:styleClr val="auto"/>
    </cs:effectRef>
    <cs:fontRef idx="minor">
      <a:schemeClr val="dk1"/>
    </cs:fontRef>
    <cs:spPr>
      <a:solidFill>
        <a:schemeClr val="phClr">
          <a:alpha val="85000"/>
        </a:schemeClr>
      </a:solidFill>
      <a:ln w="9525" cap="flat" cmpd="sng" algn="ctr">
        <a:solidFill>
          <a:schemeClr val="phClr">
            <a:lumMod val="75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spPr>
      <a:solidFill>
        <a:schemeClr val="lt1">
          <a:lumMod val="95000"/>
        </a:schemeClr>
      </a:solidFill>
      <a:sp3d/>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48.xml><?xml version="1.0" encoding="utf-8"?>
<cs:chartStyle xmlns:cs="http://schemas.microsoft.com/office/drawing/2012/chartStyle" xmlns:a="http://schemas.openxmlformats.org/drawingml/2006/main" id="288">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dk1">
        <a:lumMod val="75000"/>
        <a:lumOff val="25000"/>
      </a:schemeClr>
    </cs:fontRef>
    <cs:defRPr sz="900" kern="120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solidFill>
        <a:schemeClr val="phClr">
          <a:alpha val="85000"/>
        </a:schemeClr>
      </a:solidFill>
      <a:ln w="9525" cap="flat" cmpd="sng" algn="ctr">
        <a:solidFill>
          <a:schemeClr val="phClr">
            <a:lumMod val="75000"/>
          </a:schemeClr>
        </a:solidFill>
        <a:round/>
      </a:ln>
    </cs:spPr>
  </cs:dataPoint>
  <cs:dataPoint3D>
    <cs:lnRef idx="0">
      <cs:styleClr val="auto"/>
    </cs:lnRef>
    <cs:fillRef idx="0">
      <cs:styleClr val="auto"/>
    </cs:fillRef>
    <cs:effectRef idx="0">
      <cs:styleClr val="auto"/>
    </cs:effectRef>
    <cs:fontRef idx="minor">
      <a:schemeClr val="dk1"/>
    </cs:fontRef>
    <cs:spPr>
      <a:solidFill>
        <a:schemeClr val="phClr">
          <a:alpha val="85000"/>
        </a:schemeClr>
      </a:solidFill>
      <a:ln w="9525" cap="flat" cmpd="sng" algn="ctr">
        <a:solidFill>
          <a:schemeClr val="phClr">
            <a:lumMod val="75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spPr>
      <a:solidFill>
        <a:schemeClr val="lt1">
          <a:lumMod val="95000"/>
        </a:schemeClr>
      </a:solidFill>
      <a:sp3d/>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49.xml><?xml version="1.0" encoding="utf-8"?>
<cs:chartStyle xmlns:cs="http://schemas.microsoft.com/office/drawing/2012/chartStyle" xmlns:a="http://schemas.openxmlformats.org/drawingml/2006/main" id="288">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dk1">
        <a:lumMod val="75000"/>
        <a:lumOff val="25000"/>
      </a:schemeClr>
    </cs:fontRef>
    <cs:defRPr sz="900" kern="120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solidFill>
        <a:schemeClr val="phClr">
          <a:alpha val="85000"/>
        </a:schemeClr>
      </a:solidFill>
      <a:ln w="9525" cap="flat" cmpd="sng" algn="ctr">
        <a:solidFill>
          <a:schemeClr val="phClr">
            <a:lumMod val="75000"/>
          </a:schemeClr>
        </a:solidFill>
        <a:round/>
      </a:ln>
    </cs:spPr>
  </cs:dataPoint>
  <cs:dataPoint3D>
    <cs:lnRef idx="0">
      <cs:styleClr val="auto"/>
    </cs:lnRef>
    <cs:fillRef idx="0">
      <cs:styleClr val="auto"/>
    </cs:fillRef>
    <cs:effectRef idx="0">
      <cs:styleClr val="auto"/>
    </cs:effectRef>
    <cs:fontRef idx="minor">
      <a:schemeClr val="dk1"/>
    </cs:fontRef>
    <cs:spPr>
      <a:solidFill>
        <a:schemeClr val="phClr">
          <a:alpha val="85000"/>
        </a:schemeClr>
      </a:solidFill>
      <a:ln w="9525" cap="flat" cmpd="sng" algn="ctr">
        <a:solidFill>
          <a:schemeClr val="phClr">
            <a:lumMod val="75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spPr>
      <a:solidFill>
        <a:schemeClr val="lt1">
          <a:lumMod val="95000"/>
        </a:schemeClr>
      </a:solidFill>
      <a:sp3d/>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5.xml><?xml version="1.0" encoding="utf-8"?>
<cs:chartStyle xmlns:cs="http://schemas.microsoft.com/office/drawing/2012/chartStyle" xmlns:a="http://schemas.openxmlformats.org/drawingml/2006/main" id="291">
  <cs:axisTitle>
    <cs:lnRef idx="0"/>
    <cs:fillRef idx="0"/>
    <cs:effectRef idx="0"/>
    <cs:fontRef idx="minor">
      <a:schemeClr val="lt1">
        <a:lumMod val="75000"/>
      </a:schemeClr>
    </cs:fontRef>
    <cs:defRPr sz="900" kern="1200"/>
  </cs:axisTitle>
  <cs:categoryAxis>
    <cs:lnRef idx="0"/>
    <cs:fillRef idx="0"/>
    <cs:effectRef idx="0"/>
    <cs:fontRef idx="minor">
      <a:schemeClr val="lt1">
        <a:lumMod val="75000"/>
      </a:schemeClr>
    </cs:fontRef>
    <cs:defRPr sz="900" kern="1200"/>
  </cs:categoryAxis>
  <cs:chartArea>
    <cs:lnRef idx="0"/>
    <cs:fillRef idx="0"/>
    <cs:effectRef idx="0"/>
    <cs:fontRef idx="minor">
      <a:schemeClr val="lt1"/>
    </cs:fontRef>
    <cs:spPr>
      <a:solidFill>
        <a:schemeClr val="dk1">
          <a:lumMod val="75000"/>
          <a:lumOff val="25000"/>
        </a:schemeClr>
      </a:solidFill>
      <a:ln w="6350" cap="flat" cmpd="sng" algn="ctr">
        <a:solidFill>
          <a:schemeClr val="dk1">
            <a:tint val="75000"/>
          </a:schemeClr>
        </a:solidFill>
        <a:round/>
      </a:ln>
    </cs:spPr>
    <cs:defRPr sz="1000" kern="1200"/>
  </cs:chartArea>
  <cs:dataLabel>
    <cs:lnRef idx="0"/>
    <cs:fillRef idx="0">
      <cs:styleClr val="auto"/>
    </cs:fillRef>
    <cs:effectRef idx="0"/>
    <cs:fontRef idx="minor">
      <a:schemeClr val="lt1"/>
    </cs:fontRef>
    <cs:spPr>
      <a:solidFill>
        <a:schemeClr val="phClr">
          <a:alpha val="30000"/>
        </a:schemeClr>
      </a:solidFill>
      <a:ln>
        <a:solidFill>
          <a:schemeClr val="lt1">
            <a:alpha val="50000"/>
          </a:schemeClr>
        </a:solidFill>
        <a:round/>
      </a:ln>
      <a:effectLst>
        <a:outerShdw blurRad="63500" dist="88900" dir="2700000" algn="tl" rotWithShape="0">
          <a:prstClr val="black">
            <a:alpha val="40000"/>
          </a:prstClr>
        </a:outerShdw>
      </a:effectLst>
    </cs:spPr>
    <cs:defRPr sz="900" b="1" i="0" u="none" strike="noStrike" kern="1200" baseline="0"/>
  </cs:dataLabel>
  <cs:dataLabelCallout>
    <cs:lnRef idx="0"/>
    <cs:fillRef idx="0">
      <cs:styleClr val="auto"/>
    </cs:fillRef>
    <cs:effectRef idx="0"/>
    <cs:fontRef idx="minor">
      <a:schemeClr val="lt1"/>
    </cs:fontRef>
    <cs:spPr>
      <a:solidFill>
        <a:schemeClr val="phClr">
          <a:alpha val="30000"/>
        </a:schemeClr>
      </a:solidFill>
      <a:ln>
        <a:solidFill>
          <a:schemeClr val="lt1">
            <a:alpha val="50000"/>
          </a:schemeClr>
        </a:solidFill>
        <a:round/>
      </a:ln>
      <a:effectLst>
        <a:outerShdw blurRad="63500" dist="88900" dir="2700000" algn="tl" rotWithShape="0">
          <a:prstClr val="black">
            <a:alpha val="40000"/>
          </a:prstClr>
        </a:outerShdw>
      </a:effectLst>
    </cs:spPr>
    <cs:defRPr sz="900" b="1" i="0" u="none" strike="noStrike" kern="1200" baseline="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tx1"/>
    </cs:fontRef>
    <cs:spPr>
      <a:solidFill>
        <a:schemeClr val="phClr">
          <a:alpha val="88000"/>
        </a:schemeClr>
      </a:solidFill>
      <a:ln>
        <a:solidFill>
          <a:schemeClr val="phClr">
            <a:lumMod val="50000"/>
          </a:schemeClr>
        </a:solidFill>
      </a:ln>
    </cs:spPr>
  </cs:dataPoint>
  <cs:dataPoint3D>
    <cs:lnRef idx="0">
      <cs:styleClr val="auto"/>
    </cs:lnRef>
    <cs:fillRef idx="0">
      <cs:styleClr val="auto"/>
    </cs:fillRef>
    <cs:effectRef idx="0"/>
    <cs:fontRef idx="minor">
      <a:schemeClr val="tx1"/>
    </cs:fontRef>
    <cs:spPr>
      <a:solidFill>
        <a:schemeClr val="phClr">
          <a:alpha val="88000"/>
        </a:schemeClr>
      </a:solidFill>
      <a:ln>
        <a:solidFill>
          <a:schemeClr val="phClr">
            <a:lumMod val="50000"/>
          </a:schemeClr>
        </a:solidFill>
      </a:ln>
      <a:scene3d>
        <a:camera prst="orthographicFront"/>
        <a:lightRig rig="threePt" dir="t"/>
      </a:scene3d>
      <a:sp3d prstMaterial="flat"/>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dk1">
            <a:lumMod val="75000"/>
            <a:lumOff val="25000"/>
          </a:schemeClr>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lt1">
        <a:lumMod val="75000"/>
      </a:schemeClr>
    </cs:fontRef>
    <cs:spPr>
      <a:ln w="9525">
        <a:solidFill>
          <a:schemeClr val="dk1">
            <a:lumMod val="50000"/>
            <a:lumOff val="50000"/>
          </a:schemeClr>
        </a:solidFill>
      </a:ln>
    </cs:spPr>
    <cs:defRPr sz="900" kern="1200"/>
  </cs:dataTable>
  <cs:downBar>
    <cs:lnRef idx="0"/>
    <cs:fillRef idx="0"/>
    <cs:effectRef idx="0"/>
    <cs:fontRef idx="minor">
      <a:schemeClr val="lt1"/>
    </cs:fontRef>
    <cs:spPr>
      <a:solidFill>
        <a:schemeClr val="dk1">
          <a:lumMod val="50000"/>
          <a:lumOff val="50000"/>
        </a:schemeClr>
      </a:solidFill>
      <a:ln w="9525">
        <a:solidFill>
          <a:schemeClr val="dk1">
            <a:lumMod val="75000"/>
          </a:schemeClr>
        </a:solidFill>
        <a:round/>
      </a:ln>
    </cs:spPr>
  </cs:downBar>
  <cs:dropLine>
    <cs:lnRef idx="0"/>
    <cs:fillRef idx="0"/>
    <cs:effectRef idx="0"/>
    <cs:fontRef idx="minor">
      <a:schemeClr val="dk1"/>
    </cs:fontRef>
    <cs:spPr>
      <a:ln w="9525">
        <a:solidFill>
          <a:schemeClr val="lt1">
            <a:lumMod val="50000"/>
          </a:schemeClr>
        </a:solidFill>
        <a:round/>
      </a:ln>
    </cs:spPr>
  </cs:dropLine>
  <cs:errorBar>
    <cs:lnRef idx="0"/>
    <cs:fillRef idx="0"/>
    <cs:effectRef idx="0"/>
    <cs:fontRef idx="minor">
      <a:schemeClr val="dk1"/>
    </cs:fontRef>
    <cs:spPr>
      <a:ln w="9525">
        <a:solidFill>
          <a:schemeClr val="lt1">
            <a:lumMod val="50000"/>
          </a:schemeClr>
        </a:solidFill>
        <a:round/>
      </a:ln>
    </cs:spPr>
  </cs:errorBar>
  <cs:floor>
    <cs:lnRef idx="0"/>
    <cs:fillRef idx="0"/>
    <cs:effectRef idx="0"/>
    <cs:fontRef idx="minor">
      <a:schemeClr val="tx1"/>
    </cs:fontRef>
    <cs:spPr>
      <a:solidFill>
        <a:schemeClr val="bg2">
          <a:lumMod val="75000"/>
          <a:alpha val="27000"/>
        </a:schemeClr>
      </a:solidFill>
      <a:sp3d/>
    </cs:spPr>
  </cs:floor>
  <cs:gridlineMajor>
    <cs:lnRef idx="0"/>
    <cs:fillRef idx="0"/>
    <cs:effectRef idx="0"/>
    <cs:fontRef idx="minor">
      <a:schemeClr val="tx1"/>
    </cs:fontRef>
    <cs:spPr>
      <a:ln w="9525">
        <a:solidFill>
          <a:schemeClr val="lt1">
            <a:lumMod val="50000"/>
          </a:schemeClr>
        </a:solidFill>
      </a:ln>
    </cs:spPr>
  </cs:gridlineMajor>
  <cs:gridlineMinor>
    <cs:lnRef idx="0"/>
    <cs:fillRef idx="0"/>
    <cs:effectRef idx="0"/>
    <cs:fontRef idx="minor">
      <a:schemeClr val="tx1"/>
    </cs:fontRef>
    <cs:spPr>
      <a:ln w="9525">
        <a:solidFill>
          <a:schemeClr val="lt1">
            <a:lumMod val="40000"/>
          </a:schemeClr>
        </a:solidFill>
      </a:ln>
    </cs:spPr>
  </cs:gridlineMinor>
  <cs:hiLoLine>
    <cs:lnRef idx="0"/>
    <cs:fillRef idx="0"/>
    <cs:effectRef idx="0"/>
    <cs:fontRef idx="minor">
      <a:schemeClr val="dk1"/>
    </cs:fontRef>
    <cs:spPr>
      <a:ln w="9525">
        <a:solidFill>
          <a:schemeClr val="lt1">
            <a:lumMod val="50000"/>
          </a:schemeClr>
        </a:solidFill>
        <a:round/>
      </a:ln>
    </cs:spPr>
  </cs:hiLoLine>
  <cs:leaderLine>
    <cs:lnRef idx="0"/>
    <cs:fillRef idx="0"/>
    <cs:effectRef idx="0"/>
    <cs:fontRef idx="minor">
      <a:schemeClr val="dk1"/>
    </cs:fontRef>
    <cs:spPr>
      <a:ln w="9525">
        <a:solidFill>
          <a:schemeClr val="lt1">
            <a:lumMod val="50000"/>
          </a:schemeClr>
        </a:solidFill>
        <a:round/>
      </a:ln>
    </cs:spPr>
  </cs:leaderLine>
  <cs:legend>
    <cs:lnRef idx="0"/>
    <cs:fillRef idx="0"/>
    <cs:effectRef idx="0"/>
    <cs:fontRef idx="minor">
      <a:schemeClr val="lt1">
        <a:lumMod val="75000"/>
      </a:schemeClr>
    </cs:fontRef>
    <cs:defRPr sz="900"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75000"/>
      </a:schemeClr>
    </cs:fontRef>
    <cs:defRPr sz="900" kern="1200"/>
  </cs:seriesAxis>
  <cs:seriesLine>
    <cs:lnRef idx="0"/>
    <cs:fillRef idx="0"/>
    <cs:effectRef idx="0"/>
    <cs:fontRef idx="minor">
      <a:schemeClr val="dk1"/>
    </cs:fontRef>
    <cs:spPr>
      <a:ln w="9525">
        <a:solidFill>
          <a:schemeClr val="lt1">
            <a:lumMod val="50000"/>
          </a:schemeClr>
        </a:solidFill>
        <a:round/>
      </a:ln>
    </cs:spPr>
  </cs:seriesLine>
  <cs:title>
    <cs:lnRef idx="0"/>
    <cs:fillRef idx="0"/>
    <cs:effectRef idx="0"/>
    <cs:fontRef idx="minor">
      <a:schemeClr val="lt1"/>
    </cs:fontRef>
    <cs:defRPr sz="1800" b="0" kern="1200" cap="all" baseline="0"/>
  </cs:title>
  <cs:trendline>
    <cs:lnRef idx="0">
      <cs:styleClr val="auto"/>
    </cs:lnRef>
    <cs:fillRef idx="0"/>
    <cs:effectRef idx="0"/>
    <cs:fontRef idx="minor">
      <a:schemeClr val="dk1"/>
    </cs:fontRef>
    <cs:spPr>
      <a:ln w="9525" cap="rnd">
        <a:solidFill>
          <a:schemeClr val="phClr">
            <a:alpha val="50000"/>
          </a:schemeClr>
        </a:solidFill>
      </a:ln>
    </cs:spPr>
  </cs:trendline>
  <cs:trendlineLabel>
    <cs:lnRef idx="0"/>
    <cs:fillRef idx="0"/>
    <cs:effectRef idx="0"/>
    <cs:fontRef idx="minor">
      <a:schemeClr val="lt1">
        <a:lumMod val="75000"/>
      </a:schemeClr>
    </cs:fontRef>
    <cs:defRPr sz="900" kern="1200"/>
  </cs:trendlineLabel>
  <cs:upBar>
    <cs:lnRef idx="0"/>
    <cs:fillRef idx="0"/>
    <cs:effectRef idx="0"/>
    <cs:fontRef idx="minor">
      <a:schemeClr val="dk1"/>
    </cs:fontRef>
    <cs:spPr>
      <a:solidFill>
        <a:schemeClr val="lt1">
          <a:lumMod val="85000"/>
        </a:schemeClr>
      </a:solidFill>
      <a:ln w="9525">
        <a:solidFill>
          <a:schemeClr val="dk1">
            <a:lumMod val="50000"/>
          </a:schemeClr>
        </a:solidFill>
        <a:round/>
      </a:ln>
    </cs:spPr>
  </cs:upBar>
  <cs:valueAxis>
    <cs:lnRef idx="0"/>
    <cs:fillRef idx="0"/>
    <cs:effectRef idx="0"/>
    <cs:fontRef idx="minor">
      <a:schemeClr val="lt1">
        <a:lumMod val="75000"/>
      </a:schemeClr>
    </cs:fontRef>
    <cs:defRPr sz="900" kern="1200"/>
  </cs:valueAxis>
  <cs:wall>
    <cs:lnRef idx="0"/>
    <cs:fillRef idx="0"/>
    <cs:effectRef idx="0"/>
    <cs:fontRef idx="minor">
      <a:schemeClr val="tx1"/>
    </cs:fontRef>
    <cs:spPr>
      <a:sp3d/>
    </cs:spPr>
  </cs:wall>
</cs:chartStyle>
</file>

<file path=ppt/charts/style50.xml><?xml version="1.0" encoding="utf-8"?>
<cs:chartStyle xmlns:cs="http://schemas.microsoft.com/office/drawing/2012/chartStyle" xmlns:a="http://schemas.openxmlformats.org/drawingml/2006/main" id="288">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dk1">
        <a:lumMod val="75000"/>
        <a:lumOff val="25000"/>
      </a:schemeClr>
    </cs:fontRef>
    <cs:defRPr sz="900" kern="120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solidFill>
        <a:schemeClr val="phClr">
          <a:alpha val="85000"/>
        </a:schemeClr>
      </a:solidFill>
      <a:ln w="9525" cap="flat" cmpd="sng" algn="ctr">
        <a:solidFill>
          <a:schemeClr val="phClr">
            <a:lumMod val="75000"/>
          </a:schemeClr>
        </a:solidFill>
        <a:round/>
      </a:ln>
    </cs:spPr>
  </cs:dataPoint>
  <cs:dataPoint3D>
    <cs:lnRef idx="0">
      <cs:styleClr val="auto"/>
    </cs:lnRef>
    <cs:fillRef idx="0">
      <cs:styleClr val="auto"/>
    </cs:fillRef>
    <cs:effectRef idx="0">
      <cs:styleClr val="auto"/>
    </cs:effectRef>
    <cs:fontRef idx="minor">
      <a:schemeClr val="dk1"/>
    </cs:fontRef>
    <cs:spPr>
      <a:solidFill>
        <a:schemeClr val="phClr">
          <a:alpha val="85000"/>
        </a:schemeClr>
      </a:solidFill>
      <a:ln w="9525" cap="flat" cmpd="sng" algn="ctr">
        <a:solidFill>
          <a:schemeClr val="phClr">
            <a:lumMod val="75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spPr>
      <a:solidFill>
        <a:schemeClr val="lt1">
          <a:lumMod val="95000"/>
        </a:schemeClr>
      </a:solidFill>
      <a:sp3d/>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51.xml><?xml version="1.0" encoding="utf-8"?>
<cs:chartStyle xmlns:cs="http://schemas.microsoft.com/office/drawing/2012/chartStyle" xmlns:a="http://schemas.openxmlformats.org/drawingml/2006/main" id="288">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dk1">
        <a:lumMod val="75000"/>
        <a:lumOff val="25000"/>
      </a:schemeClr>
    </cs:fontRef>
    <cs:defRPr sz="900" kern="120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solidFill>
        <a:schemeClr val="phClr">
          <a:alpha val="85000"/>
        </a:schemeClr>
      </a:solidFill>
      <a:ln w="9525" cap="flat" cmpd="sng" algn="ctr">
        <a:solidFill>
          <a:schemeClr val="phClr">
            <a:lumMod val="75000"/>
          </a:schemeClr>
        </a:solidFill>
        <a:round/>
      </a:ln>
    </cs:spPr>
  </cs:dataPoint>
  <cs:dataPoint3D>
    <cs:lnRef idx="0">
      <cs:styleClr val="auto"/>
    </cs:lnRef>
    <cs:fillRef idx="0">
      <cs:styleClr val="auto"/>
    </cs:fillRef>
    <cs:effectRef idx="0">
      <cs:styleClr val="auto"/>
    </cs:effectRef>
    <cs:fontRef idx="minor">
      <a:schemeClr val="dk1"/>
    </cs:fontRef>
    <cs:spPr>
      <a:solidFill>
        <a:schemeClr val="phClr">
          <a:alpha val="85000"/>
        </a:schemeClr>
      </a:solidFill>
      <a:ln w="9525" cap="flat" cmpd="sng" algn="ctr">
        <a:solidFill>
          <a:schemeClr val="phClr">
            <a:lumMod val="75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spPr>
      <a:solidFill>
        <a:schemeClr val="lt1">
          <a:lumMod val="95000"/>
        </a:schemeClr>
      </a:solidFill>
      <a:sp3d/>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52.xml><?xml version="1.0" encoding="utf-8"?>
<cs:chartStyle xmlns:cs="http://schemas.microsoft.com/office/drawing/2012/chartStyle" xmlns:a="http://schemas.openxmlformats.org/drawingml/2006/main" id="288">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dk1">
        <a:lumMod val="75000"/>
        <a:lumOff val="25000"/>
      </a:schemeClr>
    </cs:fontRef>
    <cs:defRPr sz="900" kern="120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solidFill>
        <a:schemeClr val="phClr">
          <a:alpha val="85000"/>
        </a:schemeClr>
      </a:solidFill>
      <a:ln w="9525" cap="flat" cmpd="sng" algn="ctr">
        <a:solidFill>
          <a:schemeClr val="phClr">
            <a:lumMod val="75000"/>
          </a:schemeClr>
        </a:solidFill>
        <a:round/>
      </a:ln>
    </cs:spPr>
  </cs:dataPoint>
  <cs:dataPoint3D>
    <cs:lnRef idx="0">
      <cs:styleClr val="auto"/>
    </cs:lnRef>
    <cs:fillRef idx="0">
      <cs:styleClr val="auto"/>
    </cs:fillRef>
    <cs:effectRef idx="0">
      <cs:styleClr val="auto"/>
    </cs:effectRef>
    <cs:fontRef idx="minor">
      <a:schemeClr val="dk1"/>
    </cs:fontRef>
    <cs:spPr>
      <a:solidFill>
        <a:schemeClr val="phClr">
          <a:alpha val="85000"/>
        </a:schemeClr>
      </a:solidFill>
      <a:ln w="9525" cap="flat" cmpd="sng" algn="ctr">
        <a:solidFill>
          <a:schemeClr val="phClr">
            <a:lumMod val="75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spPr>
      <a:solidFill>
        <a:schemeClr val="lt1">
          <a:lumMod val="95000"/>
        </a:schemeClr>
      </a:solidFill>
      <a:sp3d/>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6.xml><?xml version="1.0" encoding="utf-8"?>
<cs:chartStyle xmlns:cs="http://schemas.microsoft.com/office/drawing/2012/chartStyle" xmlns:a="http://schemas.openxmlformats.org/drawingml/2006/main" id="261">
  <cs:axisTitle>
    <cs:lnRef idx="0"/>
    <cs:fillRef idx="0"/>
    <cs:effectRef idx="0"/>
    <cs:fontRef idx="minor">
      <a:schemeClr val="dk1">
        <a:lumMod val="65000"/>
        <a:lumOff val="35000"/>
      </a:schemeClr>
    </cs:fontRef>
    <cs:defRPr sz="900" kern="1200"/>
  </cs:axisTitle>
  <cs:categoryAxis>
    <cs:lnRef idx="0"/>
    <cs:fillRef idx="0"/>
    <cs:effectRef idx="0"/>
    <cs:fontRef idx="minor">
      <a:schemeClr val="dk1">
        <a:lumMod val="65000"/>
        <a:lumOff val="35000"/>
      </a:schemeClr>
    </cs:fontRef>
    <cs:defRPr sz="900" kern="1200"/>
  </cs:categoryAxis>
  <cs:chartArea>
    <cs:lnRef idx="0"/>
    <cs:fillRef idx="0"/>
    <cs:effectRef idx="0"/>
    <cs:fontRef idx="minor">
      <a:schemeClr val="dk1"/>
    </cs:fontRef>
    <cs:spPr>
      <a:pattFill prst="dkDnDiag">
        <a:fgClr>
          <a:schemeClr val="lt1">
            <a:lumMod val="95000"/>
          </a:schemeClr>
        </a:fgClr>
        <a:bgClr>
          <a:schemeClr val="lt1"/>
        </a:bgClr>
      </a:pattFill>
      <a:ln w="9525" cap="flat" cmpd="sng" algn="ctr">
        <a:solidFill>
          <a:schemeClr val="dk1">
            <a:lumMod val="15000"/>
            <a:lumOff val="85000"/>
          </a:schemeClr>
        </a:solidFill>
        <a:round/>
      </a:ln>
    </cs:spPr>
    <cs:defRPr sz="900" kern="1200"/>
  </cs:chartArea>
  <cs:dataLabel>
    <cs:lnRef idx="0"/>
    <cs:fillRef idx="0"/>
    <cs:effectRef idx="0"/>
    <cs:fontRef idx="minor">
      <a:schemeClr val="lt1"/>
    </cs:fontRef>
    <cs:defRPr sz="900" b="1" i="0" u="none" strike="noStrike" kern="1200" baseline="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317500" algn="ctr" rotWithShape="0">
          <a:prstClr val="black">
            <a:alpha val="25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20000"/>
          </a:prstClr>
        </a:outerShdw>
      </a:effectLst>
      <a:scene3d>
        <a:camera prst="orthographicFront"/>
        <a:lightRig rig="threePt" dir="t"/>
      </a:scene3d>
      <a:sp3d prstMaterial="matte"/>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noFill/>
      <a:ln w="9525" cap="flat" cmpd="sng" algn="ctr">
        <a:solidFill>
          <a:schemeClr val="dk1">
            <a:lumMod val="15000"/>
            <a:lumOff val="85000"/>
          </a:schemeClr>
        </a:solidFill>
        <a:round/>
      </a:ln>
    </cs:spPr>
    <cs:defRPr sz="900"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65000"/>
            <a:lumOff val="35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65000"/>
            <a:lumOff val="35000"/>
          </a:schemeClr>
        </a:solidFill>
        <a:round/>
      </a:ln>
    </cs:spPr>
  </cs:errorBar>
  <cs:floor>
    <cs:lnRef idx="0"/>
    <cs:fillRef idx="0"/>
    <cs:effectRef idx="0"/>
    <cs:fontRef idx="minor">
      <a:schemeClr val="dk1"/>
    </cs:fontRef>
    <cs:spPr>
      <a:noFill/>
      <a:ln>
        <a:noFill/>
      </a:ln>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50000"/>
            <a:lumOff val="50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78000"/>
        </a:schemeClr>
      </a:solidFill>
    </cs:spPr>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dk1">
        <a:lumMod val="65000"/>
        <a:lumOff val="35000"/>
      </a:schemeClr>
    </cs:fontRef>
    <cs:defRPr sz="900"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inor">
      <a:schemeClr val="dk1">
        <a:lumMod val="65000"/>
        <a:lumOff val="35000"/>
      </a:schemeClr>
    </cs:fontRef>
    <cs:defRPr sz="1800" b="1" kern="120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cap="flat" cmpd="sng" algn="ctr">
        <a:solidFill>
          <a:schemeClr val="dk1">
            <a:lumMod val="65000"/>
            <a:lumOff val="35000"/>
          </a:schemeClr>
        </a:solidFill>
        <a:round/>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wall>
</cs:chartStyle>
</file>

<file path=ppt/charts/style7.xml><?xml version="1.0" encoding="utf-8"?>
<cs:chartStyle xmlns:cs="http://schemas.microsoft.com/office/drawing/2012/chartStyle" xmlns:a="http://schemas.openxmlformats.org/drawingml/2006/main" id="261">
  <cs:axisTitle>
    <cs:lnRef idx="0"/>
    <cs:fillRef idx="0"/>
    <cs:effectRef idx="0"/>
    <cs:fontRef idx="minor">
      <a:schemeClr val="dk1">
        <a:lumMod val="65000"/>
        <a:lumOff val="35000"/>
      </a:schemeClr>
    </cs:fontRef>
    <cs:defRPr sz="900" kern="1200"/>
  </cs:axisTitle>
  <cs:categoryAxis>
    <cs:lnRef idx="0"/>
    <cs:fillRef idx="0"/>
    <cs:effectRef idx="0"/>
    <cs:fontRef idx="minor">
      <a:schemeClr val="dk1">
        <a:lumMod val="65000"/>
        <a:lumOff val="35000"/>
      </a:schemeClr>
    </cs:fontRef>
    <cs:defRPr sz="900" kern="1200"/>
  </cs:categoryAxis>
  <cs:chartArea>
    <cs:lnRef idx="0"/>
    <cs:fillRef idx="0"/>
    <cs:effectRef idx="0"/>
    <cs:fontRef idx="minor">
      <a:schemeClr val="dk1"/>
    </cs:fontRef>
    <cs:spPr>
      <a:pattFill prst="dkDnDiag">
        <a:fgClr>
          <a:schemeClr val="lt1">
            <a:lumMod val="95000"/>
          </a:schemeClr>
        </a:fgClr>
        <a:bgClr>
          <a:schemeClr val="lt1"/>
        </a:bgClr>
      </a:pattFill>
      <a:ln w="9525" cap="flat" cmpd="sng" algn="ctr">
        <a:solidFill>
          <a:schemeClr val="dk1">
            <a:lumMod val="15000"/>
            <a:lumOff val="85000"/>
          </a:schemeClr>
        </a:solidFill>
        <a:round/>
      </a:ln>
    </cs:spPr>
    <cs:defRPr sz="900" kern="1200"/>
  </cs:chartArea>
  <cs:dataLabel>
    <cs:lnRef idx="0"/>
    <cs:fillRef idx="0"/>
    <cs:effectRef idx="0"/>
    <cs:fontRef idx="minor">
      <a:schemeClr val="lt1"/>
    </cs:fontRef>
    <cs:defRPr sz="900" b="1" i="0" u="none" strike="noStrike" kern="1200" baseline="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317500" algn="ctr" rotWithShape="0">
          <a:prstClr val="black">
            <a:alpha val="25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20000"/>
          </a:prstClr>
        </a:outerShdw>
      </a:effectLst>
      <a:scene3d>
        <a:camera prst="orthographicFront"/>
        <a:lightRig rig="threePt" dir="t"/>
      </a:scene3d>
      <a:sp3d prstMaterial="matte"/>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noFill/>
      <a:ln w="9525" cap="flat" cmpd="sng" algn="ctr">
        <a:solidFill>
          <a:schemeClr val="dk1">
            <a:lumMod val="15000"/>
            <a:lumOff val="85000"/>
          </a:schemeClr>
        </a:solidFill>
        <a:round/>
      </a:ln>
    </cs:spPr>
    <cs:defRPr sz="900"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65000"/>
            <a:lumOff val="35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65000"/>
            <a:lumOff val="35000"/>
          </a:schemeClr>
        </a:solidFill>
        <a:round/>
      </a:ln>
    </cs:spPr>
  </cs:errorBar>
  <cs:floor>
    <cs:lnRef idx="0"/>
    <cs:fillRef idx="0"/>
    <cs:effectRef idx="0"/>
    <cs:fontRef idx="minor">
      <a:schemeClr val="dk1"/>
    </cs:fontRef>
    <cs:spPr>
      <a:noFill/>
      <a:ln>
        <a:noFill/>
      </a:ln>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50000"/>
            <a:lumOff val="50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78000"/>
        </a:schemeClr>
      </a:solidFill>
    </cs:spPr>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dk1">
        <a:lumMod val="65000"/>
        <a:lumOff val="35000"/>
      </a:schemeClr>
    </cs:fontRef>
    <cs:defRPr sz="900"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inor">
      <a:schemeClr val="dk1">
        <a:lumMod val="65000"/>
        <a:lumOff val="35000"/>
      </a:schemeClr>
    </cs:fontRef>
    <cs:defRPr sz="1800" b="1" kern="120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cap="flat" cmpd="sng" algn="ctr">
        <a:solidFill>
          <a:schemeClr val="dk1">
            <a:lumMod val="65000"/>
            <a:lumOff val="35000"/>
          </a:schemeClr>
        </a:solidFill>
        <a:round/>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wall>
</cs:chartStyle>
</file>

<file path=ppt/charts/style8.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6AEDB4D-ECF0-4178-86F2-9A4B974E7B4A}" type="datetimeFigureOut">
              <a:rPr lang="nl-BE" smtClean="0"/>
              <a:t>8/06/2016</a:t>
            </a:fld>
            <a:endParaRPr lang="nl-BE"/>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BE"/>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BE"/>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CB01305-3493-424A-B40E-D296184D8D3A}" type="slidenum">
              <a:rPr lang="nl-BE" smtClean="0"/>
              <a:t>‹nr.›</a:t>
            </a:fld>
            <a:endParaRPr lang="nl-BE"/>
          </a:p>
        </p:txBody>
      </p:sp>
    </p:spTree>
    <p:extLst>
      <p:ext uri="{BB962C8B-B14F-4D97-AF65-F5344CB8AC3E}">
        <p14:creationId xmlns:p14="http://schemas.microsoft.com/office/powerpoint/2010/main" val="2224201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AD5CEFAF-9E6B-423C-856B-06B7496B4D2E}" type="slidenum">
              <a:rPr lang="nl-BE" smtClean="0">
                <a:solidFill>
                  <a:prstClr val="black"/>
                </a:solidFill>
              </a:rPr>
              <a:pPr/>
              <a:t>1</a:t>
            </a:fld>
            <a:endParaRPr lang="nl-BE">
              <a:solidFill>
                <a:prstClr val="black"/>
              </a:solidFill>
            </a:endParaRPr>
          </a:p>
        </p:txBody>
      </p:sp>
    </p:spTree>
    <p:extLst>
      <p:ext uri="{BB962C8B-B14F-4D97-AF65-F5344CB8AC3E}">
        <p14:creationId xmlns:p14="http://schemas.microsoft.com/office/powerpoint/2010/main" val="11113319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ECB01305-3493-424A-B40E-D296184D8D3A}" type="slidenum">
              <a:rPr lang="nl-BE" smtClean="0"/>
              <a:t>10</a:t>
            </a:fld>
            <a:endParaRPr lang="nl-BE"/>
          </a:p>
        </p:txBody>
      </p:sp>
    </p:spTree>
    <p:extLst>
      <p:ext uri="{BB962C8B-B14F-4D97-AF65-F5344CB8AC3E}">
        <p14:creationId xmlns:p14="http://schemas.microsoft.com/office/powerpoint/2010/main" val="25648690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ECB01305-3493-424A-B40E-D296184D8D3A}" type="slidenum">
              <a:rPr lang="nl-BE" smtClean="0"/>
              <a:t>11</a:t>
            </a:fld>
            <a:endParaRPr lang="nl-BE"/>
          </a:p>
        </p:txBody>
      </p:sp>
    </p:spTree>
    <p:extLst>
      <p:ext uri="{BB962C8B-B14F-4D97-AF65-F5344CB8AC3E}">
        <p14:creationId xmlns:p14="http://schemas.microsoft.com/office/powerpoint/2010/main" val="3424939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ECB01305-3493-424A-B40E-D296184D8D3A}" type="slidenum">
              <a:rPr lang="nl-BE" smtClean="0"/>
              <a:t>12</a:t>
            </a:fld>
            <a:endParaRPr lang="nl-BE"/>
          </a:p>
        </p:txBody>
      </p:sp>
    </p:spTree>
    <p:extLst>
      <p:ext uri="{BB962C8B-B14F-4D97-AF65-F5344CB8AC3E}">
        <p14:creationId xmlns:p14="http://schemas.microsoft.com/office/powerpoint/2010/main" val="31386870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ECB01305-3493-424A-B40E-D296184D8D3A}" type="slidenum">
              <a:rPr lang="nl-BE" smtClean="0"/>
              <a:t>13</a:t>
            </a:fld>
            <a:endParaRPr lang="nl-BE"/>
          </a:p>
        </p:txBody>
      </p:sp>
    </p:spTree>
    <p:extLst>
      <p:ext uri="{BB962C8B-B14F-4D97-AF65-F5344CB8AC3E}">
        <p14:creationId xmlns:p14="http://schemas.microsoft.com/office/powerpoint/2010/main" val="596733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ECB01305-3493-424A-B40E-D296184D8D3A}" type="slidenum">
              <a:rPr lang="nl-BE" smtClean="0"/>
              <a:t>14</a:t>
            </a:fld>
            <a:endParaRPr lang="nl-BE"/>
          </a:p>
        </p:txBody>
      </p:sp>
    </p:spTree>
    <p:extLst>
      <p:ext uri="{BB962C8B-B14F-4D97-AF65-F5344CB8AC3E}">
        <p14:creationId xmlns:p14="http://schemas.microsoft.com/office/powerpoint/2010/main" val="19276159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ECB01305-3493-424A-B40E-D296184D8D3A}" type="slidenum">
              <a:rPr lang="nl-BE" smtClean="0"/>
              <a:t>15</a:t>
            </a:fld>
            <a:endParaRPr lang="nl-BE"/>
          </a:p>
        </p:txBody>
      </p:sp>
    </p:spTree>
    <p:extLst>
      <p:ext uri="{BB962C8B-B14F-4D97-AF65-F5344CB8AC3E}">
        <p14:creationId xmlns:p14="http://schemas.microsoft.com/office/powerpoint/2010/main" val="28749784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ECB01305-3493-424A-B40E-D296184D8D3A}" type="slidenum">
              <a:rPr lang="nl-BE" smtClean="0"/>
              <a:t>16</a:t>
            </a:fld>
            <a:endParaRPr lang="nl-BE"/>
          </a:p>
        </p:txBody>
      </p:sp>
    </p:spTree>
    <p:extLst>
      <p:ext uri="{BB962C8B-B14F-4D97-AF65-F5344CB8AC3E}">
        <p14:creationId xmlns:p14="http://schemas.microsoft.com/office/powerpoint/2010/main" val="4930680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ECB01305-3493-424A-B40E-D296184D8D3A}" type="slidenum">
              <a:rPr lang="nl-BE" smtClean="0"/>
              <a:t>17</a:t>
            </a:fld>
            <a:endParaRPr lang="nl-BE"/>
          </a:p>
        </p:txBody>
      </p:sp>
    </p:spTree>
    <p:extLst>
      <p:ext uri="{BB962C8B-B14F-4D97-AF65-F5344CB8AC3E}">
        <p14:creationId xmlns:p14="http://schemas.microsoft.com/office/powerpoint/2010/main" val="2707458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ECB01305-3493-424A-B40E-D296184D8D3A}" type="slidenum">
              <a:rPr lang="nl-BE" smtClean="0"/>
              <a:t>18</a:t>
            </a:fld>
            <a:endParaRPr lang="nl-BE"/>
          </a:p>
        </p:txBody>
      </p:sp>
    </p:spTree>
    <p:extLst>
      <p:ext uri="{BB962C8B-B14F-4D97-AF65-F5344CB8AC3E}">
        <p14:creationId xmlns:p14="http://schemas.microsoft.com/office/powerpoint/2010/main" val="15317459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ECB01305-3493-424A-B40E-D296184D8D3A}" type="slidenum">
              <a:rPr lang="nl-BE" smtClean="0"/>
              <a:t>19</a:t>
            </a:fld>
            <a:endParaRPr lang="nl-BE"/>
          </a:p>
        </p:txBody>
      </p:sp>
    </p:spTree>
    <p:extLst>
      <p:ext uri="{BB962C8B-B14F-4D97-AF65-F5344CB8AC3E}">
        <p14:creationId xmlns:p14="http://schemas.microsoft.com/office/powerpoint/2010/main" val="24370909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ECB01305-3493-424A-B40E-D296184D8D3A}" type="slidenum">
              <a:rPr lang="nl-BE" smtClean="0"/>
              <a:t>2</a:t>
            </a:fld>
            <a:endParaRPr lang="nl-BE"/>
          </a:p>
        </p:txBody>
      </p:sp>
    </p:spTree>
    <p:extLst>
      <p:ext uri="{BB962C8B-B14F-4D97-AF65-F5344CB8AC3E}">
        <p14:creationId xmlns:p14="http://schemas.microsoft.com/office/powerpoint/2010/main" val="11543114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ECB01305-3493-424A-B40E-D296184D8D3A}" type="slidenum">
              <a:rPr lang="nl-BE" smtClean="0"/>
              <a:t>20</a:t>
            </a:fld>
            <a:endParaRPr lang="nl-BE"/>
          </a:p>
        </p:txBody>
      </p:sp>
    </p:spTree>
    <p:extLst>
      <p:ext uri="{BB962C8B-B14F-4D97-AF65-F5344CB8AC3E}">
        <p14:creationId xmlns:p14="http://schemas.microsoft.com/office/powerpoint/2010/main" val="41982413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ECB01305-3493-424A-B40E-D296184D8D3A}" type="slidenum">
              <a:rPr lang="nl-BE" smtClean="0"/>
              <a:t>21</a:t>
            </a:fld>
            <a:endParaRPr lang="nl-BE"/>
          </a:p>
        </p:txBody>
      </p:sp>
    </p:spTree>
    <p:extLst>
      <p:ext uri="{BB962C8B-B14F-4D97-AF65-F5344CB8AC3E}">
        <p14:creationId xmlns:p14="http://schemas.microsoft.com/office/powerpoint/2010/main" val="39050811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ECB01305-3493-424A-B40E-D296184D8D3A}" type="slidenum">
              <a:rPr lang="nl-BE" smtClean="0"/>
              <a:t>22</a:t>
            </a:fld>
            <a:endParaRPr lang="nl-BE"/>
          </a:p>
        </p:txBody>
      </p:sp>
    </p:spTree>
    <p:extLst>
      <p:ext uri="{BB962C8B-B14F-4D97-AF65-F5344CB8AC3E}">
        <p14:creationId xmlns:p14="http://schemas.microsoft.com/office/powerpoint/2010/main" val="22580450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ECB01305-3493-424A-B40E-D296184D8D3A}" type="slidenum">
              <a:rPr lang="nl-BE" smtClean="0"/>
              <a:t>23</a:t>
            </a:fld>
            <a:endParaRPr lang="nl-BE"/>
          </a:p>
        </p:txBody>
      </p:sp>
    </p:spTree>
    <p:extLst>
      <p:ext uri="{BB962C8B-B14F-4D97-AF65-F5344CB8AC3E}">
        <p14:creationId xmlns:p14="http://schemas.microsoft.com/office/powerpoint/2010/main" val="33387343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ECB01305-3493-424A-B40E-D296184D8D3A}" type="slidenum">
              <a:rPr lang="nl-BE" smtClean="0"/>
              <a:t>24</a:t>
            </a:fld>
            <a:endParaRPr lang="nl-BE"/>
          </a:p>
        </p:txBody>
      </p:sp>
    </p:spTree>
    <p:extLst>
      <p:ext uri="{BB962C8B-B14F-4D97-AF65-F5344CB8AC3E}">
        <p14:creationId xmlns:p14="http://schemas.microsoft.com/office/powerpoint/2010/main" val="6874267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ECB01305-3493-424A-B40E-D296184D8D3A}" type="slidenum">
              <a:rPr lang="nl-BE" smtClean="0"/>
              <a:t>25</a:t>
            </a:fld>
            <a:endParaRPr lang="nl-BE"/>
          </a:p>
        </p:txBody>
      </p:sp>
    </p:spTree>
    <p:extLst>
      <p:ext uri="{BB962C8B-B14F-4D97-AF65-F5344CB8AC3E}">
        <p14:creationId xmlns:p14="http://schemas.microsoft.com/office/powerpoint/2010/main" val="25220749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ECB01305-3493-424A-B40E-D296184D8D3A}" type="slidenum">
              <a:rPr lang="nl-BE" smtClean="0"/>
              <a:t>26</a:t>
            </a:fld>
            <a:endParaRPr lang="nl-BE"/>
          </a:p>
        </p:txBody>
      </p:sp>
    </p:spTree>
    <p:extLst>
      <p:ext uri="{BB962C8B-B14F-4D97-AF65-F5344CB8AC3E}">
        <p14:creationId xmlns:p14="http://schemas.microsoft.com/office/powerpoint/2010/main" val="50811297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ECB01305-3493-424A-B40E-D296184D8D3A}" type="slidenum">
              <a:rPr lang="nl-BE" smtClean="0"/>
              <a:t>27</a:t>
            </a:fld>
            <a:endParaRPr lang="nl-BE"/>
          </a:p>
        </p:txBody>
      </p:sp>
    </p:spTree>
    <p:extLst>
      <p:ext uri="{BB962C8B-B14F-4D97-AF65-F5344CB8AC3E}">
        <p14:creationId xmlns:p14="http://schemas.microsoft.com/office/powerpoint/2010/main" val="366629840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ECB01305-3493-424A-B40E-D296184D8D3A}" type="slidenum">
              <a:rPr lang="nl-BE" smtClean="0"/>
              <a:t>28</a:t>
            </a:fld>
            <a:endParaRPr lang="nl-BE"/>
          </a:p>
        </p:txBody>
      </p:sp>
    </p:spTree>
    <p:extLst>
      <p:ext uri="{BB962C8B-B14F-4D97-AF65-F5344CB8AC3E}">
        <p14:creationId xmlns:p14="http://schemas.microsoft.com/office/powerpoint/2010/main" val="11264109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ECB01305-3493-424A-B40E-D296184D8D3A}" type="slidenum">
              <a:rPr lang="nl-BE" smtClean="0"/>
              <a:t>29</a:t>
            </a:fld>
            <a:endParaRPr lang="nl-BE"/>
          </a:p>
        </p:txBody>
      </p:sp>
    </p:spTree>
    <p:extLst>
      <p:ext uri="{BB962C8B-B14F-4D97-AF65-F5344CB8AC3E}">
        <p14:creationId xmlns:p14="http://schemas.microsoft.com/office/powerpoint/2010/main" val="7812791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ECB01305-3493-424A-B40E-D296184D8D3A}" type="slidenum">
              <a:rPr lang="nl-BE" smtClean="0"/>
              <a:t>3</a:t>
            </a:fld>
            <a:endParaRPr lang="nl-BE"/>
          </a:p>
        </p:txBody>
      </p:sp>
    </p:spTree>
    <p:extLst>
      <p:ext uri="{BB962C8B-B14F-4D97-AF65-F5344CB8AC3E}">
        <p14:creationId xmlns:p14="http://schemas.microsoft.com/office/powerpoint/2010/main" val="335131664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ECB01305-3493-424A-B40E-D296184D8D3A}" type="slidenum">
              <a:rPr lang="nl-BE" smtClean="0"/>
              <a:t>30</a:t>
            </a:fld>
            <a:endParaRPr lang="nl-BE"/>
          </a:p>
        </p:txBody>
      </p:sp>
    </p:spTree>
    <p:extLst>
      <p:ext uri="{BB962C8B-B14F-4D97-AF65-F5344CB8AC3E}">
        <p14:creationId xmlns:p14="http://schemas.microsoft.com/office/powerpoint/2010/main" val="4806703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ECB01305-3493-424A-B40E-D296184D8D3A}" type="slidenum">
              <a:rPr lang="nl-BE" smtClean="0"/>
              <a:t>31</a:t>
            </a:fld>
            <a:endParaRPr lang="nl-BE"/>
          </a:p>
        </p:txBody>
      </p:sp>
    </p:spTree>
    <p:extLst>
      <p:ext uri="{BB962C8B-B14F-4D97-AF65-F5344CB8AC3E}">
        <p14:creationId xmlns:p14="http://schemas.microsoft.com/office/powerpoint/2010/main" val="422510880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ECB01305-3493-424A-B40E-D296184D8D3A}" type="slidenum">
              <a:rPr lang="nl-BE" smtClean="0"/>
              <a:t>32</a:t>
            </a:fld>
            <a:endParaRPr lang="nl-BE"/>
          </a:p>
        </p:txBody>
      </p:sp>
    </p:spTree>
    <p:extLst>
      <p:ext uri="{BB962C8B-B14F-4D97-AF65-F5344CB8AC3E}">
        <p14:creationId xmlns:p14="http://schemas.microsoft.com/office/powerpoint/2010/main" val="412033217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ECB01305-3493-424A-B40E-D296184D8D3A}" type="slidenum">
              <a:rPr lang="nl-BE" smtClean="0"/>
              <a:t>33</a:t>
            </a:fld>
            <a:endParaRPr lang="nl-BE"/>
          </a:p>
        </p:txBody>
      </p:sp>
    </p:spTree>
    <p:extLst>
      <p:ext uri="{BB962C8B-B14F-4D97-AF65-F5344CB8AC3E}">
        <p14:creationId xmlns:p14="http://schemas.microsoft.com/office/powerpoint/2010/main" val="387900621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ECB01305-3493-424A-B40E-D296184D8D3A}" type="slidenum">
              <a:rPr lang="nl-BE" smtClean="0"/>
              <a:t>34</a:t>
            </a:fld>
            <a:endParaRPr lang="nl-BE"/>
          </a:p>
        </p:txBody>
      </p:sp>
    </p:spTree>
    <p:extLst>
      <p:ext uri="{BB962C8B-B14F-4D97-AF65-F5344CB8AC3E}">
        <p14:creationId xmlns:p14="http://schemas.microsoft.com/office/powerpoint/2010/main" val="341301031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ECB01305-3493-424A-B40E-D296184D8D3A}" type="slidenum">
              <a:rPr lang="nl-BE" smtClean="0"/>
              <a:t>35</a:t>
            </a:fld>
            <a:endParaRPr lang="nl-BE"/>
          </a:p>
        </p:txBody>
      </p:sp>
    </p:spTree>
    <p:extLst>
      <p:ext uri="{BB962C8B-B14F-4D97-AF65-F5344CB8AC3E}">
        <p14:creationId xmlns:p14="http://schemas.microsoft.com/office/powerpoint/2010/main" val="310502936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ECB01305-3493-424A-B40E-D296184D8D3A}" type="slidenum">
              <a:rPr lang="nl-BE" smtClean="0">
                <a:solidFill>
                  <a:prstClr val="black"/>
                </a:solidFill>
              </a:rPr>
              <a:pPr/>
              <a:t>36</a:t>
            </a:fld>
            <a:endParaRPr lang="nl-BE">
              <a:solidFill>
                <a:prstClr val="black"/>
              </a:solidFill>
            </a:endParaRPr>
          </a:p>
        </p:txBody>
      </p:sp>
    </p:spTree>
    <p:extLst>
      <p:ext uri="{BB962C8B-B14F-4D97-AF65-F5344CB8AC3E}">
        <p14:creationId xmlns:p14="http://schemas.microsoft.com/office/powerpoint/2010/main" val="86934791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ECB01305-3493-424A-B40E-D296184D8D3A}" type="slidenum">
              <a:rPr lang="nl-BE" smtClean="0"/>
              <a:t>37</a:t>
            </a:fld>
            <a:endParaRPr lang="nl-BE"/>
          </a:p>
        </p:txBody>
      </p:sp>
    </p:spTree>
    <p:extLst>
      <p:ext uri="{BB962C8B-B14F-4D97-AF65-F5344CB8AC3E}">
        <p14:creationId xmlns:p14="http://schemas.microsoft.com/office/powerpoint/2010/main" val="219083359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ECB01305-3493-424A-B40E-D296184D8D3A}" type="slidenum">
              <a:rPr lang="nl-BE" smtClean="0"/>
              <a:t>38</a:t>
            </a:fld>
            <a:endParaRPr lang="nl-BE"/>
          </a:p>
        </p:txBody>
      </p:sp>
    </p:spTree>
    <p:extLst>
      <p:ext uri="{BB962C8B-B14F-4D97-AF65-F5344CB8AC3E}">
        <p14:creationId xmlns:p14="http://schemas.microsoft.com/office/powerpoint/2010/main" val="275751158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ECB01305-3493-424A-B40E-D296184D8D3A}" type="slidenum">
              <a:rPr lang="nl-BE" smtClean="0"/>
              <a:t>39</a:t>
            </a:fld>
            <a:endParaRPr lang="nl-BE"/>
          </a:p>
        </p:txBody>
      </p:sp>
    </p:spTree>
    <p:extLst>
      <p:ext uri="{BB962C8B-B14F-4D97-AF65-F5344CB8AC3E}">
        <p14:creationId xmlns:p14="http://schemas.microsoft.com/office/powerpoint/2010/main" val="13717858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ECB01305-3493-424A-B40E-D296184D8D3A}" type="slidenum">
              <a:rPr lang="nl-BE" smtClean="0"/>
              <a:t>4</a:t>
            </a:fld>
            <a:endParaRPr lang="nl-BE"/>
          </a:p>
        </p:txBody>
      </p:sp>
    </p:spTree>
    <p:extLst>
      <p:ext uri="{BB962C8B-B14F-4D97-AF65-F5344CB8AC3E}">
        <p14:creationId xmlns:p14="http://schemas.microsoft.com/office/powerpoint/2010/main" val="396935985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ECB01305-3493-424A-B40E-D296184D8D3A}" type="slidenum">
              <a:rPr lang="nl-BE" smtClean="0">
                <a:solidFill>
                  <a:prstClr val="black"/>
                </a:solidFill>
              </a:rPr>
              <a:pPr/>
              <a:t>40</a:t>
            </a:fld>
            <a:endParaRPr lang="nl-BE">
              <a:solidFill>
                <a:prstClr val="black"/>
              </a:solidFill>
            </a:endParaRPr>
          </a:p>
        </p:txBody>
      </p:sp>
    </p:spTree>
    <p:extLst>
      <p:ext uri="{BB962C8B-B14F-4D97-AF65-F5344CB8AC3E}">
        <p14:creationId xmlns:p14="http://schemas.microsoft.com/office/powerpoint/2010/main" val="161875769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ECB01305-3493-424A-B40E-D296184D8D3A}" type="slidenum">
              <a:rPr lang="nl-BE" smtClean="0"/>
              <a:t>41</a:t>
            </a:fld>
            <a:endParaRPr lang="nl-BE"/>
          </a:p>
        </p:txBody>
      </p:sp>
    </p:spTree>
    <p:extLst>
      <p:ext uri="{BB962C8B-B14F-4D97-AF65-F5344CB8AC3E}">
        <p14:creationId xmlns:p14="http://schemas.microsoft.com/office/powerpoint/2010/main" val="350509768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ECB01305-3493-424A-B40E-D296184D8D3A}" type="slidenum">
              <a:rPr lang="nl-BE" smtClean="0">
                <a:solidFill>
                  <a:prstClr val="black"/>
                </a:solidFill>
              </a:rPr>
              <a:pPr/>
              <a:t>42</a:t>
            </a:fld>
            <a:endParaRPr lang="nl-BE">
              <a:solidFill>
                <a:prstClr val="black"/>
              </a:solidFill>
            </a:endParaRPr>
          </a:p>
        </p:txBody>
      </p:sp>
    </p:spTree>
    <p:extLst>
      <p:ext uri="{BB962C8B-B14F-4D97-AF65-F5344CB8AC3E}">
        <p14:creationId xmlns:p14="http://schemas.microsoft.com/office/powerpoint/2010/main" val="17038756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ECB01305-3493-424A-B40E-D296184D8D3A}" type="slidenum">
              <a:rPr lang="nl-BE" smtClean="0"/>
              <a:t>43</a:t>
            </a:fld>
            <a:endParaRPr lang="nl-BE"/>
          </a:p>
        </p:txBody>
      </p:sp>
    </p:spTree>
    <p:extLst>
      <p:ext uri="{BB962C8B-B14F-4D97-AF65-F5344CB8AC3E}">
        <p14:creationId xmlns:p14="http://schemas.microsoft.com/office/powerpoint/2010/main" val="374250162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ECB01305-3493-424A-B40E-D296184D8D3A}" type="slidenum">
              <a:rPr lang="nl-BE" smtClean="0">
                <a:solidFill>
                  <a:prstClr val="black"/>
                </a:solidFill>
              </a:rPr>
              <a:pPr/>
              <a:t>44</a:t>
            </a:fld>
            <a:endParaRPr lang="nl-BE">
              <a:solidFill>
                <a:prstClr val="black"/>
              </a:solidFill>
            </a:endParaRPr>
          </a:p>
        </p:txBody>
      </p:sp>
    </p:spTree>
    <p:extLst>
      <p:ext uri="{BB962C8B-B14F-4D97-AF65-F5344CB8AC3E}">
        <p14:creationId xmlns:p14="http://schemas.microsoft.com/office/powerpoint/2010/main" val="20979759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ECB01305-3493-424A-B40E-D296184D8D3A}" type="slidenum">
              <a:rPr lang="nl-BE" smtClean="0"/>
              <a:t>45</a:t>
            </a:fld>
            <a:endParaRPr lang="nl-BE"/>
          </a:p>
        </p:txBody>
      </p:sp>
    </p:spTree>
    <p:extLst>
      <p:ext uri="{BB962C8B-B14F-4D97-AF65-F5344CB8AC3E}">
        <p14:creationId xmlns:p14="http://schemas.microsoft.com/office/powerpoint/2010/main" val="352149600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ECB01305-3493-424A-B40E-D296184D8D3A}" type="slidenum">
              <a:rPr lang="nl-BE" smtClean="0">
                <a:solidFill>
                  <a:prstClr val="black"/>
                </a:solidFill>
              </a:rPr>
              <a:pPr/>
              <a:t>46</a:t>
            </a:fld>
            <a:endParaRPr lang="nl-BE">
              <a:solidFill>
                <a:prstClr val="black"/>
              </a:solidFill>
            </a:endParaRPr>
          </a:p>
        </p:txBody>
      </p:sp>
    </p:spTree>
    <p:extLst>
      <p:ext uri="{BB962C8B-B14F-4D97-AF65-F5344CB8AC3E}">
        <p14:creationId xmlns:p14="http://schemas.microsoft.com/office/powerpoint/2010/main" val="90387908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ECB01305-3493-424A-B40E-D296184D8D3A}" type="slidenum">
              <a:rPr lang="nl-BE" smtClean="0"/>
              <a:t>47</a:t>
            </a:fld>
            <a:endParaRPr lang="nl-BE"/>
          </a:p>
        </p:txBody>
      </p:sp>
    </p:spTree>
    <p:extLst>
      <p:ext uri="{BB962C8B-B14F-4D97-AF65-F5344CB8AC3E}">
        <p14:creationId xmlns:p14="http://schemas.microsoft.com/office/powerpoint/2010/main" val="329673171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ECB01305-3493-424A-B40E-D296184D8D3A}" type="slidenum">
              <a:rPr lang="nl-BE" smtClean="0">
                <a:solidFill>
                  <a:prstClr val="black"/>
                </a:solidFill>
              </a:rPr>
              <a:pPr/>
              <a:t>48</a:t>
            </a:fld>
            <a:endParaRPr lang="nl-BE">
              <a:solidFill>
                <a:prstClr val="black"/>
              </a:solidFill>
            </a:endParaRPr>
          </a:p>
        </p:txBody>
      </p:sp>
    </p:spTree>
    <p:extLst>
      <p:ext uri="{BB962C8B-B14F-4D97-AF65-F5344CB8AC3E}">
        <p14:creationId xmlns:p14="http://schemas.microsoft.com/office/powerpoint/2010/main" val="110804322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ECB01305-3493-424A-B40E-D296184D8D3A}" type="slidenum">
              <a:rPr lang="nl-BE" smtClean="0"/>
              <a:t>49</a:t>
            </a:fld>
            <a:endParaRPr lang="nl-BE"/>
          </a:p>
        </p:txBody>
      </p:sp>
    </p:spTree>
    <p:extLst>
      <p:ext uri="{BB962C8B-B14F-4D97-AF65-F5344CB8AC3E}">
        <p14:creationId xmlns:p14="http://schemas.microsoft.com/office/powerpoint/2010/main" val="39456634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ECB01305-3493-424A-B40E-D296184D8D3A}" type="slidenum">
              <a:rPr lang="nl-BE" smtClean="0"/>
              <a:t>5</a:t>
            </a:fld>
            <a:endParaRPr lang="nl-BE"/>
          </a:p>
        </p:txBody>
      </p:sp>
    </p:spTree>
    <p:extLst>
      <p:ext uri="{BB962C8B-B14F-4D97-AF65-F5344CB8AC3E}">
        <p14:creationId xmlns:p14="http://schemas.microsoft.com/office/powerpoint/2010/main" val="48333381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ECB01305-3493-424A-B40E-D296184D8D3A}" type="slidenum">
              <a:rPr lang="nl-BE" smtClean="0"/>
              <a:t>50</a:t>
            </a:fld>
            <a:endParaRPr lang="nl-BE"/>
          </a:p>
        </p:txBody>
      </p:sp>
    </p:spTree>
    <p:extLst>
      <p:ext uri="{BB962C8B-B14F-4D97-AF65-F5344CB8AC3E}">
        <p14:creationId xmlns:p14="http://schemas.microsoft.com/office/powerpoint/2010/main" val="71829798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ECB01305-3493-424A-B40E-D296184D8D3A}" type="slidenum">
              <a:rPr lang="nl-BE" smtClean="0"/>
              <a:t>51</a:t>
            </a:fld>
            <a:endParaRPr lang="nl-BE"/>
          </a:p>
        </p:txBody>
      </p:sp>
    </p:spTree>
    <p:extLst>
      <p:ext uri="{BB962C8B-B14F-4D97-AF65-F5344CB8AC3E}">
        <p14:creationId xmlns:p14="http://schemas.microsoft.com/office/powerpoint/2010/main" val="259634697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ECB01305-3493-424A-B40E-D296184D8D3A}" type="slidenum">
              <a:rPr lang="nl-BE" smtClean="0">
                <a:solidFill>
                  <a:prstClr val="black"/>
                </a:solidFill>
              </a:rPr>
              <a:pPr/>
              <a:t>52</a:t>
            </a:fld>
            <a:endParaRPr lang="nl-BE">
              <a:solidFill>
                <a:prstClr val="black"/>
              </a:solidFill>
            </a:endParaRPr>
          </a:p>
        </p:txBody>
      </p:sp>
    </p:spTree>
    <p:extLst>
      <p:ext uri="{BB962C8B-B14F-4D97-AF65-F5344CB8AC3E}">
        <p14:creationId xmlns:p14="http://schemas.microsoft.com/office/powerpoint/2010/main" val="10260015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ECB01305-3493-424A-B40E-D296184D8D3A}" type="slidenum">
              <a:rPr lang="nl-BE" smtClean="0"/>
              <a:t>6</a:t>
            </a:fld>
            <a:endParaRPr lang="nl-BE"/>
          </a:p>
        </p:txBody>
      </p:sp>
    </p:spTree>
    <p:extLst>
      <p:ext uri="{BB962C8B-B14F-4D97-AF65-F5344CB8AC3E}">
        <p14:creationId xmlns:p14="http://schemas.microsoft.com/office/powerpoint/2010/main" val="12371816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ECB01305-3493-424A-B40E-D296184D8D3A}" type="slidenum">
              <a:rPr lang="nl-BE" smtClean="0"/>
              <a:t>7</a:t>
            </a:fld>
            <a:endParaRPr lang="nl-BE"/>
          </a:p>
        </p:txBody>
      </p:sp>
    </p:spTree>
    <p:extLst>
      <p:ext uri="{BB962C8B-B14F-4D97-AF65-F5344CB8AC3E}">
        <p14:creationId xmlns:p14="http://schemas.microsoft.com/office/powerpoint/2010/main" val="24364027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ECB01305-3493-424A-B40E-D296184D8D3A}" type="slidenum">
              <a:rPr lang="nl-BE" smtClean="0"/>
              <a:t>8</a:t>
            </a:fld>
            <a:endParaRPr lang="nl-BE"/>
          </a:p>
        </p:txBody>
      </p:sp>
    </p:spTree>
    <p:extLst>
      <p:ext uri="{BB962C8B-B14F-4D97-AF65-F5344CB8AC3E}">
        <p14:creationId xmlns:p14="http://schemas.microsoft.com/office/powerpoint/2010/main" val="30177942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ECB01305-3493-424A-B40E-D296184D8D3A}" type="slidenum">
              <a:rPr lang="nl-BE" smtClean="0"/>
              <a:t>9</a:t>
            </a:fld>
            <a:endParaRPr lang="nl-BE"/>
          </a:p>
        </p:txBody>
      </p:sp>
    </p:spTree>
    <p:extLst>
      <p:ext uri="{BB962C8B-B14F-4D97-AF65-F5344CB8AC3E}">
        <p14:creationId xmlns:p14="http://schemas.microsoft.com/office/powerpoint/2010/main" val="1461807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dia">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nl-NL" smtClean="0"/>
              <a:t>Klik om de stijl te bewerken</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smtClean="0"/>
              <a:t>Klik om de ondertitelstijl van het model te bewerken</a:t>
            </a:r>
            <a:endParaRPr lang="en-US" dirty="0"/>
          </a:p>
        </p:txBody>
      </p:sp>
      <p:sp>
        <p:nvSpPr>
          <p:cNvPr id="4" name="Date Placeholder 3"/>
          <p:cNvSpPr>
            <a:spLocks noGrp="1"/>
          </p:cNvSpPr>
          <p:nvPr>
            <p:ph type="dt" sz="half" idx="10"/>
          </p:nvPr>
        </p:nvSpPr>
        <p:spPr/>
        <p:txBody>
          <a:bodyPr/>
          <a:lstStyle/>
          <a:p>
            <a:fld id="{5AD95B3E-39E4-478A-9B53-E675B5E0BAFC}" type="datetime1">
              <a:rPr lang="nl-BE" smtClean="0"/>
              <a:t>8/06/2016</a:t>
            </a:fld>
            <a:endParaRPr lang="nl-BE"/>
          </a:p>
        </p:txBody>
      </p:sp>
      <p:sp>
        <p:nvSpPr>
          <p:cNvPr id="5" name="Footer Placeholder 4"/>
          <p:cNvSpPr>
            <a:spLocks noGrp="1"/>
          </p:cNvSpPr>
          <p:nvPr>
            <p:ph type="ftr" sz="quarter" idx="11"/>
          </p:nvPr>
        </p:nvSpPr>
        <p:spPr/>
        <p:txBody>
          <a:bodyPr/>
          <a:lstStyle/>
          <a:p>
            <a:r>
              <a:rPr lang="nl-BE" smtClean="0"/>
              <a:t>nationale presconferentie 1 dag niet 2015 </a:t>
            </a:r>
            <a:endParaRPr lang="nl-BE"/>
          </a:p>
        </p:txBody>
      </p:sp>
      <p:sp>
        <p:nvSpPr>
          <p:cNvPr id="6" name="Slide Number Placeholder 5"/>
          <p:cNvSpPr>
            <a:spLocks noGrp="1"/>
          </p:cNvSpPr>
          <p:nvPr>
            <p:ph type="sldNum" sz="quarter" idx="12"/>
          </p:nvPr>
        </p:nvSpPr>
        <p:spPr/>
        <p:txBody>
          <a:bodyPr/>
          <a:lstStyle/>
          <a:p>
            <a:fld id="{C2CC3333-7CFA-4A79-85E3-D6D6295DD7BD}" type="slidenum">
              <a:rPr lang="nl-BE" smtClean="0"/>
              <a:t>‹nr.›</a:t>
            </a:fld>
            <a:endParaRPr lang="nl-BE"/>
          </a:p>
        </p:txBody>
      </p:sp>
    </p:spTree>
    <p:extLst>
      <p:ext uri="{BB962C8B-B14F-4D97-AF65-F5344CB8AC3E}">
        <p14:creationId xmlns:p14="http://schemas.microsoft.com/office/powerpoint/2010/main" val="19371227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el en bijschrift">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nl-NL" smtClean="0"/>
              <a:t>Klik om de stijl te bewerken</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modelstijlen te bewerken</a:t>
            </a:r>
          </a:p>
        </p:txBody>
      </p:sp>
      <p:sp>
        <p:nvSpPr>
          <p:cNvPr id="4" name="Date Placeholder 3"/>
          <p:cNvSpPr>
            <a:spLocks noGrp="1"/>
          </p:cNvSpPr>
          <p:nvPr>
            <p:ph type="dt" sz="half" idx="10"/>
          </p:nvPr>
        </p:nvSpPr>
        <p:spPr/>
        <p:txBody>
          <a:bodyPr/>
          <a:lstStyle/>
          <a:p>
            <a:fld id="{2AA60CD3-7015-4E1F-9286-87F7D5B73A52}" type="datetime1">
              <a:rPr lang="nl-BE" smtClean="0"/>
              <a:t>8/06/2016</a:t>
            </a:fld>
            <a:endParaRPr lang="nl-BE"/>
          </a:p>
        </p:txBody>
      </p:sp>
      <p:sp>
        <p:nvSpPr>
          <p:cNvPr id="5" name="Footer Placeholder 4"/>
          <p:cNvSpPr>
            <a:spLocks noGrp="1"/>
          </p:cNvSpPr>
          <p:nvPr>
            <p:ph type="ftr" sz="quarter" idx="11"/>
          </p:nvPr>
        </p:nvSpPr>
        <p:spPr/>
        <p:txBody>
          <a:bodyPr/>
          <a:lstStyle/>
          <a:p>
            <a:r>
              <a:rPr lang="nl-BE" smtClean="0"/>
              <a:t>nationale presconferentie 1 dag niet 2015 </a:t>
            </a:r>
            <a:endParaRPr lang="nl-BE"/>
          </a:p>
        </p:txBody>
      </p:sp>
      <p:sp>
        <p:nvSpPr>
          <p:cNvPr id="6" name="Slide Number Placeholder 5"/>
          <p:cNvSpPr>
            <a:spLocks noGrp="1"/>
          </p:cNvSpPr>
          <p:nvPr>
            <p:ph type="sldNum" sz="quarter" idx="12"/>
          </p:nvPr>
        </p:nvSpPr>
        <p:spPr/>
        <p:txBody>
          <a:bodyPr/>
          <a:lstStyle/>
          <a:p>
            <a:fld id="{C2CC3333-7CFA-4A79-85E3-D6D6295DD7BD}" type="slidenum">
              <a:rPr lang="nl-BE" smtClean="0"/>
              <a:t>‹nr.›</a:t>
            </a:fld>
            <a:endParaRPr lang="nl-BE"/>
          </a:p>
        </p:txBody>
      </p:sp>
    </p:spTree>
    <p:extLst>
      <p:ext uri="{BB962C8B-B14F-4D97-AF65-F5344CB8AC3E}">
        <p14:creationId xmlns:p14="http://schemas.microsoft.com/office/powerpoint/2010/main" val="3124508433"/>
      </p:ext>
    </p:extLst>
  </p:cSld>
  <p:clrMapOvr>
    <a:masterClrMapping/>
  </p:clrMapOvr>
  <p:hf sldNum="0" hd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eraat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nl-NL" smtClean="0"/>
              <a:t>Klik om de stijl te bewerken</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nl-NL" smtClean="0"/>
              <a:t>Klik om de modelstijlen te bewerken</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modelstijlen te bewerken</a:t>
            </a:r>
          </a:p>
        </p:txBody>
      </p:sp>
      <p:sp>
        <p:nvSpPr>
          <p:cNvPr id="4" name="Date Placeholder 3"/>
          <p:cNvSpPr>
            <a:spLocks noGrp="1"/>
          </p:cNvSpPr>
          <p:nvPr>
            <p:ph type="dt" sz="half" idx="10"/>
          </p:nvPr>
        </p:nvSpPr>
        <p:spPr/>
        <p:txBody>
          <a:bodyPr/>
          <a:lstStyle/>
          <a:p>
            <a:fld id="{2AA60CD3-7015-4E1F-9286-87F7D5B73A52}" type="datetime1">
              <a:rPr lang="nl-BE" smtClean="0"/>
              <a:t>8/06/2016</a:t>
            </a:fld>
            <a:endParaRPr lang="nl-BE"/>
          </a:p>
        </p:txBody>
      </p:sp>
      <p:sp>
        <p:nvSpPr>
          <p:cNvPr id="5" name="Footer Placeholder 4"/>
          <p:cNvSpPr>
            <a:spLocks noGrp="1"/>
          </p:cNvSpPr>
          <p:nvPr>
            <p:ph type="ftr" sz="quarter" idx="11"/>
          </p:nvPr>
        </p:nvSpPr>
        <p:spPr/>
        <p:txBody>
          <a:bodyPr/>
          <a:lstStyle/>
          <a:p>
            <a:r>
              <a:rPr lang="nl-BE" smtClean="0"/>
              <a:t>nationale presconferentie 1 dag niet 2015 </a:t>
            </a:r>
            <a:endParaRPr lang="nl-BE"/>
          </a:p>
        </p:txBody>
      </p:sp>
      <p:sp>
        <p:nvSpPr>
          <p:cNvPr id="6" name="Slide Number Placeholder 5"/>
          <p:cNvSpPr>
            <a:spLocks noGrp="1"/>
          </p:cNvSpPr>
          <p:nvPr>
            <p:ph type="sldNum" sz="quarter" idx="12"/>
          </p:nvPr>
        </p:nvSpPr>
        <p:spPr/>
        <p:txBody>
          <a:bodyPr/>
          <a:lstStyle/>
          <a:p>
            <a:fld id="{C2CC3333-7CFA-4A79-85E3-D6D6295DD7BD}" type="slidenum">
              <a:rPr lang="nl-BE" smtClean="0"/>
              <a:t>‹nr.›</a:t>
            </a:fld>
            <a:endParaRPr lang="nl-BE"/>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654260320"/>
      </p:ext>
    </p:extLst>
  </p:cSld>
  <p:clrMapOvr>
    <a:masterClrMapping/>
  </p:clrMapOvr>
  <p:hf sldNum="0" hd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amkaartje">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nl-NL" smtClean="0"/>
              <a:t>Klik om de stijl te bewerken</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modelstijlen te bewerken</a:t>
            </a:r>
          </a:p>
        </p:txBody>
      </p:sp>
      <p:sp>
        <p:nvSpPr>
          <p:cNvPr id="4" name="Date Placeholder 3"/>
          <p:cNvSpPr>
            <a:spLocks noGrp="1"/>
          </p:cNvSpPr>
          <p:nvPr>
            <p:ph type="dt" sz="half" idx="10"/>
          </p:nvPr>
        </p:nvSpPr>
        <p:spPr/>
        <p:txBody>
          <a:bodyPr/>
          <a:lstStyle/>
          <a:p>
            <a:fld id="{2AA60CD3-7015-4E1F-9286-87F7D5B73A52}" type="datetime1">
              <a:rPr lang="nl-BE" smtClean="0"/>
              <a:t>8/06/2016</a:t>
            </a:fld>
            <a:endParaRPr lang="nl-BE"/>
          </a:p>
        </p:txBody>
      </p:sp>
      <p:sp>
        <p:nvSpPr>
          <p:cNvPr id="5" name="Footer Placeholder 4"/>
          <p:cNvSpPr>
            <a:spLocks noGrp="1"/>
          </p:cNvSpPr>
          <p:nvPr>
            <p:ph type="ftr" sz="quarter" idx="11"/>
          </p:nvPr>
        </p:nvSpPr>
        <p:spPr/>
        <p:txBody>
          <a:bodyPr/>
          <a:lstStyle/>
          <a:p>
            <a:r>
              <a:rPr lang="nl-BE" smtClean="0"/>
              <a:t>nationale presconferentie 1 dag niet 2015 </a:t>
            </a:r>
            <a:endParaRPr lang="nl-BE"/>
          </a:p>
        </p:txBody>
      </p:sp>
      <p:sp>
        <p:nvSpPr>
          <p:cNvPr id="6" name="Slide Number Placeholder 5"/>
          <p:cNvSpPr>
            <a:spLocks noGrp="1"/>
          </p:cNvSpPr>
          <p:nvPr>
            <p:ph type="sldNum" sz="quarter" idx="12"/>
          </p:nvPr>
        </p:nvSpPr>
        <p:spPr/>
        <p:txBody>
          <a:bodyPr/>
          <a:lstStyle/>
          <a:p>
            <a:fld id="{C2CC3333-7CFA-4A79-85E3-D6D6295DD7BD}" type="slidenum">
              <a:rPr lang="nl-BE" smtClean="0"/>
              <a:t>‹nr.›</a:t>
            </a:fld>
            <a:endParaRPr lang="nl-BE"/>
          </a:p>
        </p:txBody>
      </p:sp>
    </p:spTree>
    <p:extLst>
      <p:ext uri="{BB962C8B-B14F-4D97-AF65-F5344CB8AC3E}">
        <p14:creationId xmlns:p14="http://schemas.microsoft.com/office/powerpoint/2010/main" val="3527365125"/>
      </p:ext>
    </p:extLst>
  </p:cSld>
  <p:clrMapOvr>
    <a:masterClrMapping/>
  </p:clrMapOvr>
  <p:hf sldNum="0" hd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Offerte naamkaartje">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nl-NL" smtClean="0"/>
              <a:t>Klik om de stijl te bewerken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nl-NL" smtClean="0"/>
              <a:t>Klik om de modelstijlen te bewerken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modelstijlen te bewerken</a:t>
            </a:r>
          </a:p>
        </p:txBody>
      </p:sp>
      <p:sp>
        <p:nvSpPr>
          <p:cNvPr id="4" name="Date Placeholder 3"/>
          <p:cNvSpPr>
            <a:spLocks noGrp="1"/>
          </p:cNvSpPr>
          <p:nvPr>
            <p:ph type="dt" sz="half" idx="10"/>
          </p:nvPr>
        </p:nvSpPr>
        <p:spPr/>
        <p:txBody>
          <a:bodyPr/>
          <a:lstStyle/>
          <a:p>
            <a:fld id="{2AA60CD3-7015-4E1F-9286-87F7D5B73A52}" type="datetime1">
              <a:rPr lang="nl-BE" smtClean="0"/>
              <a:t>8/06/2016</a:t>
            </a:fld>
            <a:endParaRPr lang="nl-BE"/>
          </a:p>
        </p:txBody>
      </p:sp>
      <p:sp>
        <p:nvSpPr>
          <p:cNvPr id="5" name="Footer Placeholder 4"/>
          <p:cNvSpPr>
            <a:spLocks noGrp="1"/>
          </p:cNvSpPr>
          <p:nvPr>
            <p:ph type="ftr" sz="quarter" idx="11"/>
          </p:nvPr>
        </p:nvSpPr>
        <p:spPr/>
        <p:txBody>
          <a:bodyPr/>
          <a:lstStyle/>
          <a:p>
            <a:r>
              <a:rPr lang="nl-BE" smtClean="0"/>
              <a:t>nationale presconferentie 1 dag niet 2015 </a:t>
            </a:r>
            <a:endParaRPr lang="nl-BE"/>
          </a:p>
        </p:txBody>
      </p:sp>
      <p:sp>
        <p:nvSpPr>
          <p:cNvPr id="6" name="Slide Number Placeholder 5"/>
          <p:cNvSpPr>
            <a:spLocks noGrp="1"/>
          </p:cNvSpPr>
          <p:nvPr>
            <p:ph type="sldNum" sz="quarter" idx="12"/>
          </p:nvPr>
        </p:nvSpPr>
        <p:spPr/>
        <p:txBody>
          <a:bodyPr/>
          <a:lstStyle/>
          <a:p>
            <a:fld id="{C2CC3333-7CFA-4A79-85E3-D6D6295DD7BD}" type="slidenum">
              <a:rPr lang="nl-BE" smtClean="0"/>
              <a:t>‹nr.›</a:t>
            </a:fld>
            <a:endParaRPr lang="nl-BE"/>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208071880"/>
      </p:ext>
    </p:extLst>
  </p:cSld>
  <p:clrMapOvr>
    <a:masterClrMapping/>
  </p:clrMapOvr>
  <p:hf sldNum="0" hd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Waar of onwaar">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nl-NL" smtClean="0"/>
              <a:t>Klik om de stijl te bewerken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nl-NL" smtClean="0"/>
              <a:t>Klik om de modelstijlen te bewerken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modelstijlen te bewerken</a:t>
            </a:r>
          </a:p>
        </p:txBody>
      </p:sp>
      <p:sp>
        <p:nvSpPr>
          <p:cNvPr id="4" name="Date Placeholder 3"/>
          <p:cNvSpPr>
            <a:spLocks noGrp="1"/>
          </p:cNvSpPr>
          <p:nvPr>
            <p:ph type="dt" sz="half" idx="10"/>
          </p:nvPr>
        </p:nvSpPr>
        <p:spPr/>
        <p:txBody>
          <a:bodyPr/>
          <a:lstStyle/>
          <a:p>
            <a:fld id="{2AA60CD3-7015-4E1F-9286-87F7D5B73A52}" type="datetime1">
              <a:rPr lang="nl-BE" smtClean="0"/>
              <a:t>8/06/2016</a:t>
            </a:fld>
            <a:endParaRPr lang="nl-BE"/>
          </a:p>
        </p:txBody>
      </p:sp>
      <p:sp>
        <p:nvSpPr>
          <p:cNvPr id="5" name="Footer Placeholder 4"/>
          <p:cNvSpPr>
            <a:spLocks noGrp="1"/>
          </p:cNvSpPr>
          <p:nvPr>
            <p:ph type="ftr" sz="quarter" idx="11"/>
          </p:nvPr>
        </p:nvSpPr>
        <p:spPr/>
        <p:txBody>
          <a:bodyPr/>
          <a:lstStyle/>
          <a:p>
            <a:r>
              <a:rPr lang="nl-BE" smtClean="0"/>
              <a:t>nationale presconferentie 1 dag niet 2015 </a:t>
            </a:r>
            <a:endParaRPr lang="nl-BE"/>
          </a:p>
        </p:txBody>
      </p:sp>
      <p:sp>
        <p:nvSpPr>
          <p:cNvPr id="6" name="Slide Number Placeholder 5"/>
          <p:cNvSpPr>
            <a:spLocks noGrp="1"/>
          </p:cNvSpPr>
          <p:nvPr>
            <p:ph type="sldNum" sz="quarter" idx="12"/>
          </p:nvPr>
        </p:nvSpPr>
        <p:spPr/>
        <p:txBody>
          <a:bodyPr/>
          <a:lstStyle/>
          <a:p>
            <a:fld id="{C2CC3333-7CFA-4A79-85E3-D6D6295DD7BD}" type="slidenum">
              <a:rPr lang="nl-BE" smtClean="0"/>
              <a:t>‹nr.›</a:t>
            </a:fld>
            <a:endParaRPr lang="nl-BE"/>
          </a:p>
        </p:txBody>
      </p:sp>
    </p:spTree>
    <p:extLst>
      <p:ext uri="{BB962C8B-B14F-4D97-AF65-F5344CB8AC3E}">
        <p14:creationId xmlns:p14="http://schemas.microsoft.com/office/powerpoint/2010/main" val="2851635843"/>
      </p:ext>
    </p:extLst>
  </p:cSld>
  <p:clrMapOvr>
    <a:masterClrMapping/>
  </p:clrMapOvr>
  <p:hf sldNum="0" hd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3" name="Vertical Text Placeholder 2"/>
          <p:cNvSpPr>
            <a:spLocks noGrp="1"/>
          </p:cNvSpPr>
          <p:nvPr>
            <p:ph type="body" orient="vert" idx="1"/>
          </p:nvPr>
        </p:nvSpPr>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fld id="{30EE6F12-0DCE-430A-B29A-D424F39113E8}" type="datetime1">
              <a:rPr lang="nl-BE" smtClean="0"/>
              <a:t>8/06/2016</a:t>
            </a:fld>
            <a:endParaRPr lang="nl-BE"/>
          </a:p>
        </p:txBody>
      </p:sp>
      <p:sp>
        <p:nvSpPr>
          <p:cNvPr id="5" name="Footer Placeholder 4"/>
          <p:cNvSpPr>
            <a:spLocks noGrp="1"/>
          </p:cNvSpPr>
          <p:nvPr>
            <p:ph type="ftr" sz="quarter" idx="11"/>
          </p:nvPr>
        </p:nvSpPr>
        <p:spPr/>
        <p:txBody>
          <a:bodyPr/>
          <a:lstStyle/>
          <a:p>
            <a:r>
              <a:rPr lang="nl-BE" smtClean="0"/>
              <a:t>nationale presconferentie 1 dag niet 2015 </a:t>
            </a:r>
            <a:endParaRPr lang="nl-BE"/>
          </a:p>
        </p:txBody>
      </p:sp>
      <p:sp>
        <p:nvSpPr>
          <p:cNvPr id="6" name="Slide Number Placeholder 5"/>
          <p:cNvSpPr>
            <a:spLocks noGrp="1"/>
          </p:cNvSpPr>
          <p:nvPr>
            <p:ph type="sldNum" sz="quarter" idx="12"/>
          </p:nvPr>
        </p:nvSpPr>
        <p:spPr/>
        <p:txBody>
          <a:bodyPr/>
          <a:lstStyle/>
          <a:p>
            <a:fld id="{C2CC3333-7CFA-4A79-85E3-D6D6295DD7BD}" type="slidenum">
              <a:rPr lang="nl-BE" smtClean="0"/>
              <a:t>‹nr.›</a:t>
            </a:fld>
            <a:endParaRPr lang="nl-BE"/>
          </a:p>
        </p:txBody>
      </p:sp>
    </p:spTree>
    <p:extLst>
      <p:ext uri="{BB962C8B-B14F-4D97-AF65-F5344CB8AC3E}">
        <p14:creationId xmlns:p14="http://schemas.microsoft.com/office/powerpoint/2010/main" val="41074937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nl-NL" smtClean="0"/>
              <a:t>Klik om de stijl te bewerken</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fld id="{6405BD2C-793D-431B-8B89-45470BB8BD67}" type="datetime1">
              <a:rPr lang="nl-BE" smtClean="0"/>
              <a:t>8/06/2016</a:t>
            </a:fld>
            <a:endParaRPr lang="nl-BE"/>
          </a:p>
        </p:txBody>
      </p:sp>
      <p:sp>
        <p:nvSpPr>
          <p:cNvPr id="5" name="Footer Placeholder 4"/>
          <p:cNvSpPr>
            <a:spLocks noGrp="1"/>
          </p:cNvSpPr>
          <p:nvPr>
            <p:ph type="ftr" sz="quarter" idx="11"/>
          </p:nvPr>
        </p:nvSpPr>
        <p:spPr/>
        <p:txBody>
          <a:bodyPr/>
          <a:lstStyle/>
          <a:p>
            <a:r>
              <a:rPr lang="nl-BE" smtClean="0"/>
              <a:t>nationale presconferentie 1 dag niet 2015 </a:t>
            </a:r>
            <a:endParaRPr lang="nl-BE"/>
          </a:p>
        </p:txBody>
      </p:sp>
      <p:sp>
        <p:nvSpPr>
          <p:cNvPr id="6" name="Slide Number Placeholder 5"/>
          <p:cNvSpPr>
            <a:spLocks noGrp="1"/>
          </p:cNvSpPr>
          <p:nvPr>
            <p:ph type="sldNum" sz="quarter" idx="12"/>
          </p:nvPr>
        </p:nvSpPr>
        <p:spPr/>
        <p:txBody>
          <a:bodyPr/>
          <a:lstStyle/>
          <a:p>
            <a:fld id="{C2CC3333-7CFA-4A79-85E3-D6D6295DD7BD}" type="slidenum">
              <a:rPr lang="nl-BE" smtClean="0"/>
              <a:t>‹nr.›</a:t>
            </a:fld>
            <a:endParaRPr lang="nl-BE"/>
          </a:p>
        </p:txBody>
      </p:sp>
    </p:spTree>
    <p:extLst>
      <p:ext uri="{BB962C8B-B14F-4D97-AF65-F5344CB8AC3E}">
        <p14:creationId xmlns:p14="http://schemas.microsoft.com/office/powerpoint/2010/main" val="5110607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nl-NL" smtClean="0"/>
              <a:t>Klik om de stijl te bewerken</a:t>
            </a:r>
            <a:endParaRPr lang="nl-BE"/>
          </a:p>
        </p:txBody>
      </p:sp>
      <p:sp>
        <p:nvSpPr>
          <p:cNvPr id="3" name="Ond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smtClean="0"/>
              <a:t>Klik om de ondertitelstijl van het model te bewerken</a:t>
            </a:r>
            <a:endParaRPr lang="nl-BE"/>
          </a:p>
        </p:txBody>
      </p:sp>
      <p:sp>
        <p:nvSpPr>
          <p:cNvPr id="4" name="Tijdelijke aanduiding voor datum 3"/>
          <p:cNvSpPr>
            <a:spLocks noGrp="1"/>
          </p:cNvSpPr>
          <p:nvPr>
            <p:ph type="dt" sz="half" idx="10"/>
          </p:nvPr>
        </p:nvSpPr>
        <p:spPr/>
        <p:txBody>
          <a:bodyPr/>
          <a:lstStyle/>
          <a:p>
            <a:fld id="{BFB0A838-C6C9-4022-A2A5-7AD4BBA8BDC7}" type="datetime1">
              <a:rPr lang="nl-BE" smtClean="0">
                <a:solidFill>
                  <a:prstClr val="black">
                    <a:tint val="75000"/>
                  </a:prstClr>
                </a:solidFill>
              </a:rPr>
              <a:pPr/>
              <a:t>8/06/2016</a:t>
            </a:fld>
            <a:endParaRPr lang="nl-BE">
              <a:solidFill>
                <a:prstClr val="black">
                  <a:tint val="75000"/>
                </a:prstClr>
              </a:solidFill>
            </a:endParaRPr>
          </a:p>
        </p:txBody>
      </p:sp>
      <p:sp>
        <p:nvSpPr>
          <p:cNvPr id="5" name="Tijdelijke aanduiding voor voettekst 4"/>
          <p:cNvSpPr>
            <a:spLocks noGrp="1"/>
          </p:cNvSpPr>
          <p:nvPr>
            <p:ph type="ftr" sz="quarter" idx="11"/>
          </p:nvPr>
        </p:nvSpPr>
        <p:spPr/>
        <p:txBody>
          <a:bodyPr/>
          <a:lstStyle/>
          <a:p>
            <a:r>
              <a:rPr lang="nl-BE" smtClean="0">
                <a:solidFill>
                  <a:prstClr val="black">
                    <a:tint val="75000"/>
                  </a:prstClr>
                </a:solidFill>
              </a:rPr>
              <a:t>Derde jaarvergadering BIN LIEZEBOS maart 2015</a:t>
            </a:r>
            <a:endParaRPr lang="nl-BE">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A9359DDC-23BC-4668-A3D0-61D1494BA5EA}"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27274982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inhoud 2"/>
          <p:cNvSpPr>
            <a:spLocks noGrp="1"/>
          </p:cNvSpPr>
          <p:nvPr>
            <p:ph idx="1"/>
          </p:nvPr>
        </p:nvSpPr>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datum 3"/>
          <p:cNvSpPr>
            <a:spLocks noGrp="1"/>
          </p:cNvSpPr>
          <p:nvPr>
            <p:ph type="dt" sz="half" idx="10"/>
          </p:nvPr>
        </p:nvSpPr>
        <p:spPr/>
        <p:txBody>
          <a:bodyPr/>
          <a:lstStyle/>
          <a:p>
            <a:fld id="{A0CE918B-2430-4FB6-A91A-4CCC46AD7095}" type="datetime1">
              <a:rPr lang="nl-BE" smtClean="0">
                <a:solidFill>
                  <a:prstClr val="black">
                    <a:tint val="75000"/>
                  </a:prstClr>
                </a:solidFill>
              </a:rPr>
              <a:pPr/>
              <a:t>8/06/2016</a:t>
            </a:fld>
            <a:endParaRPr lang="nl-BE">
              <a:solidFill>
                <a:prstClr val="black">
                  <a:tint val="75000"/>
                </a:prstClr>
              </a:solidFill>
            </a:endParaRPr>
          </a:p>
        </p:txBody>
      </p:sp>
      <p:sp>
        <p:nvSpPr>
          <p:cNvPr id="5" name="Tijdelijke aanduiding voor voettekst 4"/>
          <p:cNvSpPr>
            <a:spLocks noGrp="1"/>
          </p:cNvSpPr>
          <p:nvPr>
            <p:ph type="ftr" sz="quarter" idx="11"/>
          </p:nvPr>
        </p:nvSpPr>
        <p:spPr/>
        <p:txBody>
          <a:bodyPr/>
          <a:lstStyle/>
          <a:p>
            <a:r>
              <a:rPr lang="nl-BE" smtClean="0">
                <a:solidFill>
                  <a:prstClr val="black">
                    <a:tint val="75000"/>
                  </a:prstClr>
                </a:solidFill>
              </a:rPr>
              <a:t>Derde jaarvergadering BIN LIEZEBOS maart 2015</a:t>
            </a:r>
            <a:endParaRPr lang="nl-BE">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A9359DDC-23BC-4668-A3D0-61D1494BA5EA}"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39871626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nl-NL" smtClean="0"/>
              <a:t>Klik om de stijl te bewerken</a:t>
            </a:r>
            <a:endParaRPr lang="nl-BE"/>
          </a:p>
        </p:txBody>
      </p:sp>
      <p:sp>
        <p:nvSpPr>
          <p:cNvPr id="3" name="Tijdelijke aanduiding voor teks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smtClean="0"/>
              <a:t>Klik om de modelstijlen te bewerken</a:t>
            </a:r>
          </a:p>
        </p:txBody>
      </p:sp>
      <p:sp>
        <p:nvSpPr>
          <p:cNvPr id="4" name="Tijdelijke aanduiding voor datum 3"/>
          <p:cNvSpPr>
            <a:spLocks noGrp="1"/>
          </p:cNvSpPr>
          <p:nvPr>
            <p:ph type="dt" sz="half" idx="10"/>
          </p:nvPr>
        </p:nvSpPr>
        <p:spPr/>
        <p:txBody>
          <a:bodyPr/>
          <a:lstStyle/>
          <a:p>
            <a:fld id="{FDE0DB84-8302-4C36-90CA-6091164E7F39}" type="datetime1">
              <a:rPr lang="nl-BE" smtClean="0">
                <a:solidFill>
                  <a:prstClr val="black">
                    <a:tint val="75000"/>
                  </a:prstClr>
                </a:solidFill>
              </a:rPr>
              <a:pPr/>
              <a:t>8/06/2016</a:t>
            </a:fld>
            <a:endParaRPr lang="nl-BE">
              <a:solidFill>
                <a:prstClr val="black">
                  <a:tint val="75000"/>
                </a:prstClr>
              </a:solidFill>
            </a:endParaRPr>
          </a:p>
        </p:txBody>
      </p:sp>
      <p:sp>
        <p:nvSpPr>
          <p:cNvPr id="5" name="Tijdelijke aanduiding voor voettekst 4"/>
          <p:cNvSpPr>
            <a:spLocks noGrp="1"/>
          </p:cNvSpPr>
          <p:nvPr>
            <p:ph type="ftr" sz="quarter" idx="11"/>
          </p:nvPr>
        </p:nvSpPr>
        <p:spPr/>
        <p:txBody>
          <a:bodyPr/>
          <a:lstStyle/>
          <a:p>
            <a:r>
              <a:rPr lang="nl-BE" smtClean="0">
                <a:solidFill>
                  <a:prstClr val="black">
                    <a:tint val="75000"/>
                  </a:prstClr>
                </a:solidFill>
              </a:rPr>
              <a:t>Derde jaarvergadering BIN LIEZEBOS maart 2015</a:t>
            </a:r>
            <a:endParaRPr lang="nl-BE">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A9359DDC-23BC-4668-A3D0-61D1494BA5EA}"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6254844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nl-NL" smtClean="0"/>
              <a:t>Klik om de stijl te bewerken</a:t>
            </a:r>
            <a:endParaRPr lang="en-US" dirty="0"/>
          </a:p>
        </p:txBody>
      </p:sp>
      <p:sp>
        <p:nvSpPr>
          <p:cNvPr id="3" name="Content Placeholder 2"/>
          <p:cNvSpPr>
            <a:spLocks noGrp="1"/>
          </p:cNvSpPr>
          <p:nvPr>
            <p:ph idx="1"/>
          </p:nvPr>
        </p:nvSpPr>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fld id="{B5F99AD8-2D7B-4FC1-8ED4-17E7C274137B}" type="datetime1">
              <a:rPr lang="nl-BE" smtClean="0"/>
              <a:t>8/06/2016</a:t>
            </a:fld>
            <a:endParaRPr lang="nl-BE"/>
          </a:p>
        </p:txBody>
      </p:sp>
      <p:sp>
        <p:nvSpPr>
          <p:cNvPr id="5" name="Footer Placeholder 4"/>
          <p:cNvSpPr>
            <a:spLocks noGrp="1"/>
          </p:cNvSpPr>
          <p:nvPr>
            <p:ph type="ftr" sz="quarter" idx="11"/>
          </p:nvPr>
        </p:nvSpPr>
        <p:spPr/>
        <p:txBody>
          <a:bodyPr/>
          <a:lstStyle/>
          <a:p>
            <a:r>
              <a:rPr lang="nl-BE" smtClean="0"/>
              <a:t>nationale presconferentie 1 dag niet 2015 </a:t>
            </a:r>
            <a:endParaRPr lang="nl-BE"/>
          </a:p>
        </p:txBody>
      </p:sp>
      <p:sp>
        <p:nvSpPr>
          <p:cNvPr id="6" name="Slide Number Placeholder 5"/>
          <p:cNvSpPr>
            <a:spLocks noGrp="1"/>
          </p:cNvSpPr>
          <p:nvPr>
            <p:ph type="sldNum" sz="quarter" idx="12"/>
          </p:nvPr>
        </p:nvSpPr>
        <p:spPr/>
        <p:txBody>
          <a:bodyPr/>
          <a:lstStyle/>
          <a:p>
            <a:fld id="{C2CC3333-7CFA-4A79-85E3-D6D6295DD7BD}" type="slidenum">
              <a:rPr lang="nl-BE" smtClean="0"/>
              <a:t>‹nr.›</a:t>
            </a:fld>
            <a:endParaRPr lang="nl-BE"/>
          </a:p>
        </p:txBody>
      </p:sp>
    </p:spTree>
    <p:extLst>
      <p:ext uri="{BB962C8B-B14F-4D97-AF65-F5344CB8AC3E}">
        <p14:creationId xmlns:p14="http://schemas.microsoft.com/office/powerpoint/2010/main" val="9271348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inhoud 2"/>
          <p:cNvSpPr>
            <a:spLocks noGrp="1"/>
          </p:cNvSpPr>
          <p:nvPr>
            <p:ph sz="half" idx="1"/>
          </p:nvPr>
        </p:nvSpPr>
        <p:spPr>
          <a:xfrm>
            <a:off x="838200" y="1825625"/>
            <a:ext cx="5181600" cy="4351338"/>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inhoud 3"/>
          <p:cNvSpPr>
            <a:spLocks noGrp="1"/>
          </p:cNvSpPr>
          <p:nvPr>
            <p:ph sz="half" idx="2"/>
          </p:nvPr>
        </p:nvSpPr>
        <p:spPr>
          <a:xfrm>
            <a:off x="6172200" y="1825625"/>
            <a:ext cx="5181600" cy="4351338"/>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5" name="Tijdelijke aanduiding voor datum 4"/>
          <p:cNvSpPr>
            <a:spLocks noGrp="1"/>
          </p:cNvSpPr>
          <p:nvPr>
            <p:ph type="dt" sz="half" idx="10"/>
          </p:nvPr>
        </p:nvSpPr>
        <p:spPr/>
        <p:txBody>
          <a:bodyPr/>
          <a:lstStyle/>
          <a:p>
            <a:fld id="{149E1D27-2B7E-4566-B40E-1BE82D5EDE42}" type="datetime1">
              <a:rPr lang="nl-BE" smtClean="0">
                <a:solidFill>
                  <a:prstClr val="black">
                    <a:tint val="75000"/>
                  </a:prstClr>
                </a:solidFill>
              </a:rPr>
              <a:pPr/>
              <a:t>8/06/2016</a:t>
            </a:fld>
            <a:endParaRPr lang="nl-BE">
              <a:solidFill>
                <a:prstClr val="black">
                  <a:tint val="75000"/>
                </a:prstClr>
              </a:solidFill>
            </a:endParaRPr>
          </a:p>
        </p:txBody>
      </p:sp>
      <p:sp>
        <p:nvSpPr>
          <p:cNvPr id="6" name="Tijdelijke aanduiding voor voettekst 5"/>
          <p:cNvSpPr>
            <a:spLocks noGrp="1"/>
          </p:cNvSpPr>
          <p:nvPr>
            <p:ph type="ftr" sz="quarter" idx="11"/>
          </p:nvPr>
        </p:nvSpPr>
        <p:spPr/>
        <p:txBody>
          <a:bodyPr/>
          <a:lstStyle/>
          <a:p>
            <a:r>
              <a:rPr lang="nl-BE" smtClean="0">
                <a:solidFill>
                  <a:prstClr val="black">
                    <a:tint val="75000"/>
                  </a:prstClr>
                </a:solidFill>
              </a:rPr>
              <a:t>Derde jaarvergadering BIN LIEZEBOS maart 2015</a:t>
            </a:r>
            <a:endParaRPr lang="nl-BE">
              <a:solidFill>
                <a:prstClr val="black">
                  <a:tint val="75000"/>
                </a:prstClr>
              </a:solidFill>
            </a:endParaRPr>
          </a:p>
        </p:txBody>
      </p:sp>
      <p:sp>
        <p:nvSpPr>
          <p:cNvPr id="7" name="Tijdelijke aanduiding voor dianummer 6"/>
          <p:cNvSpPr>
            <a:spLocks noGrp="1"/>
          </p:cNvSpPr>
          <p:nvPr>
            <p:ph type="sldNum" sz="quarter" idx="12"/>
          </p:nvPr>
        </p:nvSpPr>
        <p:spPr/>
        <p:txBody>
          <a:bodyPr/>
          <a:lstStyle/>
          <a:p>
            <a:fld id="{A9359DDC-23BC-4668-A3D0-61D1494BA5EA}"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19316871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nl-NL" smtClean="0"/>
              <a:t>Klik om de stijl te bewerken</a:t>
            </a:r>
            <a:endParaRPr lang="nl-BE"/>
          </a:p>
        </p:txBody>
      </p:sp>
      <p:sp>
        <p:nvSpPr>
          <p:cNvPr id="3" name="Tijdelijke aanduiding voor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4" name="Tijdelijke aanduiding voor inhoud 3"/>
          <p:cNvSpPr>
            <a:spLocks noGrp="1"/>
          </p:cNvSpPr>
          <p:nvPr>
            <p:ph sz="half" idx="2"/>
          </p:nvPr>
        </p:nvSpPr>
        <p:spPr>
          <a:xfrm>
            <a:off x="839788" y="2505075"/>
            <a:ext cx="5157787" cy="3684588"/>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5" name="Tijdelijke aanduiding voor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6" name="Tijdelijke aanduiding voor inhoud 5"/>
          <p:cNvSpPr>
            <a:spLocks noGrp="1"/>
          </p:cNvSpPr>
          <p:nvPr>
            <p:ph sz="quarter" idx="4"/>
          </p:nvPr>
        </p:nvSpPr>
        <p:spPr>
          <a:xfrm>
            <a:off x="6172200" y="2505075"/>
            <a:ext cx="5183188" cy="3684588"/>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7" name="Tijdelijke aanduiding voor datum 6"/>
          <p:cNvSpPr>
            <a:spLocks noGrp="1"/>
          </p:cNvSpPr>
          <p:nvPr>
            <p:ph type="dt" sz="half" idx="10"/>
          </p:nvPr>
        </p:nvSpPr>
        <p:spPr/>
        <p:txBody>
          <a:bodyPr/>
          <a:lstStyle/>
          <a:p>
            <a:fld id="{C50F5C3E-B609-4CE1-8445-9E0D7DD83CAD}" type="datetime1">
              <a:rPr lang="nl-BE" smtClean="0">
                <a:solidFill>
                  <a:prstClr val="black">
                    <a:tint val="75000"/>
                  </a:prstClr>
                </a:solidFill>
              </a:rPr>
              <a:pPr/>
              <a:t>8/06/2016</a:t>
            </a:fld>
            <a:endParaRPr lang="nl-BE">
              <a:solidFill>
                <a:prstClr val="black">
                  <a:tint val="75000"/>
                </a:prstClr>
              </a:solidFill>
            </a:endParaRPr>
          </a:p>
        </p:txBody>
      </p:sp>
      <p:sp>
        <p:nvSpPr>
          <p:cNvPr id="8" name="Tijdelijke aanduiding voor voettekst 7"/>
          <p:cNvSpPr>
            <a:spLocks noGrp="1"/>
          </p:cNvSpPr>
          <p:nvPr>
            <p:ph type="ftr" sz="quarter" idx="11"/>
          </p:nvPr>
        </p:nvSpPr>
        <p:spPr/>
        <p:txBody>
          <a:bodyPr/>
          <a:lstStyle/>
          <a:p>
            <a:r>
              <a:rPr lang="nl-BE" smtClean="0">
                <a:solidFill>
                  <a:prstClr val="black">
                    <a:tint val="75000"/>
                  </a:prstClr>
                </a:solidFill>
              </a:rPr>
              <a:t>Derde jaarvergadering BIN LIEZEBOS maart 2015</a:t>
            </a:r>
            <a:endParaRPr lang="nl-BE">
              <a:solidFill>
                <a:prstClr val="black">
                  <a:tint val="75000"/>
                </a:prstClr>
              </a:solidFill>
            </a:endParaRPr>
          </a:p>
        </p:txBody>
      </p:sp>
      <p:sp>
        <p:nvSpPr>
          <p:cNvPr id="9" name="Tijdelijke aanduiding voor dianummer 8"/>
          <p:cNvSpPr>
            <a:spLocks noGrp="1"/>
          </p:cNvSpPr>
          <p:nvPr>
            <p:ph type="sldNum" sz="quarter" idx="12"/>
          </p:nvPr>
        </p:nvSpPr>
        <p:spPr/>
        <p:txBody>
          <a:bodyPr/>
          <a:lstStyle/>
          <a:p>
            <a:fld id="{A9359DDC-23BC-4668-A3D0-61D1494BA5EA}"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4720792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datum 2"/>
          <p:cNvSpPr>
            <a:spLocks noGrp="1"/>
          </p:cNvSpPr>
          <p:nvPr>
            <p:ph type="dt" sz="half" idx="10"/>
          </p:nvPr>
        </p:nvSpPr>
        <p:spPr/>
        <p:txBody>
          <a:bodyPr/>
          <a:lstStyle/>
          <a:p>
            <a:fld id="{D8E1C54B-944F-433B-AEF9-52955AEB6FA2}" type="datetime1">
              <a:rPr lang="nl-BE" smtClean="0">
                <a:solidFill>
                  <a:prstClr val="black">
                    <a:tint val="75000"/>
                  </a:prstClr>
                </a:solidFill>
              </a:rPr>
              <a:pPr/>
              <a:t>8/06/2016</a:t>
            </a:fld>
            <a:endParaRPr lang="nl-BE">
              <a:solidFill>
                <a:prstClr val="black">
                  <a:tint val="75000"/>
                </a:prstClr>
              </a:solidFill>
            </a:endParaRPr>
          </a:p>
        </p:txBody>
      </p:sp>
      <p:sp>
        <p:nvSpPr>
          <p:cNvPr id="4" name="Tijdelijke aanduiding voor voettekst 3"/>
          <p:cNvSpPr>
            <a:spLocks noGrp="1"/>
          </p:cNvSpPr>
          <p:nvPr>
            <p:ph type="ftr" sz="quarter" idx="11"/>
          </p:nvPr>
        </p:nvSpPr>
        <p:spPr/>
        <p:txBody>
          <a:bodyPr/>
          <a:lstStyle/>
          <a:p>
            <a:r>
              <a:rPr lang="nl-BE" smtClean="0">
                <a:solidFill>
                  <a:prstClr val="black">
                    <a:tint val="75000"/>
                  </a:prstClr>
                </a:solidFill>
              </a:rPr>
              <a:t>Derde jaarvergadering BIN LIEZEBOS maart 2015</a:t>
            </a:r>
            <a:endParaRPr lang="nl-BE">
              <a:solidFill>
                <a:prstClr val="black">
                  <a:tint val="75000"/>
                </a:prstClr>
              </a:solidFill>
            </a:endParaRPr>
          </a:p>
        </p:txBody>
      </p:sp>
      <p:sp>
        <p:nvSpPr>
          <p:cNvPr id="5" name="Tijdelijke aanduiding voor dianummer 4"/>
          <p:cNvSpPr>
            <a:spLocks noGrp="1"/>
          </p:cNvSpPr>
          <p:nvPr>
            <p:ph type="sldNum" sz="quarter" idx="12"/>
          </p:nvPr>
        </p:nvSpPr>
        <p:spPr/>
        <p:txBody>
          <a:bodyPr/>
          <a:lstStyle/>
          <a:p>
            <a:fld id="{A9359DDC-23BC-4668-A3D0-61D1494BA5EA}"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35296500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7E890F2A-35D0-488D-88C4-2E5D0900F6C3}" type="datetime1">
              <a:rPr lang="nl-BE" smtClean="0">
                <a:solidFill>
                  <a:prstClr val="black">
                    <a:tint val="75000"/>
                  </a:prstClr>
                </a:solidFill>
              </a:rPr>
              <a:pPr/>
              <a:t>8/06/2016</a:t>
            </a:fld>
            <a:endParaRPr lang="nl-BE">
              <a:solidFill>
                <a:prstClr val="black">
                  <a:tint val="75000"/>
                </a:prstClr>
              </a:solidFill>
            </a:endParaRPr>
          </a:p>
        </p:txBody>
      </p:sp>
      <p:sp>
        <p:nvSpPr>
          <p:cNvPr id="3" name="Tijdelijke aanduiding voor voettekst 2"/>
          <p:cNvSpPr>
            <a:spLocks noGrp="1"/>
          </p:cNvSpPr>
          <p:nvPr>
            <p:ph type="ftr" sz="quarter" idx="11"/>
          </p:nvPr>
        </p:nvSpPr>
        <p:spPr/>
        <p:txBody>
          <a:bodyPr/>
          <a:lstStyle/>
          <a:p>
            <a:r>
              <a:rPr lang="nl-BE" smtClean="0">
                <a:solidFill>
                  <a:prstClr val="black">
                    <a:tint val="75000"/>
                  </a:prstClr>
                </a:solidFill>
              </a:rPr>
              <a:t>Derde jaarvergadering BIN LIEZEBOS maart 2015</a:t>
            </a:r>
            <a:endParaRPr lang="nl-BE">
              <a:solidFill>
                <a:prstClr val="black">
                  <a:tint val="75000"/>
                </a:prstClr>
              </a:solidFill>
            </a:endParaRPr>
          </a:p>
        </p:txBody>
      </p:sp>
      <p:sp>
        <p:nvSpPr>
          <p:cNvPr id="4" name="Tijdelijke aanduiding voor dianummer 3"/>
          <p:cNvSpPr>
            <a:spLocks noGrp="1"/>
          </p:cNvSpPr>
          <p:nvPr>
            <p:ph type="sldNum" sz="quarter" idx="12"/>
          </p:nvPr>
        </p:nvSpPr>
        <p:spPr/>
        <p:txBody>
          <a:bodyPr/>
          <a:lstStyle/>
          <a:p>
            <a:fld id="{A9359DDC-23BC-4668-A3D0-61D1494BA5EA}"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319045487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smtClean="0"/>
              <a:t>Klik om de stijl te bewerken</a:t>
            </a:r>
            <a:endParaRPr lang="nl-BE"/>
          </a:p>
        </p:txBody>
      </p:sp>
      <p:sp>
        <p:nvSpPr>
          <p:cNvPr id="3" name="Tijdelijke aanduiding voor inhou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5" name="Tijdelijke aanduiding voor datum 4"/>
          <p:cNvSpPr>
            <a:spLocks noGrp="1"/>
          </p:cNvSpPr>
          <p:nvPr>
            <p:ph type="dt" sz="half" idx="10"/>
          </p:nvPr>
        </p:nvSpPr>
        <p:spPr/>
        <p:txBody>
          <a:bodyPr/>
          <a:lstStyle/>
          <a:p>
            <a:fld id="{C8859F0A-3BD0-4783-A791-83DAE80494F9}" type="datetime1">
              <a:rPr lang="nl-BE" smtClean="0">
                <a:solidFill>
                  <a:prstClr val="black">
                    <a:tint val="75000"/>
                  </a:prstClr>
                </a:solidFill>
              </a:rPr>
              <a:pPr/>
              <a:t>8/06/2016</a:t>
            </a:fld>
            <a:endParaRPr lang="nl-BE">
              <a:solidFill>
                <a:prstClr val="black">
                  <a:tint val="75000"/>
                </a:prstClr>
              </a:solidFill>
            </a:endParaRPr>
          </a:p>
        </p:txBody>
      </p:sp>
      <p:sp>
        <p:nvSpPr>
          <p:cNvPr id="6" name="Tijdelijke aanduiding voor voettekst 5"/>
          <p:cNvSpPr>
            <a:spLocks noGrp="1"/>
          </p:cNvSpPr>
          <p:nvPr>
            <p:ph type="ftr" sz="quarter" idx="11"/>
          </p:nvPr>
        </p:nvSpPr>
        <p:spPr/>
        <p:txBody>
          <a:bodyPr/>
          <a:lstStyle/>
          <a:p>
            <a:r>
              <a:rPr lang="nl-BE" smtClean="0">
                <a:solidFill>
                  <a:prstClr val="black">
                    <a:tint val="75000"/>
                  </a:prstClr>
                </a:solidFill>
              </a:rPr>
              <a:t>Derde jaarvergadering BIN LIEZEBOS maart 2015</a:t>
            </a:r>
            <a:endParaRPr lang="nl-BE">
              <a:solidFill>
                <a:prstClr val="black">
                  <a:tint val="75000"/>
                </a:prstClr>
              </a:solidFill>
            </a:endParaRPr>
          </a:p>
        </p:txBody>
      </p:sp>
      <p:sp>
        <p:nvSpPr>
          <p:cNvPr id="7" name="Tijdelijke aanduiding voor dianummer 6"/>
          <p:cNvSpPr>
            <a:spLocks noGrp="1"/>
          </p:cNvSpPr>
          <p:nvPr>
            <p:ph type="sldNum" sz="quarter" idx="12"/>
          </p:nvPr>
        </p:nvSpPr>
        <p:spPr/>
        <p:txBody>
          <a:bodyPr/>
          <a:lstStyle/>
          <a:p>
            <a:fld id="{A9359DDC-23BC-4668-A3D0-61D1494BA5EA}"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197790556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smtClean="0"/>
              <a:t>Klik om de stijl te bewerken</a:t>
            </a:r>
            <a:endParaRPr lang="nl-BE"/>
          </a:p>
        </p:txBody>
      </p:sp>
      <p:sp>
        <p:nvSpPr>
          <p:cNvPr id="3" name="Tijdelijke aanduiding voor afbeelding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BE"/>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5" name="Tijdelijke aanduiding voor datum 4"/>
          <p:cNvSpPr>
            <a:spLocks noGrp="1"/>
          </p:cNvSpPr>
          <p:nvPr>
            <p:ph type="dt" sz="half" idx="10"/>
          </p:nvPr>
        </p:nvSpPr>
        <p:spPr/>
        <p:txBody>
          <a:bodyPr/>
          <a:lstStyle/>
          <a:p>
            <a:fld id="{B666048E-79BF-4070-913C-AF8F8BA6449E}" type="datetime1">
              <a:rPr lang="nl-BE" smtClean="0">
                <a:solidFill>
                  <a:prstClr val="black">
                    <a:tint val="75000"/>
                  </a:prstClr>
                </a:solidFill>
              </a:rPr>
              <a:pPr/>
              <a:t>8/06/2016</a:t>
            </a:fld>
            <a:endParaRPr lang="nl-BE">
              <a:solidFill>
                <a:prstClr val="black">
                  <a:tint val="75000"/>
                </a:prstClr>
              </a:solidFill>
            </a:endParaRPr>
          </a:p>
        </p:txBody>
      </p:sp>
      <p:sp>
        <p:nvSpPr>
          <p:cNvPr id="6" name="Tijdelijke aanduiding voor voettekst 5"/>
          <p:cNvSpPr>
            <a:spLocks noGrp="1"/>
          </p:cNvSpPr>
          <p:nvPr>
            <p:ph type="ftr" sz="quarter" idx="11"/>
          </p:nvPr>
        </p:nvSpPr>
        <p:spPr/>
        <p:txBody>
          <a:bodyPr/>
          <a:lstStyle/>
          <a:p>
            <a:r>
              <a:rPr lang="nl-BE" smtClean="0">
                <a:solidFill>
                  <a:prstClr val="black">
                    <a:tint val="75000"/>
                  </a:prstClr>
                </a:solidFill>
              </a:rPr>
              <a:t>Derde jaarvergadering BIN LIEZEBOS maart 2015</a:t>
            </a:r>
            <a:endParaRPr lang="nl-BE">
              <a:solidFill>
                <a:prstClr val="black">
                  <a:tint val="75000"/>
                </a:prstClr>
              </a:solidFill>
            </a:endParaRPr>
          </a:p>
        </p:txBody>
      </p:sp>
      <p:sp>
        <p:nvSpPr>
          <p:cNvPr id="7" name="Tijdelijke aanduiding voor dianummer 6"/>
          <p:cNvSpPr>
            <a:spLocks noGrp="1"/>
          </p:cNvSpPr>
          <p:nvPr>
            <p:ph type="sldNum" sz="quarter" idx="12"/>
          </p:nvPr>
        </p:nvSpPr>
        <p:spPr/>
        <p:txBody>
          <a:bodyPr/>
          <a:lstStyle/>
          <a:p>
            <a:fld id="{A9359DDC-23BC-4668-A3D0-61D1494BA5EA}"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357710574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verticale tekst 2"/>
          <p:cNvSpPr>
            <a:spLocks noGrp="1"/>
          </p:cNvSpPr>
          <p:nvPr>
            <p:ph type="body" orient="vert" idx="1"/>
          </p:nvPr>
        </p:nvSpPr>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datum 3"/>
          <p:cNvSpPr>
            <a:spLocks noGrp="1"/>
          </p:cNvSpPr>
          <p:nvPr>
            <p:ph type="dt" sz="half" idx="10"/>
          </p:nvPr>
        </p:nvSpPr>
        <p:spPr/>
        <p:txBody>
          <a:bodyPr/>
          <a:lstStyle/>
          <a:p>
            <a:fld id="{ADA33489-71BB-4D8A-BDCE-CE1CC789ED6E}" type="datetime1">
              <a:rPr lang="nl-BE" smtClean="0">
                <a:solidFill>
                  <a:prstClr val="black">
                    <a:tint val="75000"/>
                  </a:prstClr>
                </a:solidFill>
              </a:rPr>
              <a:pPr/>
              <a:t>8/06/2016</a:t>
            </a:fld>
            <a:endParaRPr lang="nl-BE">
              <a:solidFill>
                <a:prstClr val="black">
                  <a:tint val="75000"/>
                </a:prstClr>
              </a:solidFill>
            </a:endParaRPr>
          </a:p>
        </p:txBody>
      </p:sp>
      <p:sp>
        <p:nvSpPr>
          <p:cNvPr id="5" name="Tijdelijke aanduiding voor voettekst 4"/>
          <p:cNvSpPr>
            <a:spLocks noGrp="1"/>
          </p:cNvSpPr>
          <p:nvPr>
            <p:ph type="ftr" sz="quarter" idx="11"/>
          </p:nvPr>
        </p:nvSpPr>
        <p:spPr/>
        <p:txBody>
          <a:bodyPr/>
          <a:lstStyle/>
          <a:p>
            <a:r>
              <a:rPr lang="nl-BE" smtClean="0">
                <a:solidFill>
                  <a:prstClr val="black">
                    <a:tint val="75000"/>
                  </a:prstClr>
                </a:solidFill>
              </a:rPr>
              <a:t>Derde jaarvergadering BIN LIEZEBOS maart 2015</a:t>
            </a:r>
            <a:endParaRPr lang="nl-BE">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A9359DDC-23BC-4668-A3D0-61D1494BA5EA}"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153487856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724900" y="365125"/>
            <a:ext cx="2628900" cy="5811838"/>
          </a:xfrm>
        </p:spPr>
        <p:txBody>
          <a:bodyPr vert="eaVert"/>
          <a:lstStyle/>
          <a:p>
            <a:r>
              <a:rPr lang="nl-NL" smtClean="0"/>
              <a:t>Klik om de stijl te bewerken</a:t>
            </a:r>
            <a:endParaRPr lang="nl-BE"/>
          </a:p>
        </p:txBody>
      </p:sp>
      <p:sp>
        <p:nvSpPr>
          <p:cNvPr id="3" name="Tijdelijke aanduiding voor verticale tekst 2"/>
          <p:cNvSpPr>
            <a:spLocks noGrp="1"/>
          </p:cNvSpPr>
          <p:nvPr>
            <p:ph type="body" orient="vert" idx="1"/>
          </p:nvPr>
        </p:nvSpPr>
        <p:spPr>
          <a:xfrm>
            <a:off x="838200" y="365125"/>
            <a:ext cx="7734300" cy="5811838"/>
          </a:xfr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datum 3"/>
          <p:cNvSpPr>
            <a:spLocks noGrp="1"/>
          </p:cNvSpPr>
          <p:nvPr>
            <p:ph type="dt" sz="half" idx="10"/>
          </p:nvPr>
        </p:nvSpPr>
        <p:spPr/>
        <p:txBody>
          <a:bodyPr/>
          <a:lstStyle/>
          <a:p>
            <a:fld id="{23E2A199-7041-4D3B-9838-7377B053A4F6}" type="datetime1">
              <a:rPr lang="nl-BE" smtClean="0">
                <a:solidFill>
                  <a:prstClr val="black">
                    <a:tint val="75000"/>
                  </a:prstClr>
                </a:solidFill>
              </a:rPr>
              <a:pPr/>
              <a:t>8/06/2016</a:t>
            </a:fld>
            <a:endParaRPr lang="nl-BE">
              <a:solidFill>
                <a:prstClr val="black">
                  <a:tint val="75000"/>
                </a:prstClr>
              </a:solidFill>
            </a:endParaRPr>
          </a:p>
        </p:txBody>
      </p:sp>
      <p:sp>
        <p:nvSpPr>
          <p:cNvPr id="5" name="Tijdelijke aanduiding voor voettekst 4"/>
          <p:cNvSpPr>
            <a:spLocks noGrp="1"/>
          </p:cNvSpPr>
          <p:nvPr>
            <p:ph type="ftr" sz="quarter" idx="11"/>
          </p:nvPr>
        </p:nvSpPr>
        <p:spPr/>
        <p:txBody>
          <a:bodyPr/>
          <a:lstStyle/>
          <a:p>
            <a:r>
              <a:rPr lang="nl-BE" smtClean="0">
                <a:solidFill>
                  <a:prstClr val="black">
                    <a:tint val="75000"/>
                  </a:prstClr>
                </a:solidFill>
              </a:rPr>
              <a:t>Derde jaarvergadering BIN LIEZEBOS maart 2015</a:t>
            </a:r>
            <a:endParaRPr lang="nl-BE">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A9359DDC-23BC-4668-A3D0-61D1494BA5EA}"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27344082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nl-NL" smtClean="0"/>
              <a:t>Klik om de stijl te bewerken</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modelstijlen te bewerken</a:t>
            </a:r>
          </a:p>
        </p:txBody>
      </p:sp>
      <p:sp>
        <p:nvSpPr>
          <p:cNvPr id="4" name="Date Placeholder 3"/>
          <p:cNvSpPr>
            <a:spLocks noGrp="1"/>
          </p:cNvSpPr>
          <p:nvPr>
            <p:ph type="dt" sz="half" idx="10"/>
          </p:nvPr>
        </p:nvSpPr>
        <p:spPr/>
        <p:txBody>
          <a:bodyPr/>
          <a:lstStyle/>
          <a:p>
            <a:fld id="{837AFC1C-1192-4CC7-AD8A-E2FACFC051A4}" type="datetime1">
              <a:rPr lang="nl-BE" smtClean="0"/>
              <a:t>8/06/2016</a:t>
            </a:fld>
            <a:endParaRPr lang="nl-BE"/>
          </a:p>
        </p:txBody>
      </p:sp>
      <p:sp>
        <p:nvSpPr>
          <p:cNvPr id="5" name="Footer Placeholder 4"/>
          <p:cNvSpPr>
            <a:spLocks noGrp="1"/>
          </p:cNvSpPr>
          <p:nvPr>
            <p:ph type="ftr" sz="quarter" idx="11"/>
          </p:nvPr>
        </p:nvSpPr>
        <p:spPr/>
        <p:txBody>
          <a:bodyPr/>
          <a:lstStyle/>
          <a:p>
            <a:r>
              <a:rPr lang="nl-BE" smtClean="0"/>
              <a:t>nationale presconferentie 1 dag niet 2015 </a:t>
            </a:r>
            <a:endParaRPr lang="nl-BE"/>
          </a:p>
        </p:txBody>
      </p:sp>
      <p:sp>
        <p:nvSpPr>
          <p:cNvPr id="6" name="Slide Number Placeholder 5"/>
          <p:cNvSpPr>
            <a:spLocks noGrp="1"/>
          </p:cNvSpPr>
          <p:nvPr>
            <p:ph type="sldNum" sz="quarter" idx="12"/>
          </p:nvPr>
        </p:nvSpPr>
        <p:spPr/>
        <p:txBody>
          <a:bodyPr/>
          <a:lstStyle/>
          <a:p>
            <a:fld id="{C2CC3333-7CFA-4A79-85E3-D6D6295DD7BD}" type="slidenum">
              <a:rPr lang="nl-BE" smtClean="0"/>
              <a:t>‹nr.›</a:t>
            </a:fld>
            <a:endParaRPr lang="nl-BE"/>
          </a:p>
        </p:txBody>
      </p:sp>
    </p:spTree>
    <p:extLst>
      <p:ext uri="{BB962C8B-B14F-4D97-AF65-F5344CB8AC3E}">
        <p14:creationId xmlns:p14="http://schemas.microsoft.com/office/powerpoint/2010/main" val="17497330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5" name="Date Placeholder 4"/>
          <p:cNvSpPr>
            <a:spLocks noGrp="1"/>
          </p:cNvSpPr>
          <p:nvPr>
            <p:ph type="dt" sz="half" idx="10"/>
          </p:nvPr>
        </p:nvSpPr>
        <p:spPr/>
        <p:txBody>
          <a:bodyPr/>
          <a:lstStyle/>
          <a:p>
            <a:fld id="{F168A018-D0A5-4F58-B76F-FFCA085AE7A9}" type="datetime1">
              <a:rPr lang="nl-BE" smtClean="0"/>
              <a:t>8/06/2016</a:t>
            </a:fld>
            <a:endParaRPr lang="nl-BE"/>
          </a:p>
        </p:txBody>
      </p:sp>
      <p:sp>
        <p:nvSpPr>
          <p:cNvPr id="6" name="Footer Placeholder 5"/>
          <p:cNvSpPr>
            <a:spLocks noGrp="1"/>
          </p:cNvSpPr>
          <p:nvPr>
            <p:ph type="ftr" sz="quarter" idx="11"/>
          </p:nvPr>
        </p:nvSpPr>
        <p:spPr/>
        <p:txBody>
          <a:bodyPr/>
          <a:lstStyle/>
          <a:p>
            <a:r>
              <a:rPr lang="nl-BE" smtClean="0"/>
              <a:t>nationale presconferentie 1 dag niet 2015 </a:t>
            </a:r>
            <a:endParaRPr lang="nl-BE"/>
          </a:p>
        </p:txBody>
      </p:sp>
      <p:sp>
        <p:nvSpPr>
          <p:cNvPr id="7" name="Slide Number Placeholder 6"/>
          <p:cNvSpPr>
            <a:spLocks noGrp="1"/>
          </p:cNvSpPr>
          <p:nvPr>
            <p:ph type="sldNum" sz="quarter" idx="12"/>
          </p:nvPr>
        </p:nvSpPr>
        <p:spPr/>
        <p:txBody>
          <a:bodyPr/>
          <a:lstStyle/>
          <a:p>
            <a:fld id="{C2CC3333-7CFA-4A79-85E3-D6D6295DD7BD}" type="slidenum">
              <a:rPr lang="nl-BE" smtClean="0"/>
              <a:t>‹nr.›</a:t>
            </a:fld>
            <a:endParaRPr lang="nl-BE"/>
          </a:p>
        </p:txBody>
      </p:sp>
    </p:spTree>
    <p:extLst>
      <p:ext uri="{BB962C8B-B14F-4D97-AF65-F5344CB8AC3E}">
        <p14:creationId xmlns:p14="http://schemas.microsoft.com/office/powerpoint/2010/main" val="37035121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nl-NL" smtClean="0"/>
              <a:t>Klik om de stijl te bewerken</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7" name="Date Placeholder 6"/>
          <p:cNvSpPr>
            <a:spLocks noGrp="1"/>
          </p:cNvSpPr>
          <p:nvPr>
            <p:ph type="dt" sz="half" idx="10"/>
          </p:nvPr>
        </p:nvSpPr>
        <p:spPr/>
        <p:txBody>
          <a:bodyPr/>
          <a:lstStyle/>
          <a:p>
            <a:fld id="{7A2E6FF7-E157-4000-A494-BE364EC140D4}" type="datetime1">
              <a:rPr lang="nl-BE" smtClean="0"/>
              <a:t>8/06/2016</a:t>
            </a:fld>
            <a:endParaRPr lang="nl-BE"/>
          </a:p>
        </p:txBody>
      </p:sp>
      <p:sp>
        <p:nvSpPr>
          <p:cNvPr id="8" name="Footer Placeholder 7"/>
          <p:cNvSpPr>
            <a:spLocks noGrp="1"/>
          </p:cNvSpPr>
          <p:nvPr>
            <p:ph type="ftr" sz="quarter" idx="11"/>
          </p:nvPr>
        </p:nvSpPr>
        <p:spPr/>
        <p:txBody>
          <a:bodyPr/>
          <a:lstStyle/>
          <a:p>
            <a:r>
              <a:rPr lang="nl-BE" smtClean="0"/>
              <a:t>nationale presconferentie 1 dag niet 2015 </a:t>
            </a:r>
            <a:endParaRPr lang="nl-BE"/>
          </a:p>
        </p:txBody>
      </p:sp>
      <p:sp>
        <p:nvSpPr>
          <p:cNvPr id="9" name="Slide Number Placeholder 8"/>
          <p:cNvSpPr>
            <a:spLocks noGrp="1"/>
          </p:cNvSpPr>
          <p:nvPr>
            <p:ph type="sldNum" sz="quarter" idx="12"/>
          </p:nvPr>
        </p:nvSpPr>
        <p:spPr/>
        <p:txBody>
          <a:bodyPr/>
          <a:lstStyle/>
          <a:p>
            <a:fld id="{C2CC3333-7CFA-4A79-85E3-D6D6295DD7BD}" type="slidenum">
              <a:rPr lang="nl-BE" smtClean="0"/>
              <a:t>‹nr.›</a:t>
            </a:fld>
            <a:endParaRPr lang="nl-BE"/>
          </a:p>
        </p:txBody>
      </p:sp>
    </p:spTree>
    <p:extLst>
      <p:ext uri="{BB962C8B-B14F-4D97-AF65-F5344CB8AC3E}">
        <p14:creationId xmlns:p14="http://schemas.microsoft.com/office/powerpoint/2010/main" val="22918191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nl-NL" smtClean="0"/>
              <a:t>Klik om de stijl te bewerken</a:t>
            </a:r>
            <a:endParaRPr lang="en-US" dirty="0"/>
          </a:p>
        </p:txBody>
      </p:sp>
      <p:sp>
        <p:nvSpPr>
          <p:cNvPr id="3" name="Date Placeholder 2"/>
          <p:cNvSpPr>
            <a:spLocks noGrp="1"/>
          </p:cNvSpPr>
          <p:nvPr>
            <p:ph type="dt" sz="half" idx="10"/>
          </p:nvPr>
        </p:nvSpPr>
        <p:spPr/>
        <p:txBody>
          <a:bodyPr/>
          <a:lstStyle/>
          <a:p>
            <a:fld id="{9C18E960-BF12-4307-9552-620701763333}" type="datetime1">
              <a:rPr lang="nl-BE" smtClean="0"/>
              <a:t>8/06/2016</a:t>
            </a:fld>
            <a:endParaRPr lang="nl-BE"/>
          </a:p>
        </p:txBody>
      </p:sp>
      <p:sp>
        <p:nvSpPr>
          <p:cNvPr id="4" name="Footer Placeholder 3"/>
          <p:cNvSpPr>
            <a:spLocks noGrp="1"/>
          </p:cNvSpPr>
          <p:nvPr>
            <p:ph type="ftr" sz="quarter" idx="11"/>
          </p:nvPr>
        </p:nvSpPr>
        <p:spPr/>
        <p:txBody>
          <a:bodyPr/>
          <a:lstStyle/>
          <a:p>
            <a:r>
              <a:rPr lang="nl-BE" smtClean="0"/>
              <a:t>nationale presconferentie 1 dag niet 2015 </a:t>
            </a:r>
            <a:endParaRPr lang="nl-BE"/>
          </a:p>
        </p:txBody>
      </p:sp>
      <p:sp>
        <p:nvSpPr>
          <p:cNvPr id="5" name="Slide Number Placeholder 4"/>
          <p:cNvSpPr>
            <a:spLocks noGrp="1"/>
          </p:cNvSpPr>
          <p:nvPr>
            <p:ph type="sldNum" sz="quarter" idx="12"/>
          </p:nvPr>
        </p:nvSpPr>
        <p:spPr/>
        <p:txBody>
          <a:bodyPr/>
          <a:lstStyle/>
          <a:p>
            <a:fld id="{C2CC3333-7CFA-4A79-85E3-D6D6295DD7BD}" type="slidenum">
              <a:rPr lang="nl-BE" smtClean="0"/>
              <a:t>‹nr.›</a:t>
            </a:fld>
            <a:endParaRPr lang="nl-BE"/>
          </a:p>
        </p:txBody>
      </p:sp>
    </p:spTree>
    <p:extLst>
      <p:ext uri="{BB962C8B-B14F-4D97-AF65-F5344CB8AC3E}">
        <p14:creationId xmlns:p14="http://schemas.microsoft.com/office/powerpoint/2010/main" val="2988561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8A6B47-0C46-4464-90F1-4FB1BB89C943}" type="datetime1">
              <a:rPr lang="nl-BE" smtClean="0"/>
              <a:t>8/06/2016</a:t>
            </a:fld>
            <a:endParaRPr lang="nl-BE"/>
          </a:p>
        </p:txBody>
      </p:sp>
      <p:sp>
        <p:nvSpPr>
          <p:cNvPr id="3" name="Footer Placeholder 2"/>
          <p:cNvSpPr>
            <a:spLocks noGrp="1"/>
          </p:cNvSpPr>
          <p:nvPr>
            <p:ph type="ftr" sz="quarter" idx="11"/>
          </p:nvPr>
        </p:nvSpPr>
        <p:spPr/>
        <p:txBody>
          <a:bodyPr/>
          <a:lstStyle/>
          <a:p>
            <a:r>
              <a:rPr lang="nl-BE" smtClean="0"/>
              <a:t>nationale presconferentie 1 dag niet 2015 </a:t>
            </a:r>
            <a:endParaRPr lang="nl-BE"/>
          </a:p>
        </p:txBody>
      </p:sp>
      <p:sp>
        <p:nvSpPr>
          <p:cNvPr id="4" name="Slide Number Placeholder 3"/>
          <p:cNvSpPr>
            <a:spLocks noGrp="1"/>
          </p:cNvSpPr>
          <p:nvPr>
            <p:ph type="sldNum" sz="quarter" idx="12"/>
          </p:nvPr>
        </p:nvSpPr>
        <p:spPr/>
        <p:txBody>
          <a:bodyPr/>
          <a:lstStyle/>
          <a:p>
            <a:fld id="{C2CC3333-7CFA-4A79-85E3-D6D6295DD7BD}" type="slidenum">
              <a:rPr lang="nl-BE" smtClean="0"/>
              <a:t>‹nr.›</a:t>
            </a:fld>
            <a:endParaRPr lang="nl-BE"/>
          </a:p>
        </p:txBody>
      </p:sp>
    </p:spTree>
    <p:extLst>
      <p:ext uri="{BB962C8B-B14F-4D97-AF65-F5344CB8AC3E}">
        <p14:creationId xmlns:p14="http://schemas.microsoft.com/office/powerpoint/2010/main" val="18254466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nl-NL" smtClean="0"/>
              <a:t>Klik om de stijl te bewerken</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fld id="{9ACE02EE-F2B8-404F-A441-938FACAAA4B8}" type="datetime1">
              <a:rPr lang="nl-BE" smtClean="0"/>
              <a:t>8/06/2016</a:t>
            </a:fld>
            <a:endParaRPr lang="nl-BE"/>
          </a:p>
        </p:txBody>
      </p:sp>
      <p:sp>
        <p:nvSpPr>
          <p:cNvPr id="6" name="Footer Placeholder 5"/>
          <p:cNvSpPr>
            <a:spLocks noGrp="1"/>
          </p:cNvSpPr>
          <p:nvPr>
            <p:ph type="ftr" sz="quarter" idx="11"/>
          </p:nvPr>
        </p:nvSpPr>
        <p:spPr/>
        <p:txBody>
          <a:bodyPr/>
          <a:lstStyle/>
          <a:p>
            <a:r>
              <a:rPr lang="nl-BE" smtClean="0"/>
              <a:t>nationale presconferentie 1 dag niet 2015 </a:t>
            </a:r>
            <a:endParaRPr lang="nl-BE"/>
          </a:p>
        </p:txBody>
      </p:sp>
      <p:sp>
        <p:nvSpPr>
          <p:cNvPr id="7" name="Slide Number Placeholder 6"/>
          <p:cNvSpPr>
            <a:spLocks noGrp="1"/>
          </p:cNvSpPr>
          <p:nvPr>
            <p:ph type="sldNum" sz="quarter" idx="12"/>
          </p:nvPr>
        </p:nvSpPr>
        <p:spPr/>
        <p:txBody>
          <a:bodyPr/>
          <a:lstStyle/>
          <a:p>
            <a:fld id="{C2CC3333-7CFA-4A79-85E3-D6D6295DD7BD}" type="slidenum">
              <a:rPr lang="nl-BE" smtClean="0"/>
              <a:t>‹nr.›</a:t>
            </a:fld>
            <a:endParaRPr lang="nl-BE"/>
          </a:p>
        </p:txBody>
      </p:sp>
    </p:spTree>
    <p:extLst>
      <p:ext uri="{BB962C8B-B14F-4D97-AF65-F5344CB8AC3E}">
        <p14:creationId xmlns:p14="http://schemas.microsoft.com/office/powerpoint/2010/main" val="10806864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nl-NL" smtClean="0"/>
              <a:t>Klik om de stijl te bewerken</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smtClean="0"/>
              <a:t>Klik op het pictogram als u een afbeelding wilt toevoegen</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fld id="{B14BC8C7-8C6B-4D6A-8E8B-CF1C4F03987B}" type="datetime1">
              <a:rPr lang="nl-BE" smtClean="0"/>
              <a:t>8/06/2016</a:t>
            </a:fld>
            <a:endParaRPr lang="nl-BE"/>
          </a:p>
        </p:txBody>
      </p:sp>
      <p:sp>
        <p:nvSpPr>
          <p:cNvPr id="6" name="Footer Placeholder 5"/>
          <p:cNvSpPr>
            <a:spLocks noGrp="1"/>
          </p:cNvSpPr>
          <p:nvPr>
            <p:ph type="ftr" sz="quarter" idx="11"/>
          </p:nvPr>
        </p:nvSpPr>
        <p:spPr/>
        <p:txBody>
          <a:bodyPr/>
          <a:lstStyle/>
          <a:p>
            <a:r>
              <a:rPr lang="nl-BE" smtClean="0"/>
              <a:t>nationale presconferentie 1 dag niet 2015 </a:t>
            </a:r>
            <a:endParaRPr lang="nl-BE"/>
          </a:p>
        </p:txBody>
      </p:sp>
      <p:sp>
        <p:nvSpPr>
          <p:cNvPr id="7" name="Slide Number Placeholder 6"/>
          <p:cNvSpPr>
            <a:spLocks noGrp="1"/>
          </p:cNvSpPr>
          <p:nvPr>
            <p:ph type="sldNum" sz="quarter" idx="12"/>
          </p:nvPr>
        </p:nvSpPr>
        <p:spPr/>
        <p:txBody>
          <a:bodyPr/>
          <a:lstStyle/>
          <a:p>
            <a:fld id="{C2CC3333-7CFA-4A79-85E3-D6D6295DD7BD}" type="slidenum">
              <a:rPr lang="nl-BE" smtClean="0"/>
              <a:t>‹nr.›</a:t>
            </a:fld>
            <a:endParaRPr lang="nl-BE"/>
          </a:p>
        </p:txBody>
      </p:sp>
    </p:spTree>
    <p:extLst>
      <p:ext uri="{BB962C8B-B14F-4D97-AF65-F5344CB8AC3E}">
        <p14:creationId xmlns:p14="http://schemas.microsoft.com/office/powerpoint/2010/main" val="33085024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nl-NL" smtClean="0"/>
              <a:t>Klik om de stijl te bewerken</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2AA60CD3-7015-4E1F-9286-87F7D5B73A52}" type="datetime1">
              <a:rPr lang="nl-BE" smtClean="0"/>
              <a:t>8/06/2016</a:t>
            </a:fld>
            <a:endParaRPr lang="nl-BE"/>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r>
              <a:rPr lang="nl-BE" smtClean="0"/>
              <a:t>nationale presconferentie 1 dag niet 2015 </a:t>
            </a:r>
            <a:endParaRPr lang="nl-BE"/>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C2CC3333-7CFA-4A79-85E3-D6D6295DD7BD}" type="slidenum">
              <a:rPr lang="nl-BE" smtClean="0"/>
              <a:t>‹nr.›</a:t>
            </a:fld>
            <a:endParaRPr lang="nl-BE"/>
          </a:p>
        </p:txBody>
      </p:sp>
    </p:spTree>
    <p:extLst>
      <p:ext uri="{BB962C8B-B14F-4D97-AF65-F5344CB8AC3E}">
        <p14:creationId xmlns:p14="http://schemas.microsoft.com/office/powerpoint/2010/main" val="526615276"/>
      </p:ext>
    </p:extLst>
  </p:cSld>
  <p:clrMap bg1="lt1" tx1="dk1" bg2="lt2" tx2="dk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89" r:id="rId5"/>
    <p:sldLayoutId id="2147483790" r:id="rId6"/>
    <p:sldLayoutId id="2147483791" r:id="rId7"/>
    <p:sldLayoutId id="2147483792" r:id="rId8"/>
    <p:sldLayoutId id="2147483793" r:id="rId9"/>
    <p:sldLayoutId id="2147483794" r:id="rId10"/>
    <p:sldLayoutId id="2147483795" r:id="rId11"/>
    <p:sldLayoutId id="2147483796" r:id="rId12"/>
    <p:sldLayoutId id="2147483797" r:id="rId13"/>
    <p:sldLayoutId id="2147483798" r:id="rId14"/>
    <p:sldLayoutId id="2147483799" r:id="rId15"/>
    <p:sldLayoutId id="2147483800" r:id="rId16"/>
  </p:sldLayoutIdLst>
  <p:hf sldNum="0" hdr="0" dt="0"/>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smtClean="0"/>
              <a:t>Klik om de stijl te bewerken</a:t>
            </a:r>
            <a:endParaRPr lang="nl-BE"/>
          </a:p>
        </p:txBody>
      </p:sp>
      <p:sp>
        <p:nvSpPr>
          <p:cNvPr id="3" name="Tijdelijke aanduiding voor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BC1902-2CE6-4B8F-B485-EFC2A7702D7F}" type="datetime1">
              <a:rPr lang="nl-BE" smtClean="0">
                <a:solidFill>
                  <a:prstClr val="black">
                    <a:tint val="75000"/>
                  </a:prstClr>
                </a:solidFill>
              </a:rPr>
              <a:pPr/>
              <a:t>8/06/2016</a:t>
            </a:fld>
            <a:endParaRPr lang="nl-BE">
              <a:solidFill>
                <a:prstClr val="black">
                  <a:tint val="75000"/>
                </a:prstClr>
              </a:solidFill>
            </a:endParaRPr>
          </a:p>
        </p:txBody>
      </p:sp>
      <p:sp>
        <p:nvSpPr>
          <p:cNvPr id="5" name="Tijdelijke aanduiding voor voetteks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nl-BE" smtClean="0">
                <a:solidFill>
                  <a:prstClr val="black">
                    <a:tint val="75000"/>
                  </a:prstClr>
                </a:solidFill>
              </a:rPr>
              <a:t>Derde jaarvergadering BIN LIEZEBOS maart 2015</a:t>
            </a:r>
            <a:endParaRPr lang="nl-BE">
              <a:solidFill>
                <a:prstClr val="black">
                  <a:tint val="75000"/>
                </a:prstClr>
              </a:solidFill>
            </a:endParaRPr>
          </a:p>
        </p:txBody>
      </p:sp>
      <p:sp>
        <p:nvSpPr>
          <p:cNvPr id="6" name="Tijdelijke aanduiding voor dia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359DDC-23BC-4668-A3D0-61D1494BA5EA}"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2956279169"/>
      </p:ext>
    </p:extLst>
  </p:cSld>
  <p:clrMap bg1="lt1" tx1="dk1" bg2="lt2" tx2="dk2" accent1="accent1" accent2="accent2" accent3="accent3" accent4="accent4" accent5="accent5" accent6="accent6" hlink="hlink" folHlink="folHlink"/>
  <p:sldLayoutIdLst>
    <p:sldLayoutId id="2147483802" r:id="rId1"/>
    <p:sldLayoutId id="2147483803" r:id="rId2"/>
    <p:sldLayoutId id="2147483804" r:id="rId3"/>
    <p:sldLayoutId id="2147483805" r:id="rId4"/>
    <p:sldLayoutId id="2147483806" r:id="rId5"/>
    <p:sldLayoutId id="2147483807" r:id="rId6"/>
    <p:sldLayoutId id="2147483808" r:id="rId7"/>
    <p:sldLayoutId id="2147483809" r:id="rId8"/>
    <p:sldLayoutId id="2147483810" r:id="rId9"/>
    <p:sldLayoutId id="2147483811" r:id="rId10"/>
    <p:sldLayoutId id="2147483812"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chart" Target="../charts/chart7.xml"/></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chart" Target="../charts/chart8.xml"/></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chart" Target="../charts/chart9.xml"/></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chart" Target="../charts/chart10.xml"/></Relationships>
</file>

<file path=ppt/slides/_rels/slide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chart" Target="../charts/chart12.xml"/><Relationship Id="rId4" Type="http://schemas.openxmlformats.org/officeDocument/2006/relationships/chart" Target="../charts/chart11.xml"/></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chart" Target="../charts/chart13.xml"/></Relationships>
</file>

<file path=ppt/slides/_rels/slide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chart" Target="../charts/chart14.xml"/></Relationships>
</file>

<file path=ppt/slides/_rels/slide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chart" Target="../charts/chart16.xml"/><Relationship Id="rId4" Type="http://schemas.openxmlformats.org/officeDocument/2006/relationships/chart" Target="../charts/chart15.xml"/></Relationships>
</file>

<file path=ppt/slides/_rels/slide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chart" Target="../charts/chart17.xml"/></Relationships>
</file>

<file path=ppt/slides/_rels/slide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chart" Target="../charts/chart18.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chart" Target="../charts/chart19.xml"/></Relationships>
</file>

<file path=ppt/slides/_rels/slide2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chart" Target="../charts/chart20.xml"/></Relationships>
</file>

<file path=ppt/slides/_rels/slide2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chart" Target="../charts/chart21.xml"/></Relationships>
</file>

<file path=ppt/slides/_rels/slide2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chart" Target="../charts/chart22.xml"/></Relationships>
</file>

<file path=ppt/slides/_rels/slide2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image" Target="../media/image4.gif"/><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6.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2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5.png"/></Relationships>
</file>

<file path=ppt/slides/_rels/slide2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2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10.jpg"/><Relationship Id="rId5" Type="http://schemas.openxmlformats.org/officeDocument/2006/relationships/image" Target="../media/image9.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1.xml"/><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png"/><Relationship Id="rId11" Type="http://schemas.openxmlformats.org/officeDocument/2006/relationships/image" Target="../media/image15.png"/><Relationship Id="rId5" Type="http://schemas.openxmlformats.org/officeDocument/2006/relationships/image" Target="../media/image2.jpeg"/><Relationship Id="rId10" Type="http://schemas.openxmlformats.org/officeDocument/2006/relationships/image" Target="../media/image14.png"/><Relationship Id="rId4" Type="http://schemas.openxmlformats.org/officeDocument/2006/relationships/notesSlide" Target="../notesSlides/notesSlide30.xml"/><Relationship Id="rId9" Type="http://schemas.openxmlformats.org/officeDocument/2006/relationships/image" Target="../media/image13.png"/></Relationships>
</file>

<file path=ppt/slides/_rels/slide3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18.jpg"/><Relationship Id="rId5" Type="http://schemas.openxmlformats.org/officeDocument/2006/relationships/image" Target="../media/image17.png"/><Relationship Id="rId4" Type="http://schemas.openxmlformats.org/officeDocument/2006/relationships/image" Target="../media/image5.png"/></Relationships>
</file>

<file path=ppt/slides/_rels/slide3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5.png"/></Relationships>
</file>

<file path=ppt/slides/_rels/slide3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21.png"/><Relationship Id="rId4" Type="http://schemas.openxmlformats.org/officeDocument/2006/relationships/image" Target="../media/image5.png"/></Relationships>
</file>

<file path=ppt/slides/_rels/slide3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4.xml"/><Relationship Id="rId1" Type="http://schemas.openxmlformats.org/officeDocument/2006/relationships/slideLayout" Target="../slideLayouts/slideLayout1.xml"/><Relationship Id="rId5" Type="http://schemas.openxmlformats.org/officeDocument/2006/relationships/image" Target="../media/image22.png"/><Relationship Id="rId4" Type="http://schemas.openxmlformats.org/officeDocument/2006/relationships/image" Target="../media/image5.png"/></Relationships>
</file>

<file path=ppt/slides/_rels/slide3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7.xml"/><Relationship Id="rId1" Type="http://schemas.openxmlformats.org/officeDocument/2006/relationships/slideLayout" Target="../slideLayouts/slideLayout1.xml"/><Relationship Id="rId5" Type="http://schemas.openxmlformats.org/officeDocument/2006/relationships/image" Target="../media/image23.png"/><Relationship Id="rId4" Type="http://schemas.openxmlformats.org/officeDocument/2006/relationships/image" Target="../media/image5.png"/></Relationships>
</file>

<file path=ppt/slides/_rels/slide3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8.xml"/><Relationship Id="rId1" Type="http://schemas.openxmlformats.org/officeDocument/2006/relationships/slideLayout" Target="../slideLayouts/slideLayout1.xml"/><Relationship Id="rId5" Type="http://schemas.openxmlformats.org/officeDocument/2006/relationships/image" Target="../media/image24.png"/><Relationship Id="rId4" Type="http://schemas.openxmlformats.org/officeDocument/2006/relationships/image" Target="../media/image23.png"/></Relationships>
</file>

<file path=ppt/slides/_rels/slide39.xml.rels><?xml version="1.0" encoding="UTF-8" standalone="yes"?>
<Relationships xmlns="http://schemas.openxmlformats.org/package/2006/relationships"><Relationship Id="rId8" Type="http://schemas.openxmlformats.org/officeDocument/2006/relationships/chart" Target="../charts/chart26.xml"/><Relationship Id="rId3" Type="http://schemas.openxmlformats.org/officeDocument/2006/relationships/image" Target="../media/image2.jpeg"/><Relationship Id="rId7" Type="http://schemas.openxmlformats.org/officeDocument/2006/relationships/chart" Target="../charts/chart25.xml"/><Relationship Id="rId2" Type="http://schemas.openxmlformats.org/officeDocument/2006/relationships/notesSlide" Target="../notesSlides/notesSlide39.xml"/><Relationship Id="rId1" Type="http://schemas.openxmlformats.org/officeDocument/2006/relationships/slideLayout" Target="../slideLayouts/slideLayout1.xml"/><Relationship Id="rId6" Type="http://schemas.openxmlformats.org/officeDocument/2006/relationships/chart" Target="../charts/chart24.xml"/><Relationship Id="rId5" Type="http://schemas.openxmlformats.org/officeDocument/2006/relationships/chart" Target="../charts/chart23.xml"/><Relationship Id="rId10" Type="http://schemas.openxmlformats.org/officeDocument/2006/relationships/chart" Target="../charts/chart28.xml"/><Relationship Id="rId4" Type="http://schemas.openxmlformats.org/officeDocument/2006/relationships/image" Target="../media/image25.png"/><Relationship Id="rId9" Type="http://schemas.openxmlformats.org/officeDocument/2006/relationships/chart" Target="../charts/chart27.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chart" Target="../charts/chart1.xml"/></Relationships>
</file>

<file path=ppt/slides/_rels/slide4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0.xml"/><Relationship Id="rId1" Type="http://schemas.openxmlformats.org/officeDocument/2006/relationships/slideLayout" Target="../slideLayouts/slideLayout1.xml"/><Relationship Id="rId5" Type="http://schemas.openxmlformats.org/officeDocument/2006/relationships/image" Target="../media/image24.png"/><Relationship Id="rId4" Type="http://schemas.openxmlformats.org/officeDocument/2006/relationships/image" Target="../media/image23.png"/></Relationships>
</file>

<file path=ppt/slides/_rels/slide41.xml.rels><?xml version="1.0" encoding="UTF-8" standalone="yes"?>
<Relationships xmlns="http://schemas.openxmlformats.org/package/2006/relationships"><Relationship Id="rId8" Type="http://schemas.openxmlformats.org/officeDocument/2006/relationships/chart" Target="../charts/chart32.xml"/><Relationship Id="rId3" Type="http://schemas.openxmlformats.org/officeDocument/2006/relationships/image" Target="../media/image2.jpeg"/><Relationship Id="rId7" Type="http://schemas.openxmlformats.org/officeDocument/2006/relationships/chart" Target="../charts/chart31.xml"/><Relationship Id="rId2" Type="http://schemas.openxmlformats.org/officeDocument/2006/relationships/notesSlide" Target="../notesSlides/notesSlide41.xml"/><Relationship Id="rId1" Type="http://schemas.openxmlformats.org/officeDocument/2006/relationships/slideLayout" Target="../slideLayouts/slideLayout1.xml"/><Relationship Id="rId6" Type="http://schemas.openxmlformats.org/officeDocument/2006/relationships/chart" Target="../charts/chart30.xml"/><Relationship Id="rId5" Type="http://schemas.openxmlformats.org/officeDocument/2006/relationships/chart" Target="../charts/chart29.xml"/><Relationship Id="rId10" Type="http://schemas.openxmlformats.org/officeDocument/2006/relationships/chart" Target="../charts/chart34.xml"/><Relationship Id="rId4" Type="http://schemas.openxmlformats.org/officeDocument/2006/relationships/image" Target="../media/image26.png"/><Relationship Id="rId9" Type="http://schemas.openxmlformats.org/officeDocument/2006/relationships/chart" Target="../charts/chart33.xml"/></Relationships>
</file>

<file path=ppt/slides/_rels/slide4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2.xml"/><Relationship Id="rId1" Type="http://schemas.openxmlformats.org/officeDocument/2006/relationships/slideLayout" Target="../slideLayouts/slideLayout1.xml"/><Relationship Id="rId5" Type="http://schemas.openxmlformats.org/officeDocument/2006/relationships/image" Target="../media/image24.png"/><Relationship Id="rId4" Type="http://schemas.openxmlformats.org/officeDocument/2006/relationships/image" Target="../media/image23.png"/></Relationships>
</file>

<file path=ppt/slides/_rels/slide43.xml.rels><?xml version="1.0" encoding="UTF-8" standalone="yes"?>
<Relationships xmlns="http://schemas.openxmlformats.org/package/2006/relationships"><Relationship Id="rId8" Type="http://schemas.openxmlformats.org/officeDocument/2006/relationships/chart" Target="../charts/chart38.xml"/><Relationship Id="rId3" Type="http://schemas.openxmlformats.org/officeDocument/2006/relationships/image" Target="../media/image2.jpeg"/><Relationship Id="rId7" Type="http://schemas.openxmlformats.org/officeDocument/2006/relationships/chart" Target="../charts/chart37.xml"/><Relationship Id="rId2" Type="http://schemas.openxmlformats.org/officeDocument/2006/relationships/notesSlide" Target="../notesSlides/notesSlide43.xml"/><Relationship Id="rId1" Type="http://schemas.openxmlformats.org/officeDocument/2006/relationships/slideLayout" Target="../slideLayouts/slideLayout1.xml"/><Relationship Id="rId6" Type="http://schemas.openxmlformats.org/officeDocument/2006/relationships/chart" Target="../charts/chart36.xml"/><Relationship Id="rId5" Type="http://schemas.openxmlformats.org/officeDocument/2006/relationships/chart" Target="../charts/chart35.xml"/><Relationship Id="rId10" Type="http://schemas.openxmlformats.org/officeDocument/2006/relationships/chart" Target="../charts/chart40.xml"/><Relationship Id="rId4" Type="http://schemas.openxmlformats.org/officeDocument/2006/relationships/image" Target="../media/image27.png"/><Relationship Id="rId9" Type="http://schemas.openxmlformats.org/officeDocument/2006/relationships/chart" Target="../charts/chart39.xml"/></Relationships>
</file>

<file path=ppt/slides/_rels/slide4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4.xml"/><Relationship Id="rId1" Type="http://schemas.openxmlformats.org/officeDocument/2006/relationships/slideLayout" Target="../slideLayouts/slideLayout1.xml"/><Relationship Id="rId5" Type="http://schemas.openxmlformats.org/officeDocument/2006/relationships/image" Target="../media/image24.png"/><Relationship Id="rId4" Type="http://schemas.openxmlformats.org/officeDocument/2006/relationships/image" Target="../media/image23.png"/></Relationships>
</file>

<file path=ppt/slides/_rels/slide4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5.xml"/><Relationship Id="rId1" Type="http://schemas.openxmlformats.org/officeDocument/2006/relationships/slideLayout" Target="../slideLayouts/slideLayout1.xml"/><Relationship Id="rId6" Type="http://schemas.openxmlformats.org/officeDocument/2006/relationships/chart" Target="../charts/chart42.xml"/><Relationship Id="rId5" Type="http://schemas.openxmlformats.org/officeDocument/2006/relationships/chart" Target="../charts/chart41.xml"/><Relationship Id="rId4" Type="http://schemas.openxmlformats.org/officeDocument/2006/relationships/image" Target="../media/image27.png"/></Relationships>
</file>

<file path=ppt/slides/_rels/slide4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6.xml"/><Relationship Id="rId1" Type="http://schemas.openxmlformats.org/officeDocument/2006/relationships/slideLayout" Target="../slideLayouts/slideLayout1.xml"/><Relationship Id="rId5" Type="http://schemas.openxmlformats.org/officeDocument/2006/relationships/image" Target="../media/image24.png"/><Relationship Id="rId4" Type="http://schemas.openxmlformats.org/officeDocument/2006/relationships/image" Target="../media/image23.png"/></Relationships>
</file>

<file path=ppt/slides/_rels/slide47.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chart" Target="../charts/chart45.xml"/><Relationship Id="rId2" Type="http://schemas.openxmlformats.org/officeDocument/2006/relationships/notesSlide" Target="../notesSlides/notesSlide47.xml"/><Relationship Id="rId1" Type="http://schemas.openxmlformats.org/officeDocument/2006/relationships/slideLayout" Target="../slideLayouts/slideLayout1.xml"/><Relationship Id="rId6" Type="http://schemas.openxmlformats.org/officeDocument/2006/relationships/chart" Target="../charts/chart44.xml"/><Relationship Id="rId5" Type="http://schemas.openxmlformats.org/officeDocument/2006/relationships/chart" Target="../charts/chart43.xml"/><Relationship Id="rId4" Type="http://schemas.openxmlformats.org/officeDocument/2006/relationships/image" Target="../media/image27.png"/></Relationships>
</file>

<file path=ppt/slides/_rels/slide4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8.xml"/><Relationship Id="rId1" Type="http://schemas.openxmlformats.org/officeDocument/2006/relationships/slideLayout" Target="../slideLayouts/slideLayout1.xml"/><Relationship Id="rId5" Type="http://schemas.openxmlformats.org/officeDocument/2006/relationships/image" Target="../media/image24.png"/><Relationship Id="rId4" Type="http://schemas.openxmlformats.org/officeDocument/2006/relationships/image" Target="../media/image23.png"/></Relationships>
</file>

<file path=ppt/slides/_rels/slide49.xml.rels><?xml version="1.0" encoding="UTF-8" standalone="yes"?>
<Relationships xmlns="http://schemas.openxmlformats.org/package/2006/relationships"><Relationship Id="rId8" Type="http://schemas.openxmlformats.org/officeDocument/2006/relationships/chart" Target="../charts/chart49.xml"/><Relationship Id="rId3" Type="http://schemas.openxmlformats.org/officeDocument/2006/relationships/image" Target="../media/image2.jpeg"/><Relationship Id="rId7" Type="http://schemas.openxmlformats.org/officeDocument/2006/relationships/chart" Target="../charts/chart48.xml"/><Relationship Id="rId2" Type="http://schemas.openxmlformats.org/officeDocument/2006/relationships/notesSlide" Target="../notesSlides/notesSlide49.xml"/><Relationship Id="rId1" Type="http://schemas.openxmlformats.org/officeDocument/2006/relationships/slideLayout" Target="../slideLayouts/slideLayout1.xml"/><Relationship Id="rId6" Type="http://schemas.openxmlformats.org/officeDocument/2006/relationships/chart" Target="../charts/chart47.xml"/><Relationship Id="rId11" Type="http://schemas.openxmlformats.org/officeDocument/2006/relationships/chart" Target="../charts/chart52.xml"/><Relationship Id="rId5" Type="http://schemas.openxmlformats.org/officeDocument/2006/relationships/chart" Target="../charts/chart46.xml"/><Relationship Id="rId10" Type="http://schemas.openxmlformats.org/officeDocument/2006/relationships/chart" Target="../charts/chart51.xml"/><Relationship Id="rId4" Type="http://schemas.openxmlformats.org/officeDocument/2006/relationships/image" Target="../media/image27.png"/><Relationship Id="rId9" Type="http://schemas.openxmlformats.org/officeDocument/2006/relationships/chart" Target="../charts/chart50.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chart" Target="../charts/chart4.xml"/><Relationship Id="rId5" Type="http://schemas.openxmlformats.org/officeDocument/2006/relationships/chart" Target="../charts/chart3.xml"/><Relationship Id="rId4" Type="http://schemas.openxmlformats.org/officeDocument/2006/relationships/chart" Target="../charts/chart2.xml"/></Relationships>
</file>

<file path=ppt/slides/_rels/slide5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0.xm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5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1.xm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5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2.xm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chart" Target="../charts/chart5.xml"/></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chart" Target="../charts/chart6.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rgbClr val="7030A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3" name="Afbeelding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89983" y="235308"/>
            <a:ext cx="1033826" cy="1010712"/>
          </a:xfrm>
          <a:prstGeom prst="rect">
            <a:avLst/>
          </a:prstGeom>
        </p:spPr>
      </p:pic>
      <p:sp>
        <p:nvSpPr>
          <p:cNvPr id="2" name="Tijdelijke aanduiding voor voettekst 1"/>
          <p:cNvSpPr>
            <a:spLocks noGrp="1"/>
          </p:cNvSpPr>
          <p:nvPr>
            <p:ph type="ftr" sz="quarter" idx="11"/>
          </p:nvPr>
        </p:nvSpPr>
        <p:spPr/>
        <p:txBody>
          <a:bodyPr/>
          <a:lstStyle/>
          <a:p>
            <a:r>
              <a:rPr lang="nl-BE" dirty="0" smtClean="0">
                <a:solidFill>
                  <a:prstClr val="black">
                    <a:tint val="75000"/>
                  </a:prstClr>
                </a:solidFill>
              </a:rPr>
              <a:t>Derde jaarvergadering BIN LIEZEBOS maart 2016</a:t>
            </a:r>
            <a:endParaRPr lang="nl-BE" dirty="0">
              <a:solidFill>
                <a:prstClr val="black">
                  <a:tint val="75000"/>
                </a:prstClr>
              </a:solidFill>
            </a:endParaRPr>
          </a:p>
        </p:txBody>
      </p:sp>
      <p:sp>
        <p:nvSpPr>
          <p:cNvPr id="5" name="Rechthoek 4"/>
          <p:cNvSpPr/>
          <p:nvPr/>
        </p:nvSpPr>
        <p:spPr>
          <a:xfrm>
            <a:off x="2276855" y="1416636"/>
            <a:ext cx="8630041" cy="4832092"/>
          </a:xfrm>
          <a:prstGeom prst="rect">
            <a:avLst/>
          </a:prstGeom>
        </p:spPr>
        <p:txBody>
          <a:bodyPr wrap="square">
            <a:spAutoFit/>
          </a:bodyPr>
          <a:lstStyle/>
          <a:p>
            <a:pPr algn="ctr"/>
            <a:r>
              <a:rPr lang="nl-NL" sz="2200" b="1" dirty="0">
                <a:ln w="6731" cap="flat" cmpd="sng" algn="ctr">
                  <a:solidFill>
                    <a:srgbClr val="FFFFFF"/>
                  </a:solidFill>
                  <a:prstDash val="solid"/>
                  <a:round/>
                </a:ln>
                <a:solidFill>
                  <a:srgbClr val="262626"/>
                </a:solidFill>
                <a:effectLst>
                  <a:outerShdw dist="38100" dir="2700000" algn="bl">
                    <a:srgbClr val="4472C4"/>
                  </a:outerShdw>
                </a:effectLst>
                <a:latin typeface="Times New Roman" panose="02020603050405020304" pitchFamily="18" charset="0"/>
                <a:ea typeface="Times New Roman" panose="02020603050405020304" pitchFamily="18" charset="0"/>
              </a:rPr>
              <a:t>Thema</a:t>
            </a:r>
            <a:r>
              <a:rPr lang="nl-NL" sz="2800" b="1" dirty="0">
                <a:ln w="6731" cap="flat" cmpd="sng" algn="ctr">
                  <a:solidFill>
                    <a:srgbClr val="FFFFFF"/>
                  </a:solidFill>
                  <a:prstDash val="solid"/>
                  <a:round/>
                </a:ln>
                <a:solidFill>
                  <a:srgbClr val="262626"/>
                </a:solidFill>
                <a:effectLst>
                  <a:outerShdw dist="38100" dir="2700000" algn="bl">
                    <a:srgbClr val="4472C4"/>
                  </a:outerShdw>
                </a:effectLst>
                <a:latin typeface="Times New Roman" panose="02020603050405020304" pitchFamily="18" charset="0"/>
                <a:ea typeface="Times New Roman" panose="02020603050405020304" pitchFamily="18" charset="0"/>
              </a:rPr>
              <a:t>:    </a:t>
            </a:r>
            <a:r>
              <a:rPr lang="nl-BE" sz="2800" b="1" dirty="0" smtClean="0">
                <a:ln w="6731" cap="flat" cmpd="sng" algn="ctr">
                  <a:solidFill>
                    <a:srgbClr val="FFFFFF"/>
                  </a:solidFill>
                  <a:prstDash val="solid"/>
                  <a:round/>
                </a:ln>
                <a:solidFill>
                  <a:srgbClr val="262626"/>
                </a:solidFill>
                <a:effectLst>
                  <a:outerShdw dist="38100" dir="2700000" algn="bl">
                    <a:srgbClr val="4472C4"/>
                  </a:outerShdw>
                </a:effectLst>
                <a:latin typeface="Times New Roman" panose="02020603050405020304" pitchFamily="18" charset="0"/>
                <a:ea typeface="Times New Roman" panose="02020603050405020304" pitchFamily="18" charset="0"/>
              </a:rPr>
              <a:t>Zich Veilig voelen door Preventie</a:t>
            </a:r>
            <a:endParaRPr lang="nl-BE" sz="1200" dirty="0">
              <a:solidFill>
                <a:prstClr val="black"/>
              </a:solidFill>
              <a:latin typeface="Times New Roman" panose="02020603050405020304" pitchFamily="18" charset="0"/>
              <a:ea typeface="Times New Roman" panose="02020603050405020304" pitchFamily="18" charset="0"/>
            </a:endParaRPr>
          </a:p>
          <a:p>
            <a:pPr algn="ctr"/>
            <a:r>
              <a:rPr lang="nl-BE" sz="1200" b="1" dirty="0">
                <a:solidFill>
                  <a:prstClr val="black"/>
                </a:solidFill>
                <a:latin typeface="Times New Roman" panose="02020603050405020304" pitchFamily="18" charset="0"/>
                <a:ea typeface="Times New Roman" panose="02020603050405020304" pitchFamily="18" charset="0"/>
              </a:rPr>
              <a:t>Programma</a:t>
            </a:r>
            <a:endParaRPr lang="nl-BE" sz="1200" dirty="0">
              <a:solidFill>
                <a:prstClr val="black"/>
              </a:solidFill>
              <a:latin typeface="Times New Roman" panose="02020603050405020304" pitchFamily="18" charset="0"/>
              <a:ea typeface="Times New Roman" panose="02020603050405020304" pitchFamily="18" charset="0"/>
            </a:endParaRPr>
          </a:p>
          <a:p>
            <a:pPr algn="ctr"/>
            <a:r>
              <a:rPr lang="nl-BE" sz="1200" b="1" dirty="0">
                <a:solidFill>
                  <a:prstClr val="black"/>
                </a:solidFill>
                <a:latin typeface="Times New Roman" panose="02020603050405020304" pitchFamily="18" charset="0"/>
                <a:ea typeface="Times New Roman" panose="02020603050405020304" pitchFamily="18" charset="0"/>
              </a:rPr>
              <a:t> </a:t>
            </a:r>
            <a:endParaRPr lang="nl-BE" sz="1200" dirty="0">
              <a:solidFill>
                <a:prstClr val="black"/>
              </a:solidFill>
              <a:latin typeface="Times New Roman" panose="02020603050405020304" pitchFamily="18" charset="0"/>
              <a:ea typeface="Times New Roman" panose="02020603050405020304" pitchFamily="18" charset="0"/>
            </a:endParaRPr>
          </a:p>
          <a:p>
            <a:pPr marL="342900" indent="-342900">
              <a:buFont typeface="Symbol" panose="05050102010706020507" pitchFamily="18" charset="2"/>
              <a:buChar char=""/>
            </a:pPr>
            <a:r>
              <a:rPr lang="nl-BE" sz="1600" b="1" dirty="0">
                <a:solidFill>
                  <a:prstClr val="black"/>
                </a:solidFill>
                <a:latin typeface="Candara" panose="020E0502030303020204" pitchFamily="34" charset="0"/>
                <a:ea typeface="Times New Roman" panose="02020603050405020304" pitchFamily="18" charset="0"/>
              </a:rPr>
              <a:t>19.h00 Woordje van de heer burgemeester de heer  Baert</a:t>
            </a:r>
            <a:r>
              <a:rPr lang="nl-BE" sz="1600" b="1" dirty="0" smtClean="0">
                <a:solidFill>
                  <a:prstClr val="black"/>
                </a:solidFill>
                <a:latin typeface="Candara" panose="020E0502030303020204" pitchFamily="34" charset="0"/>
                <a:ea typeface="Times New Roman" panose="02020603050405020304" pitchFamily="18" charset="0"/>
              </a:rPr>
              <a:t>.</a:t>
            </a:r>
          </a:p>
          <a:p>
            <a:pPr marL="342900" indent="-342900">
              <a:buFont typeface="Symbol" panose="05050102010706020507" pitchFamily="18" charset="2"/>
              <a:buChar char=""/>
            </a:pPr>
            <a:r>
              <a:rPr lang="nl-BE" sz="1600" b="1" dirty="0" smtClean="0">
                <a:solidFill>
                  <a:srgbClr val="FF0000"/>
                </a:solidFill>
                <a:latin typeface="Candara" panose="020E0502030303020204" pitchFamily="34" charset="0"/>
                <a:ea typeface="Times New Roman" panose="02020603050405020304" pitchFamily="18" charset="0"/>
              </a:rPr>
              <a:t>Opname van politieke vluchtelingen in onze gemeente</a:t>
            </a:r>
            <a:endParaRPr lang="nl-BE" sz="1600" dirty="0">
              <a:solidFill>
                <a:srgbClr val="FF0000"/>
              </a:solidFill>
              <a:latin typeface="Times New Roman" panose="02020603050405020304" pitchFamily="18" charset="0"/>
              <a:ea typeface="Times New Roman" panose="02020603050405020304" pitchFamily="18" charset="0"/>
            </a:endParaRPr>
          </a:p>
          <a:p>
            <a:pPr marL="228600"/>
            <a:r>
              <a:rPr lang="nl-BE" sz="1600" b="1" dirty="0">
                <a:solidFill>
                  <a:srgbClr val="FF0000"/>
                </a:solidFill>
                <a:latin typeface="Candara" panose="020E0502030303020204" pitchFamily="34" charset="0"/>
                <a:ea typeface="Times New Roman" panose="02020603050405020304" pitchFamily="18" charset="0"/>
              </a:rPr>
              <a:t> </a:t>
            </a:r>
            <a:endParaRPr lang="nl-BE" sz="1600" dirty="0">
              <a:solidFill>
                <a:srgbClr val="FF0000"/>
              </a:solidFill>
              <a:latin typeface="Times New Roman" panose="02020603050405020304" pitchFamily="18" charset="0"/>
              <a:ea typeface="Times New Roman" panose="02020603050405020304" pitchFamily="18" charset="0"/>
            </a:endParaRPr>
          </a:p>
          <a:p>
            <a:pPr marL="342900" indent="-342900">
              <a:buFont typeface="Symbol" panose="05050102010706020507" pitchFamily="18" charset="2"/>
              <a:buChar char=""/>
            </a:pPr>
            <a:r>
              <a:rPr lang="nl-BE" sz="1600" b="1" dirty="0" smtClean="0">
                <a:solidFill>
                  <a:prstClr val="black"/>
                </a:solidFill>
                <a:latin typeface="Candara" panose="020E0502030303020204" pitchFamily="34" charset="0"/>
                <a:ea typeface="Times New Roman" panose="02020603050405020304" pitchFamily="18" charset="0"/>
              </a:rPr>
              <a:t>19h15  </a:t>
            </a:r>
            <a:r>
              <a:rPr lang="nl-BE" sz="1600" b="1" dirty="0">
                <a:solidFill>
                  <a:srgbClr val="FF0000"/>
                </a:solidFill>
                <a:latin typeface="Candara" panose="020E0502030303020204" pitchFamily="34" charset="0"/>
                <a:ea typeface="Times New Roman" panose="02020603050405020304" pitchFamily="18" charset="0"/>
              </a:rPr>
              <a:t>B.I.N. werking : </a:t>
            </a:r>
            <a:r>
              <a:rPr lang="nl-BE" sz="1600" b="1" dirty="0" smtClean="0">
                <a:latin typeface="Candara" panose="020E0502030303020204" pitchFamily="34" charset="0"/>
                <a:ea typeface="Times New Roman" panose="02020603050405020304" pitchFamily="18" charset="0"/>
              </a:rPr>
              <a:t>A</a:t>
            </a:r>
            <a:r>
              <a:rPr lang="nl-BE" sz="1600" b="1" dirty="0" smtClean="0">
                <a:solidFill>
                  <a:prstClr val="black"/>
                </a:solidFill>
                <a:latin typeface="Candara" panose="020E0502030303020204" pitchFamily="34" charset="0"/>
                <a:ea typeface="Times New Roman" panose="02020603050405020304" pitchFamily="18" charset="0"/>
              </a:rPr>
              <a:t>nalyse </a:t>
            </a:r>
            <a:r>
              <a:rPr lang="nl-BE" sz="1600" b="1" dirty="0">
                <a:solidFill>
                  <a:prstClr val="black"/>
                </a:solidFill>
                <a:latin typeface="Candara" panose="020E0502030303020204" pitchFamily="34" charset="0"/>
                <a:ea typeface="Times New Roman" panose="02020603050405020304" pitchFamily="18" charset="0"/>
              </a:rPr>
              <a:t>van de meldingen, </a:t>
            </a:r>
            <a:r>
              <a:rPr lang="nl-BE" sz="1600" b="1" dirty="0" smtClean="0">
                <a:solidFill>
                  <a:prstClr val="black"/>
                </a:solidFill>
                <a:latin typeface="Candara" panose="020E0502030303020204" pitchFamily="34" charset="0"/>
                <a:ea typeface="Times New Roman" panose="02020603050405020304" pitchFamily="18" charset="0"/>
              </a:rPr>
              <a:t>resultaten van de </a:t>
            </a:r>
            <a:r>
              <a:rPr lang="nl-BE" sz="1600" b="1" dirty="0" err="1" smtClean="0">
                <a:solidFill>
                  <a:prstClr val="black"/>
                </a:solidFill>
                <a:latin typeface="Candara" panose="020E0502030303020204" pitchFamily="34" charset="0"/>
                <a:ea typeface="Times New Roman" panose="02020603050405020304" pitchFamily="18" charset="0"/>
              </a:rPr>
              <a:t>bevragingvan</a:t>
            </a:r>
            <a:r>
              <a:rPr lang="nl-BE" sz="1600" b="1" dirty="0" smtClean="0">
                <a:solidFill>
                  <a:prstClr val="black"/>
                </a:solidFill>
                <a:latin typeface="Candara" panose="020E0502030303020204" pitchFamily="34" charset="0"/>
                <a:ea typeface="Times New Roman" panose="02020603050405020304" pitchFamily="18" charset="0"/>
              </a:rPr>
              <a:t> ons BIN     </a:t>
            </a:r>
            <a:r>
              <a:rPr lang="nl-BE" sz="1600" b="1" dirty="0" smtClean="0">
                <a:solidFill>
                  <a:srgbClr val="00B050"/>
                </a:solidFill>
                <a:latin typeface="Candara" panose="020E0502030303020204" pitchFamily="34" charset="0"/>
                <a:ea typeface="Times New Roman" panose="02020603050405020304" pitchFamily="18" charset="0"/>
              </a:rPr>
              <a:t>Bijdrage </a:t>
            </a:r>
            <a:r>
              <a:rPr lang="nl-BE" sz="1600" b="1" dirty="0">
                <a:solidFill>
                  <a:srgbClr val="00B050"/>
                </a:solidFill>
                <a:latin typeface="Candara" panose="020E0502030303020204" pitchFamily="34" charset="0"/>
                <a:ea typeface="Times New Roman" panose="02020603050405020304" pitchFamily="18" charset="0"/>
              </a:rPr>
              <a:t>van de coördinator</a:t>
            </a:r>
            <a:endParaRPr lang="nl-BE" sz="1600" dirty="0">
              <a:solidFill>
                <a:prstClr val="black"/>
              </a:solidFill>
              <a:latin typeface="Times New Roman" panose="02020603050405020304" pitchFamily="18" charset="0"/>
              <a:ea typeface="Times New Roman" panose="02020603050405020304" pitchFamily="18" charset="0"/>
            </a:endParaRPr>
          </a:p>
          <a:p>
            <a:pPr marL="342900" indent="-342900">
              <a:buFont typeface="Symbol" panose="05050102010706020507" pitchFamily="18" charset="2"/>
              <a:buChar char=""/>
            </a:pPr>
            <a:r>
              <a:rPr lang="nl-BE" sz="1600" b="1" dirty="0">
                <a:solidFill>
                  <a:prstClr val="black"/>
                </a:solidFill>
                <a:latin typeface="Candara" panose="020E0502030303020204" pitchFamily="34" charset="0"/>
                <a:ea typeface="Times New Roman" panose="02020603050405020304" pitchFamily="18" charset="0"/>
              </a:rPr>
              <a:t>19h25   </a:t>
            </a:r>
            <a:r>
              <a:rPr lang="nl-BE" sz="1600" b="1" dirty="0" smtClean="0">
                <a:solidFill>
                  <a:srgbClr val="FF0000"/>
                </a:solidFill>
                <a:latin typeface="Candara" panose="020E0502030303020204" pitchFamily="34" charset="0"/>
                <a:ea typeface="Times New Roman" panose="02020603050405020304" pitchFamily="18" charset="0"/>
              </a:rPr>
              <a:t>Criminaliteit in onze regio</a:t>
            </a:r>
            <a:endParaRPr lang="nl-BE" sz="1600" dirty="0">
              <a:solidFill>
                <a:prstClr val="black"/>
              </a:solidFill>
              <a:latin typeface="Times New Roman" panose="02020603050405020304" pitchFamily="18" charset="0"/>
              <a:ea typeface="Times New Roman" panose="02020603050405020304" pitchFamily="18" charset="0"/>
            </a:endParaRPr>
          </a:p>
          <a:p>
            <a:pPr marL="678180" indent="220980"/>
            <a:r>
              <a:rPr lang="nl-BE" sz="1600" b="1" dirty="0">
                <a:solidFill>
                  <a:srgbClr val="00B050"/>
                </a:solidFill>
                <a:latin typeface="Candara" panose="020E0502030303020204" pitchFamily="34" charset="0"/>
                <a:ea typeface="Times New Roman" panose="02020603050405020304" pitchFamily="18" charset="0"/>
              </a:rPr>
              <a:t>Bijdrage door de Hoofd inspecteur Rudi Van Roost politiezone </a:t>
            </a:r>
            <a:r>
              <a:rPr lang="nl-BE" sz="1600" b="1" dirty="0" err="1">
                <a:solidFill>
                  <a:srgbClr val="00B050"/>
                </a:solidFill>
                <a:latin typeface="Candara" panose="020E0502030303020204" pitchFamily="34" charset="0"/>
                <a:ea typeface="Times New Roman" panose="02020603050405020304" pitchFamily="18" charset="0"/>
              </a:rPr>
              <a:t>bhk</a:t>
            </a:r>
            <a:r>
              <a:rPr lang="nl-BE" sz="1600" b="1" dirty="0">
                <a:solidFill>
                  <a:prstClr val="black"/>
                </a:solidFill>
                <a:latin typeface="Candara" panose="020E0502030303020204" pitchFamily="34" charset="0"/>
                <a:ea typeface="Times New Roman" panose="02020603050405020304" pitchFamily="18" charset="0"/>
              </a:rPr>
              <a:t>       </a:t>
            </a:r>
            <a:endParaRPr lang="nl-BE" sz="1600" dirty="0">
              <a:solidFill>
                <a:prstClr val="black"/>
              </a:solidFill>
              <a:latin typeface="Times New Roman" panose="02020603050405020304" pitchFamily="18" charset="0"/>
              <a:ea typeface="Times New Roman" panose="02020603050405020304" pitchFamily="18" charset="0"/>
            </a:endParaRPr>
          </a:p>
          <a:p>
            <a:pPr marL="342900" indent="-342900">
              <a:buFont typeface="Symbol" panose="05050102010706020507" pitchFamily="18" charset="2"/>
              <a:buChar char=""/>
            </a:pPr>
            <a:r>
              <a:rPr lang="nl-BE" sz="1600" dirty="0">
                <a:solidFill>
                  <a:prstClr val="black"/>
                </a:solidFill>
                <a:latin typeface="Candara" panose="020E0502030303020204" pitchFamily="34" charset="0"/>
                <a:ea typeface="Times New Roman" panose="02020603050405020304" pitchFamily="18" charset="0"/>
              </a:rPr>
              <a:t>19h 45</a:t>
            </a:r>
            <a:r>
              <a:rPr lang="nl-BE" sz="1600" b="1" dirty="0">
                <a:solidFill>
                  <a:prstClr val="black"/>
                </a:solidFill>
                <a:latin typeface="Candara" panose="020E0502030303020204" pitchFamily="34" charset="0"/>
                <a:ea typeface="Times New Roman" panose="02020603050405020304" pitchFamily="18" charset="0"/>
              </a:rPr>
              <a:t> </a:t>
            </a:r>
            <a:r>
              <a:rPr lang="nl-BE" sz="1600" b="1" dirty="0" smtClean="0">
                <a:solidFill>
                  <a:srgbClr val="FF0000"/>
                </a:solidFill>
                <a:latin typeface="Candara" panose="020E0502030303020204" pitchFamily="34" charset="0"/>
                <a:ea typeface="Times New Roman" panose="02020603050405020304" pitchFamily="18" charset="0"/>
              </a:rPr>
              <a:t>BE Alert alarmering bij een noodsituatie</a:t>
            </a:r>
            <a:endParaRPr lang="nl-BE" sz="1600" dirty="0">
              <a:solidFill>
                <a:prstClr val="black"/>
              </a:solidFill>
              <a:latin typeface="Times New Roman" panose="02020603050405020304" pitchFamily="18" charset="0"/>
              <a:ea typeface="Times New Roman" panose="02020603050405020304" pitchFamily="18" charset="0"/>
            </a:endParaRPr>
          </a:p>
          <a:p>
            <a:pPr marL="228600"/>
            <a:r>
              <a:rPr lang="nl-BE" sz="1600" b="1" i="1" dirty="0">
                <a:solidFill>
                  <a:srgbClr val="00B050"/>
                </a:solidFill>
                <a:latin typeface="Candara" panose="020E0502030303020204" pitchFamily="34" charset="0"/>
                <a:ea typeface="Times New Roman" panose="02020603050405020304" pitchFamily="18" charset="0"/>
              </a:rPr>
              <a:t>                    Bijdrage </a:t>
            </a:r>
            <a:r>
              <a:rPr lang="nl-BE" sz="1600" b="1" i="1" dirty="0" smtClean="0">
                <a:solidFill>
                  <a:srgbClr val="00B050"/>
                </a:solidFill>
                <a:latin typeface="Candara" panose="020E0502030303020204" pitchFamily="34" charset="0"/>
                <a:ea typeface="Times New Roman" panose="02020603050405020304" pitchFamily="18" charset="0"/>
              </a:rPr>
              <a:t>van de coördinator</a:t>
            </a:r>
            <a:endParaRPr lang="nl-BE" sz="1600" dirty="0">
              <a:solidFill>
                <a:prstClr val="black"/>
              </a:solidFill>
              <a:latin typeface="Times New Roman" panose="02020603050405020304" pitchFamily="18" charset="0"/>
              <a:ea typeface="Times New Roman" panose="02020603050405020304" pitchFamily="18" charset="0"/>
            </a:endParaRPr>
          </a:p>
          <a:p>
            <a:pPr marL="342900" indent="-342900">
              <a:buFont typeface="Symbol" panose="05050102010706020507" pitchFamily="18" charset="2"/>
              <a:buChar char=""/>
            </a:pPr>
            <a:r>
              <a:rPr lang="nl-BE" sz="1600" b="1" i="1" dirty="0">
                <a:solidFill>
                  <a:prstClr val="black"/>
                </a:solidFill>
                <a:latin typeface="Candara" panose="020E0502030303020204" pitchFamily="34" charset="0"/>
                <a:ea typeface="Times New Roman" panose="02020603050405020304" pitchFamily="18" charset="0"/>
              </a:rPr>
              <a:t>20h05 </a:t>
            </a:r>
            <a:r>
              <a:rPr lang="nl-BE" sz="1600" b="1" i="1" dirty="0" smtClean="0">
                <a:solidFill>
                  <a:srgbClr val="FF0000"/>
                </a:solidFill>
                <a:latin typeface="Candara" panose="020E0502030303020204" pitchFamily="34" charset="0"/>
                <a:ea typeface="Times New Roman" panose="02020603050405020304" pitchFamily="18" charset="0"/>
              </a:rPr>
              <a:t>Invloed van de fysieke omgeving op de woninginbraken				 </a:t>
            </a:r>
            <a:r>
              <a:rPr lang="nl-BE" sz="1600" b="1" i="1" dirty="0">
                <a:solidFill>
                  <a:srgbClr val="00B050"/>
                </a:solidFill>
                <a:latin typeface="Candara" panose="020E0502030303020204" pitchFamily="34" charset="0"/>
                <a:ea typeface="Times New Roman" panose="02020603050405020304" pitchFamily="18" charset="0"/>
              </a:rPr>
              <a:t>Bijdrage van de coördinator</a:t>
            </a:r>
            <a:r>
              <a:rPr lang="nl-BE" sz="1600" b="1" i="1" dirty="0" smtClean="0">
                <a:solidFill>
                  <a:srgbClr val="FF0000"/>
                </a:solidFill>
                <a:latin typeface="Candara" panose="020E0502030303020204" pitchFamily="34" charset="0"/>
                <a:ea typeface="Times New Roman" panose="02020603050405020304" pitchFamily="18" charset="0"/>
              </a:rPr>
              <a:t>  </a:t>
            </a:r>
          </a:p>
          <a:p>
            <a:pPr marL="342900" indent="-342900">
              <a:buFont typeface="Symbol" panose="05050102010706020507" pitchFamily="18" charset="2"/>
              <a:buChar char=""/>
            </a:pPr>
            <a:endParaRPr lang="nl-BE" sz="1600" dirty="0">
              <a:solidFill>
                <a:prstClr val="black"/>
              </a:solidFill>
              <a:latin typeface="Times New Roman" panose="02020603050405020304" pitchFamily="18" charset="0"/>
              <a:ea typeface="Times New Roman" panose="02020603050405020304" pitchFamily="18" charset="0"/>
            </a:endParaRPr>
          </a:p>
          <a:p>
            <a:pPr marL="342900" indent="-342900">
              <a:buFont typeface="Symbol" panose="05050102010706020507" pitchFamily="18" charset="2"/>
              <a:buChar char=""/>
            </a:pPr>
            <a:r>
              <a:rPr lang="nl-BE" sz="1600" b="1" dirty="0">
                <a:solidFill>
                  <a:prstClr val="black"/>
                </a:solidFill>
                <a:latin typeface="Candara" panose="020E0502030303020204" pitchFamily="34" charset="0"/>
                <a:ea typeface="Times New Roman" panose="02020603050405020304" pitchFamily="18" charset="0"/>
              </a:rPr>
              <a:t>20h 25 </a:t>
            </a:r>
            <a:r>
              <a:rPr lang="nl-BE" sz="1600" b="1" dirty="0" smtClean="0">
                <a:solidFill>
                  <a:prstClr val="black"/>
                </a:solidFill>
                <a:latin typeface="Candara" panose="020E0502030303020204" pitchFamily="34" charset="0"/>
                <a:ea typeface="Times New Roman" panose="02020603050405020304" pitchFamily="18" charset="0"/>
              </a:rPr>
              <a:t>Camerabewaking: wetgeving							 </a:t>
            </a:r>
            <a:r>
              <a:rPr lang="nl-BE" sz="1600" b="1" dirty="0">
                <a:solidFill>
                  <a:srgbClr val="00B050"/>
                </a:solidFill>
                <a:latin typeface="Candara" panose="020E0502030303020204" pitchFamily="34" charset="0"/>
                <a:ea typeface="Times New Roman" panose="02020603050405020304" pitchFamily="18" charset="0"/>
              </a:rPr>
              <a:t>Bijdrage door de Hoofd inspecteur Rudi Van Roost politiezone </a:t>
            </a:r>
            <a:r>
              <a:rPr lang="nl-BE" sz="1600" b="1" dirty="0" err="1">
                <a:solidFill>
                  <a:srgbClr val="00B050"/>
                </a:solidFill>
                <a:latin typeface="Candara" panose="020E0502030303020204" pitchFamily="34" charset="0"/>
                <a:ea typeface="Times New Roman" panose="02020603050405020304" pitchFamily="18" charset="0"/>
              </a:rPr>
              <a:t>bhk</a:t>
            </a:r>
            <a:r>
              <a:rPr lang="nl-BE" sz="1600" b="1" dirty="0">
                <a:solidFill>
                  <a:prstClr val="black"/>
                </a:solidFill>
                <a:latin typeface="Candara" panose="020E0502030303020204" pitchFamily="34" charset="0"/>
                <a:ea typeface="Times New Roman" panose="02020603050405020304" pitchFamily="18" charset="0"/>
              </a:rPr>
              <a:t> </a:t>
            </a:r>
            <a:endParaRPr lang="nl-BE" sz="1600" b="1" dirty="0" smtClean="0">
              <a:solidFill>
                <a:prstClr val="black"/>
              </a:solidFill>
              <a:latin typeface="Candara" panose="020E0502030303020204" pitchFamily="34" charset="0"/>
              <a:ea typeface="Times New Roman" panose="02020603050405020304" pitchFamily="18" charset="0"/>
            </a:endParaRPr>
          </a:p>
          <a:p>
            <a:pPr marL="342900" indent="-342900">
              <a:buFont typeface="Symbol" panose="05050102010706020507" pitchFamily="18" charset="2"/>
              <a:buChar char=""/>
            </a:pPr>
            <a:r>
              <a:rPr lang="nl-BE" sz="1600" b="1" dirty="0" smtClean="0">
                <a:solidFill>
                  <a:prstClr val="black"/>
                </a:solidFill>
                <a:latin typeface="Candara" panose="020E0502030303020204" pitchFamily="34" charset="0"/>
                <a:ea typeface="Times New Roman" panose="02020603050405020304" pitchFamily="18" charset="0"/>
              </a:rPr>
              <a:t>20h35 Vragen en suggesties</a:t>
            </a:r>
            <a:endParaRPr lang="nl-BE" sz="1600" dirty="0">
              <a:solidFill>
                <a:prstClr val="black"/>
              </a:solidFill>
              <a:latin typeface="Times New Roman" panose="02020603050405020304" pitchFamily="18" charset="0"/>
              <a:ea typeface="Times New Roman" panose="02020603050405020304" pitchFamily="18" charset="0"/>
            </a:endParaRPr>
          </a:p>
          <a:p>
            <a:pPr marL="228600"/>
            <a:r>
              <a:rPr lang="nl-BE" sz="1600" b="1" dirty="0">
                <a:solidFill>
                  <a:prstClr val="black"/>
                </a:solidFill>
                <a:latin typeface="Candara" panose="020E0502030303020204" pitchFamily="34" charset="0"/>
                <a:ea typeface="Times New Roman" panose="02020603050405020304" pitchFamily="18" charset="0"/>
              </a:rPr>
              <a:t> </a:t>
            </a:r>
            <a:endParaRPr lang="nl-BE" sz="1600" dirty="0">
              <a:solidFill>
                <a:prstClr val="black"/>
              </a:solidFill>
              <a:latin typeface="Times New Roman" panose="02020603050405020304" pitchFamily="18" charset="0"/>
              <a:ea typeface="Times New Roman" panose="02020603050405020304" pitchFamily="18" charset="0"/>
            </a:endParaRPr>
          </a:p>
        </p:txBody>
      </p:sp>
      <p:sp>
        <p:nvSpPr>
          <p:cNvPr id="6" name="Rechthoek 5"/>
          <p:cNvSpPr/>
          <p:nvPr/>
        </p:nvSpPr>
        <p:spPr>
          <a:xfrm>
            <a:off x="2738204" y="555998"/>
            <a:ext cx="5051383" cy="369332"/>
          </a:xfrm>
          <a:prstGeom prst="rect">
            <a:avLst/>
          </a:prstGeom>
        </p:spPr>
        <p:txBody>
          <a:bodyPr wrap="none">
            <a:spAutoFit/>
          </a:bodyPr>
          <a:lstStyle/>
          <a:p>
            <a:r>
              <a:rPr lang="nl-BE" b="1" dirty="0">
                <a:solidFill>
                  <a:srgbClr val="ED7D31">
                    <a:lumMod val="60000"/>
                    <a:lumOff val="40000"/>
                  </a:srgbClr>
                </a:solidFill>
                <a:latin typeface="Times New Roman" panose="02020603050405020304" pitchFamily="18" charset="0"/>
                <a:ea typeface="Times New Roman" panose="02020603050405020304" pitchFamily="18" charset="0"/>
              </a:rPr>
              <a:t>Jaarvergadering </a:t>
            </a:r>
            <a:r>
              <a:rPr lang="nl-BE" b="1" dirty="0" smtClean="0">
                <a:solidFill>
                  <a:srgbClr val="ED7D31">
                    <a:lumMod val="60000"/>
                    <a:lumOff val="40000"/>
                  </a:srgbClr>
                </a:solidFill>
                <a:latin typeface="Times New Roman" panose="02020603050405020304" pitchFamily="18" charset="0"/>
                <a:ea typeface="Times New Roman" panose="02020603050405020304" pitchFamily="18" charset="0"/>
              </a:rPr>
              <a:t>2016 van </a:t>
            </a:r>
            <a:r>
              <a:rPr lang="nl-BE" b="1" dirty="0">
                <a:solidFill>
                  <a:srgbClr val="ED7D31">
                    <a:lumMod val="60000"/>
                    <a:lumOff val="40000"/>
                  </a:srgbClr>
                </a:solidFill>
                <a:latin typeface="Times New Roman" panose="02020603050405020304" pitchFamily="18" charset="0"/>
                <a:ea typeface="Times New Roman" panose="02020603050405020304" pitchFamily="18" charset="0"/>
              </a:rPr>
              <a:t>het B.I.N. LIEZEBOS </a:t>
            </a:r>
            <a:endParaRPr lang="nl-BE" dirty="0">
              <a:solidFill>
                <a:srgbClr val="ED7D31">
                  <a:lumMod val="60000"/>
                  <a:lumOff val="40000"/>
                </a:srgbClr>
              </a:solidFill>
            </a:endParaRPr>
          </a:p>
        </p:txBody>
      </p:sp>
    </p:spTree>
    <p:extLst>
      <p:ext uri="{BB962C8B-B14F-4D97-AF65-F5344CB8AC3E}">
        <p14:creationId xmlns:p14="http://schemas.microsoft.com/office/powerpoint/2010/main" val="194043445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69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5" name="Afbeelding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11543" y="60374"/>
            <a:ext cx="856062" cy="844358"/>
          </a:xfrm>
          <a:prstGeom prst="rect">
            <a:avLst/>
          </a:prstGeom>
        </p:spPr>
      </p:pic>
      <p:sp>
        <p:nvSpPr>
          <p:cNvPr id="7" name="Tijdelijke aanduiding voor voettekst 6"/>
          <p:cNvSpPr>
            <a:spLocks noGrp="1"/>
          </p:cNvSpPr>
          <p:nvPr>
            <p:ph type="ftr" sz="quarter" idx="11"/>
          </p:nvPr>
        </p:nvSpPr>
        <p:spPr>
          <a:xfrm>
            <a:off x="1489098" y="6395924"/>
            <a:ext cx="6297612" cy="365125"/>
          </a:xfrm>
        </p:spPr>
        <p:txBody>
          <a:bodyPr/>
          <a:lstStyle/>
          <a:p>
            <a:pPr algn="ctr"/>
            <a:r>
              <a:rPr lang="nl-BE" dirty="0" smtClean="0">
                <a:solidFill>
                  <a:schemeClr val="tx1"/>
                </a:solidFill>
              </a:rPr>
              <a:t>Jaarvergadering BIN LIEZEBOS 2016</a:t>
            </a:r>
            <a:endParaRPr lang="nl-BE" dirty="0">
              <a:solidFill>
                <a:schemeClr val="tx1"/>
              </a:solidFill>
            </a:endParaRPr>
          </a:p>
        </p:txBody>
      </p:sp>
      <p:sp>
        <p:nvSpPr>
          <p:cNvPr id="8" name="Tekstvak 7"/>
          <p:cNvSpPr txBox="1"/>
          <p:nvPr/>
        </p:nvSpPr>
        <p:spPr>
          <a:xfrm>
            <a:off x="1978090" y="345233"/>
            <a:ext cx="7529804" cy="369332"/>
          </a:xfrm>
          <a:prstGeom prst="rect">
            <a:avLst/>
          </a:prstGeom>
          <a:noFill/>
        </p:spPr>
        <p:txBody>
          <a:bodyPr wrap="square" rtlCol="0">
            <a:spAutoFit/>
          </a:bodyPr>
          <a:lstStyle/>
          <a:p>
            <a:pPr algn="ctr"/>
            <a:r>
              <a:rPr lang="nl-BE" dirty="0" smtClean="0">
                <a:solidFill>
                  <a:srgbClr val="FF0000"/>
                </a:solidFill>
                <a:latin typeface="Arial Black" panose="020B0A04020102020204" pitchFamily="34" charset="0"/>
              </a:rPr>
              <a:t>B</a:t>
            </a:r>
            <a:r>
              <a:rPr lang="nl-BE" dirty="0" smtClean="0">
                <a:latin typeface="Arial Black" panose="020B0A04020102020204" pitchFamily="34" charset="0"/>
              </a:rPr>
              <a:t>uurt </a:t>
            </a:r>
            <a:r>
              <a:rPr lang="nl-BE" dirty="0" smtClean="0">
                <a:solidFill>
                  <a:srgbClr val="FF0000"/>
                </a:solidFill>
                <a:latin typeface="Arial Black" panose="020B0A04020102020204" pitchFamily="34" charset="0"/>
              </a:rPr>
              <a:t>I</a:t>
            </a:r>
            <a:r>
              <a:rPr lang="nl-BE" dirty="0" smtClean="0">
                <a:latin typeface="Arial Black" panose="020B0A04020102020204" pitchFamily="34" charset="0"/>
              </a:rPr>
              <a:t>nformatie </a:t>
            </a:r>
            <a:r>
              <a:rPr lang="nl-BE" dirty="0" smtClean="0">
                <a:solidFill>
                  <a:srgbClr val="FF0000"/>
                </a:solidFill>
                <a:latin typeface="Arial Black" panose="020B0A04020102020204" pitchFamily="34" charset="0"/>
              </a:rPr>
              <a:t>N</a:t>
            </a:r>
            <a:r>
              <a:rPr lang="nl-BE" dirty="0" smtClean="0">
                <a:latin typeface="Arial Black" panose="020B0A04020102020204" pitchFamily="34" charset="0"/>
              </a:rPr>
              <a:t>etwerk  LIEZEBOS </a:t>
            </a:r>
            <a:endParaRPr lang="nl-BE" dirty="0">
              <a:latin typeface="Arial Black" panose="020B0A04020102020204" pitchFamily="34" charset="0"/>
            </a:endParaRPr>
          </a:p>
        </p:txBody>
      </p:sp>
      <p:cxnSp>
        <p:nvCxnSpPr>
          <p:cNvPr id="12" name="Rechte verbindingslijn 11"/>
          <p:cNvCxnSpPr/>
          <p:nvPr/>
        </p:nvCxnSpPr>
        <p:spPr>
          <a:xfrm>
            <a:off x="158620" y="942392"/>
            <a:ext cx="11952515" cy="18661"/>
          </a:xfrm>
          <a:prstGeom prst="line">
            <a:avLst/>
          </a:prstGeom>
        </p:spPr>
        <p:style>
          <a:lnRef idx="1">
            <a:schemeClr val="accent1"/>
          </a:lnRef>
          <a:fillRef idx="0">
            <a:schemeClr val="accent1"/>
          </a:fillRef>
          <a:effectRef idx="0">
            <a:schemeClr val="accent1"/>
          </a:effectRef>
          <a:fontRef idx="minor">
            <a:schemeClr val="tx1"/>
          </a:fontRef>
        </p:style>
      </p:cxnSp>
      <p:sp>
        <p:nvSpPr>
          <p:cNvPr id="3" name="Tekstvak 2"/>
          <p:cNvSpPr txBox="1"/>
          <p:nvPr/>
        </p:nvSpPr>
        <p:spPr>
          <a:xfrm>
            <a:off x="2289375" y="1188880"/>
            <a:ext cx="5808620" cy="369332"/>
          </a:xfrm>
          <a:prstGeom prst="rect">
            <a:avLst/>
          </a:prstGeom>
          <a:noFill/>
        </p:spPr>
        <p:txBody>
          <a:bodyPr wrap="square" rtlCol="0">
            <a:spAutoFit/>
          </a:bodyPr>
          <a:lstStyle/>
          <a:p>
            <a:r>
              <a:rPr lang="nl-BE" dirty="0" smtClean="0"/>
              <a:t>Resultaten van de bevraging van het BIN 2016</a:t>
            </a:r>
            <a:endParaRPr lang="nl-BE" dirty="0"/>
          </a:p>
        </p:txBody>
      </p:sp>
      <p:graphicFrame>
        <p:nvGraphicFramePr>
          <p:cNvPr id="9" name="Grafiek 8"/>
          <p:cNvGraphicFramePr/>
          <p:nvPr>
            <p:extLst>
              <p:ext uri="{D42A27DB-BD31-4B8C-83A1-F6EECF244321}">
                <p14:modId xmlns:p14="http://schemas.microsoft.com/office/powerpoint/2010/main" val="516529231"/>
              </p:ext>
            </p:extLst>
          </p:nvPr>
        </p:nvGraphicFramePr>
        <p:xfrm>
          <a:off x="583661" y="1509712"/>
          <a:ext cx="9727658" cy="4968909"/>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006691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0"/>
                                  </p:stCondLst>
                                  <p:childTnLst>
                                    <p:set>
                                      <p:cBhvr>
                                        <p:cTn id="6" dur="1" fill="hold">
                                          <p:stCondLst>
                                            <p:cond delay="999"/>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69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5" name="Afbeelding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11543" y="60374"/>
            <a:ext cx="856062" cy="844358"/>
          </a:xfrm>
          <a:prstGeom prst="rect">
            <a:avLst/>
          </a:prstGeom>
        </p:spPr>
      </p:pic>
      <p:sp>
        <p:nvSpPr>
          <p:cNvPr id="7" name="Tijdelijke aanduiding voor voettekst 6"/>
          <p:cNvSpPr>
            <a:spLocks noGrp="1"/>
          </p:cNvSpPr>
          <p:nvPr>
            <p:ph type="ftr" sz="quarter" idx="11"/>
          </p:nvPr>
        </p:nvSpPr>
        <p:spPr>
          <a:xfrm>
            <a:off x="1489098" y="6395924"/>
            <a:ext cx="6297612" cy="365125"/>
          </a:xfrm>
        </p:spPr>
        <p:txBody>
          <a:bodyPr/>
          <a:lstStyle/>
          <a:p>
            <a:pPr algn="ctr"/>
            <a:r>
              <a:rPr lang="nl-BE" dirty="0" smtClean="0">
                <a:solidFill>
                  <a:schemeClr val="tx1"/>
                </a:solidFill>
              </a:rPr>
              <a:t>Jaarvergadering BIN LIEZEBOS 2016</a:t>
            </a:r>
            <a:endParaRPr lang="nl-BE" dirty="0">
              <a:solidFill>
                <a:schemeClr val="tx1"/>
              </a:solidFill>
            </a:endParaRPr>
          </a:p>
        </p:txBody>
      </p:sp>
      <p:sp>
        <p:nvSpPr>
          <p:cNvPr id="8" name="Tekstvak 7"/>
          <p:cNvSpPr txBox="1"/>
          <p:nvPr/>
        </p:nvSpPr>
        <p:spPr>
          <a:xfrm>
            <a:off x="1978090" y="345233"/>
            <a:ext cx="7529804" cy="369332"/>
          </a:xfrm>
          <a:prstGeom prst="rect">
            <a:avLst/>
          </a:prstGeom>
          <a:noFill/>
        </p:spPr>
        <p:txBody>
          <a:bodyPr wrap="square" rtlCol="0">
            <a:spAutoFit/>
          </a:bodyPr>
          <a:lstStyle/>
          <a:p>
            <a:pPr algn="ctr"/>
            <a:r>
              <a:rPr lang="nl-BE" dirty="0" smtClean="0">
                <a:solidFill>
                  <a:srgbClr val="FF0000"/>
                </a:solidFill>
                <a:latin typeface="Arial Black" panose="020B0A04020102020204" pitchFamily="34" charset="0"/>
              </a:rPr>
              <a:t>B</a:t>
            </a:r>
            <a:r>
              <a:rPr lang="nl-BE" dirty="0" smtClean="0">
                <a:latin typeface="Arial Black" panose="020B0A04020102020204" pitchFamily="34" charset="0"/>
              </a:rPr>
              <a:t>uurt </a:t>
            </a:r>
            <a:r>
              <a:rPr lang="nl-BE" dirty="0" smtClean="0">
                <a:solidFill>
                  <a:srgbClr val="FF0000"/>
                </a:solidFill>
                <a:latin typeface="Arial Black" panose="020B0A04020102020204" pitchFamily="34" charset="0"/>
              </a:rPr>
              <a:t>I</a:t>
            </a:r>
            <a:r>
              <a:rPr lang="nl-BE" dirty="0" smtClean="0">
                <a:latin typeface="Arial Black" panose="020B0A04020102020204" pitchFamily="34" charset="0"/>
              </a:rPr>
              <a:t>nformatie </a:t>
            </a:r>
            <a:r>
              <a:rPr lang="nl-BE" dirty="0" smtClean="0">
                <a:solidFill>
                  <a:srgbClr val="FF0000"/>
                </a:solidFill>
                <a:latin typeface="Arial Black" panose="020B0A04020102020204" pitchFamily="34" charset="0"/>
              </a:rPr>
              <a:t>N</a:t>
            </a:r>
            <a:r>
              <a:rPr lang="nl-BE" dirty="0" smtClean="0">
                <a:latin typeface="Arial Black" panose="020B0A04020102020204" pitchFamily="34" charset="0"/>
              </a:rPr>
              <a:t>etwerk  LIEZEBOS </a:t>
            </a:r>
            <a:endParaRPr lang="nl-BE" dirty="0">
              <a:latin typeface="Arial Black" panose="020B0A04020102020204" pitchFamily="34" charset="0"/>
            </a:endParaRPr>
          </a:p>
        </p:txBody>
      </p:sp>
      <p:cxnSp>
        <p:nvCxnSpPr>
          <p:cNvPr id="12" name="Rechte verbindingslijn 11"/>
          <p:cNvCxnSpPr/>
          <p:nvPr/>
        </p:nvCxnSpPr>
        <p:spPr>
          <a:xfrm>
            <a:off x="158620" y="942392"/>
            <a:ext cx="11952515" cy="18661"/>
          </a:xfrm>
          <a:prstGeom prst="line">
            <a:avLst/>
          </a:prstGeom>
        </p:spPr>
        <p:style>
          <a:lnRef idx="1">
            <a:schemeClr val="accent1"/>
          </a:lnRef>
          <a:fillRef idx="0">
            <a:schemeClr val="accent1"/>
          </a:fillRef>
          <a:effectRef idx="0">
            <a:schemeClr val="accent1"/>
          </a:effectRef>
          <a:fontRef idx="minor">
            <a:schemeClr val="tx1"/>
          </a:fontRef>
        </p:style>
      </p:cxnSp>
      <p:sp>
        <p:nvSpPr>
          <p:cNvPr id="3" name="Tekstvak 2"/>
          <p:cNvSpPr txBox="1"/>
          <p:nvPr/>
        </p:nvSpPr>
        <p:spPr>
          <a:xfrm>
            <a:off x="2289375" y="1188880"/>
            <a:ext cx="5808620" cy="369332"/>
          </a:xfrm>
          <a:prstGeom prst="rect">
            <a:avLst/>
          </a:prstGeom>
          <a:noFill/>
        </p:spPr>
        <p:txBody>
          <a:bodyPr wrap="square" rtlCol="0">
            <a:spAutoFit/>
          </a:bodyPr>
          <a:lstStyle/>
          <a:p>
            <a:r>
              <a:rPr lang="nl-BE" dirty="0" smtClean="0"/>
              <a:t>Resultaten van de bevraging van het BIN 2016</a:t>
            </a:r>
            <a:endParaRPr lang="nl-BE" dirty="0"/>
          </a:p>
        </p:txBody>
      </p:sp>
      <p:graphicFrame>
        <p:nvGraphicFramePr>
          <p:cNvPr id="10" name="Grafiek 9"/>
          <p:cNvGraphicFramePr/>
          <p:nvPr>
            <p:extLst>
              <p:ext uri="{D42A27DB-BD31-4B8C-83A1-F6EECF244321}">
                <p14:modId xmlns:p14="http://schemas.microsoft.com/office/powerpoint/2010/main" val="314641718"/>
              </p:ext>
            </p:extLst>
          </p:nvPr>
        </p:nvGraphicFramePr>
        <p:xfrm>
          <a:off x="885217" y="2093594"/>
          <a:ext cx="9144000" cy="4180745"/>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709433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0"/>
                                  </p:stCondLst>
                                  <p:childTnLst>
                                    <p:set>
                                      <p:cBhvr>
                                        <p:cTn id="6" dur="1" fill="hold">
                                          <p:stCondLst>
                                            <p:cond delay="999"/>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 grpId="0">
        <p:bldAsOne/>
      </p:bldGraphic>
    </p:bld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69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5" name="Afbeelding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11543" y="60374"/>
            <a:ext cx="856062" cy="844358"/>
          </a:xfrm>
          <a:prstGeom prst="rect">
            <a:avLst/>
          </a:prstGeom>
        </p:spPr>
      </p:pic>
      <p:sp>
        <p:nvSpPr>
          <p:cNvPr id="7" name="Tijdelijke aanduiding voor voettekst 6"/>
          <p:cNvSpPr>
            <a:spLocks noGrp="1"/>
          </p:cNvSpPr>
          <p:nvPr>
            <p:ph type="ftr" sz="quarter" idx="11"/>
          </p:nvPr>
        </p:nvSpPr>
        <p:spPr>
          <a:xfrm>
            <a:off x="1489098" y="6395924"/>
            <a:ext cx="6297612" cy="365125"/>
          </a:xfrm>
        </p:spPr>
        <p:txBody>
          <a:bodyPr/>
          <a:lstStyle/>
          <a:p>
            <a:pPr algn="ctr"/>
            <a:r>
              <a:rPr lang="nl-BE" dirty="0" smtClean="0">
                <a:solidFill>
                  <a:schemeClr val="tx1"/>
                </a:solidFill>
              </a:rPr>
              <a:t>Jaarvergadering BIN LIEZEBOS 2016</a:t>
            </a:r>
            <a:endParaRPr lang="nl-BE" dirty="0">
              <a:solidFill>
                <a:schemeClr val="tx1"/>
              </a:solidFill>
            </a:endParaRPr>
          </a:p>
        </p:txBody>
      </p:sp>
      <p:sp>
        <p:nvSpPr>
          <p:cNvPr id="8" name="Tekstvak 7"/>
          <p:cNvSpPr txBox="1"/>
          <p:nvPr/>
        </p:nvSpPr>
        <p:spPr>
          <a:xfrm>
            <a:off x="1978090" y="345233"/>
            <a:ext cx="7529804" cy="369332"/>
          </a:xfrm>
          <a:prstGeom prst="rect">
            <a:avLst/>
          </a:prstGeom>
          <a:noFill/>
        </p:spPr>
        <p:txBody>
          <a:bodyPr wrap="square" rtlCol="0">
            <a:spAutoFit/>
          </a:bodyPr>
          <a:lstStyle/>
          <a:p>
            <a:pPr algn="ctr"/>
            <a:r>
              <a:rPr lang="nl-BE" dirty="0" smtClean="0">
                <a:solidFill>
                  <a:srgbClr val="FF0000"/>
                </a:solidFill>
                <a:latin typeface="Arial Black" panose="020B0A04020102020204" pitchFamily="34" charset="0"/>
              </a:rPr>
              <a:t>B</a:t>
            </a:r>
            <a:r>
              <a:rPr lang="nl-BE" dirty="0" smtClean="0">
                <a:latin typeface="Arial Black" panose="020B0A04020102020204" pitchFamily="34" charset="0"/>
              </a:rPr>
              <a:t>uurt </a:t>
            </a:r>
            <a:r>
              <a:rPr lang="nl-BE" dirty="0" smtClean="0">
                <a:solidFill>
                  <a:srgbClr val="FF0000"/>
                </a:solidFill>
                <a:latin typeface="Arial Black" panose="020B0A04020102020204" pitchFamily="34" charset="0"/>
              </a:rPr>
              <a:t>I</a:t>
            </a:r>
            <a:r>
              <a:rPr lang="nl-BE" dirty="0" smtClean="0">
                <a:latin typeface="Arial Black" panose="020B0A04020102020204" pitchFamily="34" charset="0"/>
              </a:rPr>
              <a:t>nformatie </a:t>
            </a:r>
            <a:r>
              <a:rPr lang="nl-BE" dirty="0" smtClean="0">
                <a:solidFill>
                  <a:srgbClr val="FF0000"/>
                </a:solidFill>
                <a:latin typeface="Arial Black" panose="020B0A04020102020204" pitchFamily="34" charset="0"/>
              </a:rPr>
              <a:t>N</a:t>
            </a:r>
            <a:r>
              <a:rPr lang="nl-BE" dirty="0" smtClean="0">
                <a:latin typeface="Arial Black" panose="020B0A04020102020204" pitchFamily="34" charset="0"/>
              </a:rPr>
              <a:t>etwerk  LIEZEBOS </a:t>
            </a:r>
            <a:endParaRPr lang="nl-BE" dirty="0">
              <a:latin typeface="Arial Black" panose="020B0A04020102020204" pitchFamily="34" charset="0"/>
            </a:endParaRPr>
          </a:p>
        </p:txBody>
      </p:sp>
      <p:cxnSp>
        <p:nvCxnSpPr>
          <p:cNvPr id="12" name="Rechte verbindingslijn 11"/>
          <p:cNvCxnSpPr/>
          <p:nvPr/>
        </p:nvCxnSpPr>
        <p:spPr>
          <a:xfrm>
            <a:off x="158620" y="942392"/>
            <a:ext cx="11952515" cy="18661"/>
          </a:xfrm>
          <a:prstGeom prst="line">
            <a:avLst/>
          </a:prstGeom>
        </p:spPr>
        <p:style>
          <a:lnRef idx="1">
            <a:schemeClr val="accent1"/>
          </a:lnRef>
          <a:fillRef idx="0">
            <a:schemeClr val="accent1"/>
          </a:fillRef>
          <a:effectRef idx="0">
            <a:schemeClr val="accent1"/>
          </a:effectRef>
          <a:fontRef idx="minor">
            <a:schemeClr val="tx1"/>
          </a:fontRef>
        </p:style>
      </p:cxnSp>
      <p:sp>
        <p:nvSpPr>
          <p:cNvPr id="3" name="Tekstvak 2"/>
          <p:cNvSpPr txBox="1"/>
          <p:nvPr/>
        </p:nvSpPr>
        <p:spPr>
          <a:xfrm>
            <a:off x="2289375" y="1188880"/>
            <a:ext cx="5808620" cy="369332"/>
          </a:xfrm>
          <a:prstGeom prst="rect">
            <a:avLst/>
          </a:prstGeom>
          <a:noFill/>
        </p:spPr>
        <p:txBody>
          <a:bodyPr wrap="square" rtlCol="0">
            <a:spAutoFit/>
          </a:bodyPr>
          <a:lstStyle/>
          <a:p>
            <a:r>
              <a:rPr lang="nl-BE" dirty="0" smtClean="0"/>
              <a:t>Resultaten van de bevraging van het BIN 2016</a:t>
            </a:r>
            <a:endParaRPr lang="nl-BE" dirty="0"/>
          </a:p>
        </p:txBody>
      </p:sp>
      <p:graphicFrame>
        <p:nvGraphicFramePr>
          <p:cNvPr id="10" name="Grafiek 9"/>
          <p:cNvGraphicFramePr/>
          <p:nvPr>
            <p:extLst>
              <p:ext uri="{D42A27DB-BD31-4B8C-83A1-F6EECF244321}">
                <p14:modId xmlns:p14="http://schemas.microsoft.com/office/powerpoint/2010/main" val="4021890741"/>
              </p:ext>
            </p:extLst>
          </p:nvPr>
        </p:nvGraphicFramePr>
        <p:xfrm>
          <a:off x="428017" y="1692613"/>
          <a:ext cx="10077855" cy="4703311"/>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233657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0"/>
                                  </p:stCondLst>
                                  <p:childTnLst>
                                    <p:set>
                                      <p:cBhvr>
                                        <p:cTn id="6" dur="1" fill="hold">
                                          <p:stCondLst>
                                            <p:cond delay="999"/>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 grpId="0">
        <p:bldAsOne/>
      </p:bldGraphic>
    </p:bld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69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5" name="Afbeelding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11543" y="60374"/>
            <a:ext cx="856062" cy="844358"/>
          </a:xfrm>
          <a:prstGeom prst="rect">
            <a:avLst/>
          </a:prstGeom>
        </p:spPr>
      </p:pic>
      <p:sp>
        <p:nvSpPr>
          <p:cNvPr id="7" name="Tijdelijke aanduiding voor voettekst 6"/>
          <p:cNvSpPr>
            <a:spLocks noGrp="1"/>
          </p:cNvSpPr>
          <p:nvPr>
            <p:ph type="ftr" sz="quarter" idx="11"/>
          </p:nvPr>
        </p:nvSpPr>
        <p:spPr>
          <a:xfrm>
            <a:off x="1489098" y="6395924"/>
            <a:ext cx="6297612" cy="365125"/>
          </a:xfrm>
        </p:spPr>
        <p:txBody>
          <a:bodyPr/>
          <a:lstStyle/>
          <a:p>
            <a:pPr algn="ctr"/>
            <a:r>
              <a:rPr lang="nl-BE" dirty="0" smtClean="0">
                <a:solidFill>
                  <a:schemeClr val="tx1"/>
                </a:solidFill>
              </a:rPr>
              <a:t>Jaarvergadering BIN LIEZEBOS 2016</a:t>
            </a:r>
            <a:endParaRPr lang="nl-BE" dirty="0">
              <a:solidFill>
                <a:schemeClr val="tx1"/>
              </a:solidFill>
            </a:endParaRPr>
          </a:p>
        </p:txBody>
      </p:sp>
      <p:sp>
        <p:nvSpPr>
          <p:cNvPr id="8" name="Tekstvak 7"/>
          <p:cNvSpPr txBox="1"/>
          <p:nvPr/>
        </p:nvSpPr>
        <p:spPr>
          <a:xfrm>
            <a:off x="1978090" y="345233"/>
            <a:ext cx="7529804" cy="369332"/>
          </a:xfrm>
          <a:prstGeom prst="rect">
            <a:avLst/>
          </a:prstGeom>
          <a:noFill/>
        </p:spPr>
        <p:txBody>
          <a:bodyPr wrap="square" rtlCol="0">
            <a:spAutoFit/>
          </a:bodyPr>
          <a:lstStyle/>
          <a:p>
            <a:pPr algn="ctr"/>
            <a:r>
              <a:rPr lang="nl-BE" dirty="0" smtClean="0">
                <a:solidFill>
                  <a:srgbClr val="FF0000"/>
                </a:solidFill>
                <a:latin typeface="Arial Black" panose="020B0A04020102020204" pitchFamily="34" charset="0"/>
              </a:rPr>
              <a:t>B</a:t>
            </a:r>
            <a:r>
              <a:rPr lang="nl-BE" dirty="0" smtClean="0">
                <a:latin typeface="Arial Black" panose="020B0A04020102020204" pitchFamily="34" charset="0"/>
              </a:rPr>
              <a:t>uurt </a:t>
            </a:r>
            <a:r>
              <a:rPr lang="nl-BE" dirty="0" smtClean="0">
                <a:solidFill>
                  <a:srgbClr val="FF0000"/>
                </a:solidFill>
                <a:latin typeface="Arial Black" panose="020B0A04020102020204" pitchFamily="34" charset="0"/>
              </a:rPr>
              <a:t>I</a:t>
            </a:r>
            <a:r>
              <a:rPr lang="nl-BE" dirty="0" smtClean="0">
                <a:latin typeface="Arial Black" panose="020B0A04020102020204" pitchFamily="34" charset="0"/>
              </a:rPr>
              <a:t>nformatie </a:t>
            </a:r>
            <a:r>
              <a:rPr lang="nl-BE" dirty="0" smtClean="0">
                <a:solidFill>
                  <a:srgbClr val="FF0000"/>
                </a:solidFill>
                <a:latin typeface="Arial Black" panose="020B0A04020102020204" pitchFamily="34" charset="0"/>
              </a:rPr>
              <a:t>N</a:t>
            </a:r>
            <a:r>
              <a:rPr lang="nl-BE" dirty="0" smtClean="0">
                <a:latin typeface="Arial Black" panose="020B0A04020102020204" pitchFamily="34" charset="0"/>
              </a:rPr>
              <a:t>etwerk  LIEZEBOS </a:t>
            </a:r>
            <a:endParaRPr lang="nl-BE" dirty="0">
              <a:latin typeface="Arial Black" panose="020B0A04020102020204" pitchFamily="34" charset="0"/>
            </a:endParaRPr>
          </a:p>
        </p:txBody>
      </p:sp>
      <p:cxnSp>
        <p:nvCxnSpPr>
          <p:cNvPr id="12" name="Rechte verbindingslijn 11"/>
          <p:cNvCxnSpPr/>
          <p:nvPr/>
        </p:nvCxnSpPr>
        <p:spPr>
          <a:xfrm>
            <a:off x="158620" y="942392"/>
            <a:ext cx="11952515" cy="18661"/>
          </a:xfrm>
          <a:prstGeom prst="line">
            <a:avLst/>
          </a:prstGeom>
        </p:spPr>
        <p:style>
          <a:lnRef idx="1">
            <a:schemeClr val="accent1"/>
          </a:lnRef>
          <a:fillRef idx="0">
            <a:schemeClr val="accent1"/>
          </a:fillRef>
          <a:effectRef idx="0">
            <a:schemeClr val="accent1"/>
          </a:effectRef>
          <a:fontRef idx="minor">
            <a:schemeClr val="tx1"/>
          </a:fontRef>
        </p:style>
      </p:cxnSp>
      <p:sp>
        <p:nvSpPr>
          <p:cNvPr id="3" name="Tekstvak 2"/>
          <p:cNvSpPr txBox="1"/>
          <p:nvPr/>
        </p:nvSpPr>
        <p:spPr>
          <a:xfrm>
            <a:off x="2289375" y="1188880"/>
            <a:ext cx="5808620" cy="369332"/>
          </a:xfrm>
          <a:prstGeom prst="rect">
            <a:avLst/>
          </a:prstGeom>
          <a:noFill/>
        </p:spPr>
        <p:txBody>
          <a:bodyPr wrap="square" rtlCol="0">
            <a:spAutoFit/>
          </a:bodyPr>
          <a:lstStyle/>
          <a:p>
            <a:r>
              <a:rPr lang="nl-BE" dirty="0" smtClean="0"/>
              <a:t>Resultaten van de bevraging van het BIN 2016</a:t>
            </a:r>
            <a:endParaRPr lang="nl-BE" dirty="0"/>
          </a:p>
        </p:txBody>
      </p:sp>
      <p:graphicFrame>
        <p:nvGraphicFramePr>
          <p:cNvPr id="10" name="Grafiek 9"/>
          <p:cNvGraphicFramePr/>
          <p:nvPr>
            <p:extLst>
              <p:ext uri="{D42A27DB-BD31-4B8C-83A1-F6EECF244321}">
                <p14:modId xmlns:p14="http://schemas.microsoft.com/office/powerpoint/2010/main" val="1296174227"/>
              </p:ext>
            </p:extLst>
          </p:nvPr>
        </p:nvGraphicFramePr>
        <p:xfrm>
          <a:off x="428017" y="1786039"/>
          <a:ext cx="9503923" cy="4498029"/>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868670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0"/>
                                  </p:stCondLst>
                                  <p:childTnLst>
                                    <p:set>
                                      <p:cBhvr>
                                        <p:cTn id="6" dur="1" fill="hold">
                                          <p:stCondLst>
                                            <p:cond delay="999"/>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 grpId="0">
        <p:bldAsOne/>
      </p:bldGraphic>
    </p:bld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69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5" name="Afbeelding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11543" y="60374"/>
            <a:ext cx="856062" cy="844358"/>
          </a:xfrm>
          <a:prstGeom prst="rect">
            <a:avLst/>
          </a:prstGeom>
        </p:spPr>
      </p:pic>
      <p:sp>
        <p:nvSpPr>
          <p:cNvPr id="7" name="Tijdelijke aanduiding voor voettekst 6"/>
          <p:cNvSpPr>
            <a:spLocks noGrp="1"/>
          </p:cNvSpPr>
          <p:nvPr>
            <p:ph type="ftr" sz="quarter" idx="11"/>
          </p:nvPr>
        </p:nvSpPr>
        <p:spPr>
          <a:xfrm>
            <a:off x="1489098" y="6395924"/>
            <a:ext cx="6297612" cy="365125"/>
          </a:xfrm>
        </p:spPr>
        <p:txBody>
          <a:bodyPr/>
          <a:lstStyle/>
          <a:p>
            <a:pPr algn="ctr"/>
            <a:r>
              <a:rPr lang="nl-BE" dirty="0" smtClean="0">
                <a:solidFill>
                  <a:schemeClr val="tx1"/>
                </a:solidFill>
              </a:rPr>
              <a:t>Jaarvergadering BIN LIEZEBOS 2016</a:t>
            </a:r>
            <a:endParaRPr lang="nl-BE" dirty="0">
              <a:solidFill>
                <a:schemeClr val="tx1"/>
              </a:solidFill>
            </a:endParaRPr>
          </a:p>
        </p:txBody>
      </p:sp>
      <p:sp>
        <p:nvSpPr>
          <p:cNvPr id="8" name="Tekstvak 7"/>
          <p:cNvSpPr txBox="1"/>
          <p:nvPr/>
        </p:nvSpPr>
        <p:spPr>
          <a:xfrm>
            <a:off x="1978090" y="345233"/>
            <a:ext cx="7529804" cy="369332"/>
          </a:xfrm>
          <a:prstGeom prst="rect">
            <a:avLst/>
          </a:prstGeom>
          <a:noFill/>
        </p:spPr>
        <p:txBody>
          <a:bodyPr wrap="square" rtlCol="0">
            <a:spAutoFit/>
          </a:bodyPr>
          <a:lstStyle/>
          <a:p>
            <a:pPr algn="ctr"/>
            <a:r>
              <a:rPr lang="nl-BE" dirty="0" smtClean="0">
                <a:solidFill>
                  <a:srgbClr val="FF0000"/>
                </a:solidFill>
                <a:latin typeface="Arial Black" panose="020B0A04020102020204" pitchFamily="34" charset="0"/>
              </a:rPr>
              <a:t>B</a:t>
            </a:r>
            <a:r>
              <a:rPr lang="nl-BE" dirty="0" smtClean="0">
                <a:latin typeface="Arial Black" panose="020B0A04020102020204" pitchFamily="34" charset="0"/>
              </a:rPr>
              <a:t>uurt </a:t>
            </a:r>
            <a:r>
              <a:rPr lang="nl-BE" dirty="0" smtClean="0">
                <a:solidFill>
                  <a:srgbClr val="FF0000"/>
                </a:solidFill>
                <a:latin typeface="Arial Black" panose="020B0A04020102020204" pitchFamily="34" charset="0"/>
              </a:rPr>
              <a:t>I</a:t>
            </a:r>
            <a:r>
              <a:rPr lang="nl-BE" dirty="0" smtClean="0">
                <a:latin typeface="Arial Black" panose="020B0A04020102020204" pitchFamily="34" charset="0"/>
              </a:rPr>
              <a:t>nformatie </a:t>
            </a:r>
            <a:r>
              <a:rPr lang="nl-BE" dirty="0" smtClean="0">
                <a:solidFill>
                  <a:srgbClr val="FF0000"/>
                </a:solidFill>
                <a:latin typeface="Arial Black" panose="020B0A04020102020204" pitchFamily="34" charset="0"/>
              </a:rPr>
              <a:t>N</a:t>
            </a:r>
            <a:r>
              <a:rPr lang="nl-BE" dirty="0" smtClean="0">
                <a:latin typeface="Arial Black" panose="020B0A04020102020204" pitchFamily="34" charset="0"/>
              </a:rPr>
              <a:t>etwerk  LIEZEBOS </a:t>
            </a:r>
            <a:endParaRPr lang="nl-BE" dirty="0">
              <a:latin typeface="Arial Black" panose="020B0A04020102020204" pitchFamily="34" charset="0"/>
            </a:endParaRPr>
          </a:p>
        </p:txBody>
      </p:sp>
      <p:cxnSp>
        <p:nvCxnSpPr>
          <p:cNvPr id="12" name="Rechte verbindingslijn 11"/>
          <p:cNvCxnSpPr/>
          <p:nvPr/>
        </p:nvCxnSpPr>
        <p:spPr>
          <a:xfrm>
            <a:off x="158620" y="942392"/>
            <a:ext cx="11952515" cy="18661"/>
          </a:xfrm>
          <a:prstGeom prst="line">
            <a:avLst/>
          </a:prstGeom>
        </p:spPr>
        <p:style>
          <a:lnRef idx="1">
            <a:schemeClr val="accent1"/>
          </a:lnRef>
          <a:fillRef idx="0">
            <a:schemeClr val="accent1"/>
          </a:fillRef>
          <a:effectRef idx="0">
            <a:schemeClr val="accent1"/>
          </a:effectRef>
          <a:fontRef idx="minor">
            <a:schemeClr val="tx1"/>
          </a:fontRef>
        </p:style>
      </p:cxnSp>
      <p:sp>
        <p:nvSpPr>
          <p:cNvPr id="3" name="Tekstvak 2"/>
          <p:cNvSpPr txBox="1"/>
          <p:nvPr/>
        </p:nvSpPr>
        <p:spPr>
          <a:xfrm>
            <a:off x="2289375" y="1188880"/>
            <a:ext cx="5808620" cy="369332"/>
          </a:xfrm>
          <a:prstGeom prst="rect">
            <a:avLst/>
          </a:prstGeom>
          <a:noFill/>
        </p:spPr>
        <p:txBody>
          <a:bodyPr wrap="square" rtlCol="0">
            <a:spAutoFit/>
          </a:bodyPr>
          <a:lstStyle/>
          <a:p>
            <a:r>
              <a:rPr lang="nl-BE" dirty="0" smtClean="0"/>
              <a:t>Resultaten van de bevraging van het BIN 2016</a:t>
            </a:r>
            <a:endParaRPr lang="nl-BE" dirty="0"/>
          </a:p>
        </p:txBody>
      </p:sp>
      <p:graphicFrame>
        <p:nvGraphicFramePr>
          <p:cNvPr id="9" name="Grafiek 8"/>
          <p:cNvGraphicFramePr/>
          <p:nvPr>
            <p:extLst>
              <p:ext uri="{D42A27DB-BD31-4B8C-83A1-F6EECF244321}">
                <p14:modId xmlns:p14="http://schemas.microsoft.com/office/powerpoint/2010/main" val="1927301490"/>
              </p:ext>
            </p:extLst>
          </p:nvPr>
        </p:nvGraphicFramePr>
        <p:xfrm>
          <a:off x="583661" y="1509712"/>
          <a:ext cx="9727658" cy="4968909"/>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0" name="Grafiek 9"/>
          <p:cNvGraphicFramePr/>
          <p:nvPr>
            <p:extLst>
              <p:ext uri="{D42A27DB-BD31-4B8C-83A1-F6EECF244321}">
                <p14:modId xmlns:p14="http://schemas.microsoft.com/office/powerpoint/2010/main" val="3994706858"/>
              </p:ext>
            </p:extLst>
          </p:nvPr>
        </p:nvGraphicFramePr>
        <p:xfrm>
          <a:off x="-68979" y="1786040"/>
          <a:ext cx="10525327" cy="524124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660149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0"/>
                                  </p:stCondLst>
                                  <p:childTnLst>
                                    <p:set>
                                      <p:cBhvr>
                                        <p:cTn id="6" dur="1" fill="hold">
                                          <p:stCondLst>
                                            <p:cond delay="999"/>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 grpId="0">
        <p:bldAsOne/>
      </p:bldGraphic>
    </p:bld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69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5" name="Afbeelding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11543" y="60374"/>
            <a:ext cx="856062" cy="844358"/>
          </a:xfrm>
          <a:prstGeom prst="rect">
            <a:avLst/>
          </a:prstGeom>
        </p:spPr>
      </p:pic>
      <p:sp>
        <p:nvSpPr>
          <p:cNvPr id="7" name="Tijdelijke aanduiding voor voettekst 6"/>
          <p:cNvSpPr>
            <a:spLocks noGrp="1"/>
          </p:cNvSpPr>
          <p:nvPr>
            <p:ph type="ftr" sz="quarter" idx="11"/>
          </p:nvPr>
        </p:nvSpPr>
        <p:spPr>
          <a:xfrm>
            <a:off x="1489098" y="6395924"/>
            <a:ext cx="6297612" cy="365125"/>
          </a:xfrm>
        </p:spPr>
        <p:txBody>
          <a:bodyPr/>
          <a:lstStyle/>
          <a:p>
            <a:pPr algn="ctr"/>
            <a:r>
              <a:rPr lang="nl-BE" dirty="0" smtClean="0">
                <a:solidFill>
                  <a:schemeClr val="tx1"/>
                </a:solidFill>
              </a:rPr>
              <a:t>Jaarvergadering BIN LIEZEBOS 2016</a:t>
            </a:r>
            <a:endParaRPr lang="nl-BE" dirty="0">
              <a:solidFill>
                <a:schemeClr val="tx1"/>
              </a:solidFill>
            </a:endParaRPr>
          </a:p>
        </p:txBody>
      </p:sp>
      <p:sp>
        <p:nvSpPr>
          <p:cNvPr id="8" name="Tekstvak 7"/>
          <p:cNvSpPr txBox="1"/>
          <p:nvPr/>
        </p:nvSpPr>
        <p:spPr>
          <a:xfrm>
            <a:off x="1978090" y="345233"/>
            <a:ext cx="7529804" cy="369332"/>
          </a:xfrm>
          <a:prstGeom prst="rect">
            <a:avLst/>
          </a:prstGeom>
          <a:noFill/>
        </p:spPr>
        <p:txBody>
          <a:bodyPr wrap="square" rtlCol="0">
            <a:spAutoFit/>
          </a:bodyPr>
          <a:lstStyle/>
          <a:p>
            <a:pPr algn="ctr"/>
            <a:r>
              <a:rPr lang="nl-BE" dirty="0" smtClean="0">
                <a:solidFill>
                  <a:srgbClr val="FF0000"/>
                </a:solidFill>
                <a:latin typeface="Arial Black" panose="020B0A04020102020204" pitchFamily="34" charset="0"/>
              </a:rPr>
              <a:t>B</a:t>
            </a:r>
            <a:r>
              <a:rPr lang="nl-BE" dirty="0" smtClean="0">
                <a:latin typeface="Arial Black" panose="020B0A04020102020204" pitchFamily="34" charset="0"/>
              </a:rPr>
              <a:t>uurt </a:t>
            </a:r>
            <a:r>
              <a:rPr lang="nl-BE" dirty="0" smtClean="0">
                <a:solidFill>
                  <a:srgbClr val="FF0000"/>
                </a:solidFill>
                <a:latin typeface="Arial Black" panose="020B0A04020102020204" pitchFamily="34" charset="0"/>
              </a:rPr>
              <a:t>I</a:t>
            </a:r>
            <a:r>
              <a:rPr lang="nl-BE" dirty="0" smtClean="0">
                <a:latin typeface="Arial Black" panose="020B0A04020102020204" pitchFamily="34" charset="0"/>
              </a:rPr>
              <a:t>nformatie </a:t>
            </a:r>
            <a:r>
              <a:rPr lang="nl-BE" dirty="0" smtClean="0">
                <a:solidFill>
                  <a:srgbClr val="FF0000"/>
                </a:solidFill>
                <a:latin typeface="Arial Black" panose="020B0A04020102020204" pitchFamily="34" charset="0"/>
              </a:rPr>
              <a:t>N</a:t>
            </a:r>
            <a:r>
              <a:rPr lang="nl-BE" dirty="0" smtClean="0">
                <a:latin typeface="Arial Black" panose="020B0A04020102020204" pitchFamily="34" charset="0"/>
              </a:rPr>
              <a:t>etwerk  LIEZEBOS </a:t>
            </a:r>
            <a:endParaRPr lang="nl-BE" dirty="0">
              <a:latin typeface="Arial Black" panose="020B0A04020102020204" pitchFamily="34" charset="0"/>
            </a:endParaRPr>
          </a:p>
        </p:txBody>
      </p:sp>
      <p:cxnSp>
        <p:nvCxnSpPr>
          <p:cNvPr id="12" name="Rechte verbindingslijn 11"/>
          <p:cNvCxnSpPr/>
          <p:nvPr/>
        </p:nvCxnSpPr>
        <p:spPr>
          <a:xfrm>
            <a:off x="158620" y="942392"/>
            <a:ext cx="11952515" cy="18661"/>
          </a:xfrm>
          <a:prstGeom prst="line">
            <a:avLst/>
          </a:prstGeom>
        </p:spPr>
        <p:style>
          <a:lnRef idx="1">
            <a:schemeClr val="accent1"/>
          </a:lnRef>
          <a:fillRef idx="0">
            <a:schemeClr val="accent1"/>
          </a:fillRef>
          <a:effectRef idx="0">
            <a:schemeClr val="accent1"/>
          </a:effectRef>
          <a:fontRef idx="minor">
            <a:schemeClr val="tx1"/>
          </a:fontRef>
        </p:style>
      </p:cxnSp>
      <p:sp>
        <p:nvSpPr>
          <p:cNvPr id="3" name="Tekstvak 2"/>
          <p:cNvSpPr txBox="1"/>
          <p:nvPr/>
        </p:nvSpPr>
        <p:spPr>
          <a:xfrm>
            <a:off x="2289375" y="1188880"/>
            <a:ext cx="5808620" cy="369332"/>
          </a:xfrm>
          <a:prstGeom prst="rect">
            <a:avLst/>
          </a:prstGeom>
          <a:noFill/>
        </p:spPr>
        <p:txBody>
          <a:bodyPr wrap="square" rtlCol="0">
            <a:spAutoFit/>
          </a:bodyPr>
          <a:lstStyle/>
          <a:p>
            <a:r>
              <a:rPr lang="nl-BE" dirty="0" smtClean="0"/>
              <a:t>Resultaten van de bevraging van het BIN 2016</a:t>
            </a:r>
            <a:endParaRPr lang="nl-BE" dirty="0"/>
          </a:p>
        </p:txBody>
      </p:sp>
      <p:graphicFrame>
        <p:nvGraphicFramePr>
          <p:cNvPr id="10" name="Grafiek 9"/>
          <p:cNvGraphicFramePr/>
          <p:nvPr>
            <p:extLst>
              <p:ext uri="{D42A27DB-BD31-4B8C-83A1-F6EECF244321}">
                <p14:modId xmlns:p14="http://schemas.microsoft.com/office/powerpoint/2010/main" val="2054516828"/>
              </p:ext>
            </p:extLst>
          </p:nvPr>
        </p:nvGraphicFramePr>
        <p:xfrm>
          <a:off x="330740" y="1857374"/>
          <a:ext cx="9601200" cy="4786617"/>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854707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0"/>
                                  </p:stCondLst>
                                  <p:childTnLst>
                                    <p:set>
                                      <p:cBhvr>
                                        <p:cTn id="6" dur="1" fill="hold">
                                          <p:stCondLst>
                                            <p:cond delay="999"/>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 grpId="0">
        <p:bldAsOne/>
      </p:bldGraphic>
    </p:bld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69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5" name="Afbeelding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11543" y="60374"/>
            <a:ext cx="856062" cy="844358"/>
          </a:xfrm>
          <a:prstGeom prst="rect">
            <a:avLst/>
          </a:prstGeom>
        </p:spPr>
      </p:pic>
      <p:sp>
        <p:nvSpPr>
          <p:cNvPr id="7" name="Tijdelijke aanduiding voor voettekst 6"/>
          <p:cNvSpPr>
            <a:spLocks noGrp="1"/>
          </p:cNvSpPr>
          <p:nvPr>
            <p:ph type="ftr" sz="quarter" idx="11"/>
          </p:nvPr>
        </p:nvSpPr>
        <p:spPr>
          <a:xfrm>
            <a:off x="1489098" y="6395924"/>
            <a:ext cx="6297612" cy="365125"/>
          </a:xfrm>
        </p:spPr>
        <p:txBody>
          <a:bodyPr/>
          <a:lstStyle/>
          <a:p>
            <a:pPr algn="ctr"/>
            <a:r>
              <a:rPr lang="nl-BE" dirty="0" smtClean="0">
                <a:solidFill>
                  <a:schemeClr val="tx1"/>
                </a:solidFill>
              </a:rPr>
              <a:t>Jaarvergadering BIN LIEZEBOS 2016</a:t>
            </a:r>
            <a:endParaRPr lang="nl-BE" dirty="0">
              <a:solidFill>
                <a:schemeClr val="tx1"/>
              </a:solidFill>
            </a:endParaRPr>
          </a:p>
        </p:txBody>
      </p:sp>
      <p:sp>
        <p:nvSpPr>
          <p:cNvPr id="8" name="Tekstvak 7"/>
          <p:cNvSpPr txBox="1"/>
          <p:nvPr/>
        </p:nvSpPr>
        <p:spPr>
          <a:xfrm>
            <a:off x="1978090" y="345233"/>
            <a:ext cx="7529804" cy="369332"/>
          </a:xfrm>
          <a:prstGeom prst="rect">
            <a:avLst/>
          </a:prstGeom>
          <a:noFill/>
        </p:spPr>
        <p:txBody>
          <a:bodyPr wrap="square" rtlCol="0">
            <a:spAutoFit/>
          </a:bodyPr>
          <a:lstStyle/>
          <a:p>
            <a:pPr algn="ctr"/>
            <a:r>
              <a:rPr lang="nl-BE" dirty="0" smtClean="0">
                <a:solidFill>
                  <a:srgbClr val="FF0000"/>
                </a:solidFill>
                <a:latin typeface="Arial Black" panose="020B0A04020102020204" pitchFamily="34" charset="0"/>
              </a:rPr>
              <a:t>B</a:t>
            </a:r>
            <a:r>
              <a:rPr lang="nl-BE" dirty="0" smtClean="0">
                <a:latin typeface="Arial Black" panose="020B0A04020102020204" pitchFamily="34" charset="0"/>
              </a:rPr>
              <a:t>uurt </a:t>
            </a:r>
            <a:r>
              <a:rPr lang="nl-BE" dirty="0" smtClean="0">
                <a:solidFill>
                  <a:srgbClr val="FF0000"/>
                </a:solidFill>
                <a:latin typeface="Arial Black" panose="020B0A04020102020204" pitchFamily="34" charset="0"/>
              </a:rPr>
              <a:t>I</a:t>
            </a:r>
            <a:r>
              <a:rPr lang="nl-BE" dirty="0" smtClean="0">
                <a:latin typeface="Arial Black" panose="020B0A04020102020204" pitchFamily="34" charset="0"/>
              </a:rPr>
              <a:t>nformatie </a:t>
            </a:r>
            <a:r>
              <a:rPr lang="nl-BE" dirty="0" smtClean="0">
                <a:solidFill>
                  <a:srgbClr val="FF0000"/>
                </a:solidFill>
                <a:latin typeface="Arial Black" panose="020B0A04020102020204" pitchFamily="34" charset="0"/>
              </a:rPr>
              <a:t>N</a:t>
            </a:r>
            <a:r>
              <a:rPr lang="nl-BE" dirty="0" smtClean="0">
                <a:latin typeface="Arial Black" panose="020B0A04020102020204" pitchFamily="34" charset="0"/>
              </a:rPr>
              <a:t>etwerk  LIEZEBOS </a:t>
            </a:r>
            <a:endParaRPr lang="nl-BE" dirty="0">
              <a:latin typeface="Arial Black" panose="020B0A04020102020204" pitchFamily="34" charset="0"/>
            </a:endParaRPr>
          </a:p>
        </p:txBody>
      </p:sp>
      <p:cxnSp>
        <p:nvCxnSpPr>
          <p:cNvPr id="12" name="Rechte verbindingslijn 11"/>
          <p:cNvCxnSpPr/>
          <p:nvPr/>
        </p:nvCxnSpPr>
        <p:spPr>
          <a:xfrm>
            <a:off x="158620" y="942392"/>
            <a:ext cx="11952515" cy="18661"/>
          </a:xfrm>
          <a:prstGeom prst="line">
            <a:avLst/>
          </a:prstGeom>
        </p:spPr>
        <p:style>
          <a:lnRef idx="1">
            <a:schemeClr val="accent1"/>
          </a:lnRef>
          <a:fillRef idx="0">
            <a:schemeClr val="accent1"/>
          </a:fillRef>
          <a:effectRef idx="0">
            <a:schemeClr val="accent1"/>
          </a:effectRef>
          <a:fontRef idx="minor">
            <a:schemeClr val="tx1"/>
          </a:fontRef>
        </p:style>
      </p:cxnSp>
      <p:sp>
        <p:nvSpPr>
          <p:cNvPr id="3" name="Tekstvak 2"/>
          <p:cNvSpPr txBox="1"/>
          <p:nvPr/>
        </p:nvSpPr>
        <p:spPr>
          <a:xfrm>
            <a:off x="2289375" y="1188880"/>
            <a:ext cx="5808620" cy="369332"/>
          </a:xfrm>
          <a:prstGeom prst="rect">
            <a:avLst/>
          </a:prstGeom>
          <a:noFill/>
        </p:spPr>
        <p:txBody>
          <a:bodyPr wrap="square" rtlCol="0">
            <a:spAutoFit/>
          </a:bodyPr>
          <a:lstStyle/>
          <a:p>
            <a:r>
              <a:rPr lang="nl-BE" dirty="0" smtClean="0"/>
              <a:t>Resultaten van de bevraging van het BIN 2016</a:t>
            </a:r>
            <a:endParaRPr lang="nl-BE" dirty="0"/>
          </a:p>
        </p:txBody>
      </p:sp>
      <p:graphicFrame>
        <p:nvGraphicFramePr>
          <p:cNvPr id="9" name="Grafiek 8"/>
          <p:cNvGraphicFramePr/>
          <p:nvPr>
            <p:extLst>
              <p:ext uri="{D42A27DB-BD31-4B8C-83A1-F6EECF244321}">
                <p14:modId xmlns:p14="http://schemas.microsoft.com/office/powerpoint/2010/main" val="628634243"/>
              </p:ext>
            </p:extLst>
          </p:nvPr>
        </p:nvGraphicFramePr>
        <p:xfrm>
          <a:off x="836579" y="1776730"/>
          <a:ext cx="9202366" cy="449761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136272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0"/>
                                  </p:stCondLst>
                                  <p:childTnLst>
                                    <p:set>
                                      <p:cBhvr>
                                        <p:cTn id="6" dur="1" fill="hold">
                                          <p:stCondLst>
                                            <p:cond delay="999"/>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69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5" name="Afbeelding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11543" y="60374"/>
            <a:ext cx="856062" cy="844358"/>
          </a:xfrm>
          <a:prstGeom prst="rect">
            <a:avLst/>
          </a:prstGeom>
        </p:spPr>
      </p:pic>
      <p:sp>
        <p:nvSpPr>
          <p:cNvPr id="7" name="Tijdelijke aanduiding voor voettekst 6"/>
          <p:cNvSpPr>
            <a:spLocks noGrp="1"/>
          </p:cNvSpPr>
          <p:nvPr>
            <p:ph type="ftr" sz="quarter" idx="11"/>
          </p:nvPr>
        </p:nvSpPr>
        <p:spPr>
          <a:xfrm>
            <a:off x="1489098" y="6395924"/>
            <a:ext cx="6297612" cy="365125"/>
          </a:xfrm>
        </p:spPr>
        <p:txBody>
          <a:bodyPr/>
          <a:lstStyle/>
          <a:p>
            <a:pPr algn="ctr"/>
            <a:r>
              <a:rPr lang="nl-BE" dirty="0" smtClean="0">
                <a:solidFill>
                  <a:schemeClr val="tx1"/>
                </a:solidFill>
              </a:rPr>
              <a:t>Jaarvergadering BIN LIEZEBOS 2016</a:t>
            </a:r>
            <a:endParaRPr lang="nl-BE" dirty="0">
              <a:solidFill>
                <a:schemeClr val="tx1"/>
              </a:solidFill>
            </a:endParaRPr>
          </a:p>
        </p:txBody>
      </p:sp>
      <p:sp>
        <p:nvSpPr>
          <p:cNvPr id="8" name="Tekstvak 7"/>
          <p:cNvSpPr txBox="1"/>
          <p:nvPr/>
        </p:nvSpPr>
        <p:spPr>
          <a:xfrm>
            <a:off x="1978090" y="345233"/>
            <a:ext cx="7529804" cy="369332"/>
          </a:xfrm>
          <a:prstGeom prst="rect">
            <a:avLst/>
          </a:prstGeom>
          <a:noFill/>
        </p:spPr>
        <p:txBody>
          <a:bodyPr wrap="square" rtlCol="0">
            <a:spAutoFit/>
          </a:bodyPr>
          <a:lstStyle/>
          <a:p>
            <a:pPr algn="ctr"/>
            <a:r>
              <a:rPr lang="nl-BE" dirty="0" smtClean="0">
                <a:solidFill>
                  <a:srgbClr val="FF0000"/>
                </a:solidFill>
                <a:latin typeface="Arial Black" panose="020B0A04020102020204" pitchFamily="34" charset="0"/>
              </a:rPr>
              <a:t>B</a:t>
            </a:r>
            <a:r>
              <a:rPr lang="nl-BE" dirty="0" smtClean="0">
                <a:latin typeface="Arial Black" panose="020B0A04020102020204" pitchFamily="34" charset="0"/>
              </a:rPr>
              <a:t>uurt </a:t>
            </a:r>
            <a:r>
              <a:rPr lang="nl-BE" dirty="0" smtClean="0">
                <a:solidFill>
                  <a:srgbClr val="FF0000"/>
                </a:solidFill>
                <a:latin typeface="Arial Black" panose="020B0A04020102020204" pitchFamily="34" charset="0"/>
              </a:rPr>
              <a:t>I</a:t>
            </a:r>
            <a:r>
              <a:rPr lang="nl-BE" dirty="0" smtClean="0">
                <a:latin typeface="Arial Black" panose="020B0A04020102020204" pitchFamily="34" charset="0"/>
              </a:rPr>
              <a:t>nformatie </a:t>
            </a:r>
            <a:r>
              <a:rPr lang="nl-BE" dirty="0" smtClean="0">
                <a:solidFill>
                  <a:srgbClr val="FF0000"/>
                </a:solidFill>
                <a:latin typeface="Arial Black" panose="020B0A04020102020204" pitchFamily="34" charset="0"/>
              </a:rPr>
              <a:t>N</a:t>
            </a:r>
            <a:r>
              <a:rPr lang="nl-BE" dirty="0" smtClean="0">
                <a:latin typeface="Arial Black" panose="020B0A04020102020204" pitchFamily="34" charset="0"/>
              </a:rPr>
              <a:t>etwerk  LIEZEBOS </a:t>
            </a:r>
            <a:endParaRPr lang="nl-BE" dirty="0">
              <a:latin typeface="Arial Black" panose="020B0A04020102020204" pitchFamily="34" charset="0"/>
            </a:endParaRPr>
          </a:p>
        </p:txBody>
      </p:sp>
      <p:cxnSp>
        <p:nvCxnSpPr>
          <p:cNvPr id="12" name="Rechte verbindingslijn 11"/>
          <p:cNvCxnSpPr/>
          <p:nvPr/>
        </p:nvCxnSpPr>
        <p:spPr>
          <a:xfrm>
            <a:off x="158620" y="942392"/>
            <a:ext cx="11952515" cy="18661"/>
          </a:xfrm>
          <a:prstGeom prst="line">
            <a:avLst/>
          </a:prstGeom>
        </p:spPr>
        <p:style>
          <a:lnRef idx="1">
            <a:schemeClr val="accent1"/>
          </a:lnRef>
          <a:fillRef idx="0">
            <a:schemeClr val="accent1"/>
          </a:fillRef>
          <a:effectRef idx="0">
            <a:schemeClr val="accent1"/>
          </a:effectRef>
          <a:fontRef idx="minor">
            <a:schemeClr val="tx1"/>
          </a:fontRef>
        </p:style>
      </p:cxnSp>
      <p:sp>
        <p:nvSpPr>
          <p:cNvPr id="3" name="Tekstvak 2"/>
          <p:cNvSpPr txBox="1"/>
          <p:nvPr/>
        </p:nvSpPr>
        <p:spPr>
          <a:xfrm>
            <a:off x="2289375" y="1188880"/>
            <a:ext cx="5808620" cy="369332"/>
          </a:xfrm>
          <a:prstGeom prst="rect">
            <a:avLst/>
          </a:prstGeom>
          <a:noFill/>
        </p:spPr>
        <p:txBody>
          <a:bodyPr wrap="square" rtlCol="0">
            <a:spAutoFit/>
          </a:bodyPr>
          <a:lstStyle/>
          <a:p>
            <a:r>
              <a:rPr lang="nl-BE" dirty="0" smtClean="0"/>
              <a:t>Resultaten van de bevraging van het BIN 2016</a:t>
            </a:r>
            <a:endParaRPr lang="nl-BE" dirty="0"/>
          </a:p>
        </p:txBody>
      </p:sp>
      <p:graphicFrame>
        <p:nvGraphicFramePr>
          <p:cNvPr id="9" name="Grafiek 8"/>
          <p:cNvGraphicFramePr/>
          <p:nvPr>
            <p:extLst>
              <p:ext uri="{D42A27DB-BD31-4B8C-83A1-F6EECF244321}">
                <p14:modId xmlns:p14="http://schemas.microsoft.com/office/powerpoint/2010/main" val="1276417404"/>
              </p:ext>
            </p:extLst>
          </p:nvPr>
        </p:nvGraphicFramePr>
        <p:xfrm>
          <a:off x="583661" y="1509712"/>
          <a:ext cx="9727658" cy="4968909"/>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0" name="Grafiek 9"/>
          <p:cNvGraphicFramePr/>
          <p:nvPr>
            <p:extLst>
              <p:ext uri="{D42A27DB-BD31-4B8C-83A1-F6EECF244321}">
                <p14:modId xmlns:p14="http://schemas.microsoft.com/office/powerpoint/2010/main" val="764201049"/>
              </p:ext>
            </p:extLst>
          </p:nvPr>
        </p:nvGraphicFramePr>
        <p:xfrm>
          <a:off x="428017" y="2035492"/>
          <a:ext cx="9805481" cy="4520951"/>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4134542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0"/>
                                  </p:stCondLst>
                                  <p:childTnLst>
                                    <p:set>
                                      <p:cBhvr>
                                        <p:cTn id="6" dur="1" fill="hold">
                                          <p:stCondLst>
                                            <p:cond delay="999"/>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 grpId="0">
        <p:bldAsOne/>
      </p:bldGraphic>
    </p:bld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69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5" name="Afbeelding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11543" y="60374"/>
            <a:ext cx="856062" cy="844358"/>
          </a:xfrm>
          <a:prstGeom prst="rect">
            <a:avLst/>
          </a:prstGeom>
        </p:spPr>
      </p:pic>
      <p:sp>
        <p:nvSpPr>
          <p:cNvPr id="7" name="Tijdelijke aanduiding voor voettekst 6"/>
          <p:cNvSpPr>
            <a:spLocks noGrp="1"/>
          </p:cNvSpPr>
          <p:nvPr>
            <p:ph type="ftr" sz="quarter" idx="11"/>
          </p:nvPr>
        </p:nvSpPr>
        <p:spPr>
          <a:xfrm>
            <a:off x="1489098" y="6395924"/>
            <a:ext cx="6297612" cy="365125"/>
          </a:xfrm>
        </p:spPr>
        <p:txBody>
          <a:bodyPr/>
          <a:lstStyle/>
          <a:p>
            <a:pPr algn="ctr"/>
            <a:r>
              <a:rPr lang="nl-BE" dirty="0" smtClean="0">
                <a:solidFill>
                  <a:schemeClr val="tx1"/>
                </a:solidFill>
              </a:rPr>
              <a:t>Jaarvergadering BIN LIEZEBOS 2016</a:t>
            </a:r>
            <a:endParaRPr lang="nl-BE" dirty="0">
              <a:solidFill>
                <a:schemeClr val="tx1"/>
              </a:solidFill>
            </a:endParaRPr>
          </a:p>
        </p:txBody>
      </p:sp>
      <p:sp>
        <p:nvSpPr>
          <p:cNvPr id="8" name="Tekstvak 7"/>
          <p:cNvSpPr txBox="1"/>
          <p:nvPr/>
        </p:nvSpPr>
        <p:spPr>
          <a:xfrm>
            <a:off x="1978090" y="345233"/>
            <a:ext cx="7529804" cy="369332"/>
          </a:xfrm>
          <a:prstGeom prst="rect">
            <a:avLst/>
          </a:prstGeom>
          <a:noFill/>
        </p:spPr>
        <p:txBody>
          <a:bodyPr wrap="square" rtlCol="0">
            <a:spAutoFit/>
          </a:bodyPr>
          <a:lstStyle/>
          <a:p>
            <a:pPr algn="ctr"/>
            <a:r>
              <a:rPr lang="nl-BE" dirty="0" smtClean="0">
                <a:solidFill>
                  <a:srgbClr val="FF0000"/>
                </a:solidFill>
                <a:latin typeface="Arial Black" panose="020B0A04020102020204" pitchFamily="34" charset="0"/>
              </a:rPr>
              <a:t>B</a:t>
            </a:r>
            <a:r>
              <a:rPr lang="nl-BE" dirty="0" smtClean="0">
                <a:latin typeface="Arial Black" panose="020B0A04020102020204" pitchFamily="34" charset="0"/>
              </a:rPr>
              <a:t>uurt </a:t>
            </a:r>
            <a:r>
              <a:rPr lang="nl-BE" dirty="0" smtClean="0">
                <a:solidFill>
                  <a:srgbClr val="FF0000"/>
                </a:solidFill>
                <a:latin typeface="Arial Black" panose="020B0A04020102020204" pitchFamily="34" charset="0"/>
              </a:rPr>
              <a:t>I</a:t>
            </a:r>
            <a:r>
              <a:rPr lang="nl-BE" dirty="0" smtClean="0">
                <a:latin typeface="Arial Black" panose="020B0A04020102020204" pitchFamily="34" charset="0"/>
              </a:rPr>
              <a:t>nformatie </a:t>
            </a:r>
            <a:r>
              <a:rPr lang="nl-BE" dirty="0" smtClean="0">
                <a:solidFill>
                  <a:srgbClr val="FF0000"/>
                </a:solidFill>
                <a:latin typeface="Arial Black" panose="020B0A04020102020204" pitchFamily="34" charset="0"/>
              </a:rPr>
              <a:t>N</a:t>
            </a:r>
            <a:r>
              <a:rPr lang="nl-BE" dirty="0" smtClean="0">
                <a:latin typeface="Arial Black" panose="020B0A04020102020204" pitchFamily="34" charset="0"/>
              </a:rPr>
              <a:t>etwerk  LIEZEBOS </a:t>
            </a:r>
            <a:endParaRPr lang="nl-BE" dirty="0">
              <a:latin typeface="Arial Black" panose="020B0A04020102020204" pitchFamily="34" charset="0"/>
            </a:endParaRPr>
          </a:p>
        </p:txBody>
      </p:sp>
      <p:cxnSp>
        <p:nvCxnSpPr>
          <p:cNvPr id="12" name="Rechte verbindingslijn 11"/>
          <p:cNvCxnSpPr/>
          <p:nvPr/>
        </p:nvCxnSpPr>
        <p:spPr>
          <a:xfrm>
            <a:off x="158620" y="942392"/>
            <a:ext cx="11952515" cy="18661"/>
          </a:xfrm>
          <a:prstGeom prst="line">
            <a:avLst/>
          </a:prstGeom>
        </p:spPr>
        <p:style>
          <a:lnRef idx="1">
            <a:schemeClr val="accent1"/>
          </a:lnRef>
          <a:fillRef idx="0">
            <a:schemeClr val="accent1"/>
          </a:fillRef>
          <a:effectRef idx="0">
            <a:schemeClr val="accent1"/>
          </a:effectRef>
          <a:fontRef idx="minor">
            <a:schemeClr val="tx1"/>
          </a:fontRef>
        </p:style>
      </p:cxnSp>
      <p:sp>
        <p:nvSpPr>
          <p:cNvPr id="3" name="Tekstvak 2"/>
          <p:cNvSpPr txBox="1"/>
          <p:nvPr/>
        </p:nvSpPr>
        <p:spPr>
          <a:xfrm>
            <a:off x="2289375" y="1188880"/>
            <a:ext cx="5808620" cy="369332"/>
          </a:xfrm>
          <a:prstGeom prst="rect">
            <a:avLst/>
          </a:prstGeom>
          <a:noFill/>
        </p:spPr>
        <p:txBody>
          <a:bodyPr wrap="square" rtlCol="0">
            <a:spAutoFit/>
          </a:bodyPr>
          <a:lstStyle/>
          <a:p>
            <a:r>
              <a:rPr lang="nl-BE" dirty="0" smtClean="0"/>
              <a:t>Resultaten van de bevraging van het BIN 2016</a:t>
            </a:r>
            <a:endParaRPr lang="nl-BE" dirty="0"/>
          </a:p>
        </p:txBody>
      </p:sp>
      <p:graphicFrame>
        <p:nvGraphicFramePr>
          <p:cNvPr id="11" name="Grafiek 10"/>
          <p:cNvGraphicFramePr/>
          <p:nvPr>
            <p:extLst>
              <p:ext uri="{D42A27DB-BD31-4B8C-83A1-F6EECF244321}">
                <p14:modId xmlns:p14="http://schemas.microsoft.com/office/powerpoint/2010/main" val="633636474"/>
              </p:ext>
            </p:extLst>
          </p:nvPr>
        </p:nvGraphicFramePr>
        <p:xfrm>
          <a:off x="963038" y="1786039"/>
          <a:ext cx="9212093" cy="4363397"/>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421875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0"/>
                                  </p:stCondLst>
                                  <p:childTnLst>
                                    <p:set>
                                      <p:cBhvr>
                                        <p:cTn id="6" dur="1" fill="hold">
                                          <p:stCondLst>
                                            <p:cond delay="999"/>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1" grpId="0">
        <p:bldAsOne/>
      </p:bldGraphic>
    </p:bld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5" name="Afbeelding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11543" y="60374"/>
            <a:ext cx="856062" cy="844358"/>
          </a:xfrm>
          <a:prstGeom prst="rect">
            <a:avLst/>
          </a:prstGeom>
        </p:spPr>
      </p:pic>
      <p:sp>
        <p:nvSpPr>
          <p:cNvPr id="7" name="Tijdelijke aanduiding voor voettekst 6"/>
          <p:cNvSpPr>
            <a:spLocks noGrp="1"/>
          </p:cNvSpPr>
          <p:nvPr>
            <p:ph type="ftr" sz="quarter" idx="11"/>
          </p:nvPr>
        </p:nvSpPr>
        <p:spPr>
          <a:xfrm>
            <a:off x="1489098" y="6395924"/>
            <a:ext cx="6297612" cy="365125"/>
          </a:xfrm>
        </p:spPr>
        <p:txBody>
          <a:bodyPr/>
          <a:lstStyle/>
          <a:p>
            <a:pPr algn="ctr"/>
            <a:r>
              <a:rPr lang="nl-BE" dirty="0" smtClean="0"/>
              <a:t>jaarvergadering 2016 BIN LIEZEBOS</a:t>
            </a:r>
            <a:endParaRPr lang="nl-BE" dirty="0"/>
          </a:p>
        </p:txBody>
      </p:sp>
      <p:sp>
        <p:nvSpPr>
          <p:cNvPr id="8" name="Tekstvak 7"/>
          <p:cNvSpPr txBox="1"/>
          <p:nvPr/>
        </p:nvSpPr>
        <p:spPr>
          <a:xfrm>
            <a:off x="1978090" y="345233"/>
            <a:ext cx="7529804" cy="369332"/>
          </a:xfrm>
          <a:prstGeom prst="rect">
            <a:avLst/>
          </a:prstGeom>
          <a:noFill/>
        </p:spPr>
        <p:txBody>
          <a:bodyPr wrap="square" rtlCol="0">
            <a:spAutoFit/>
          </a:bodyPr>
          <a:lstStyle/>
          <a:p>
            <a:pPr algn="ctr"/>
            <a:r>
              <a:rPr lang="nl-BE" dirty="0" smtClean="0">
                <a:solidFill>
                  <a:srgbClr val="FF0000"/>
                </a:solidFill>
                <a:latin typeface="Arial Black" panose="020B0A04020102020204" pitchFamily="34" charset="0"/>
              </a:rPr>
              <a:t>B</a:t>
            </a:r>
            <a:r>
              <a:rPr lang="nl-BE" dirty="0" smtClean="0">
                <a:latin typeface="Arial Black" panose="020B0A04020102020204" pitchFamily="34" charset="0"/>
              </a:rPr>
              <a:t>uurt </a:t>
            </a:r>
            <a:r>
              <a:rPr lang="nl-BE" dirty="0" smtClean="0">
                <a:solidFill>
                  <a:srgbClr val="FF0000"/>
                </a:solidFill>
                <a:latin typeface="Arial Black" panose="020B0A04020102020204" pitchFamily="34" charset="0"/>
              </a:rPr>
              <a:t>I</a:t>
            </a:r>
            <a:r>
              <a:rPr lang="nl-BE" dirty="0" smtClean="0">
                <a:latin typeface="Arial Black" panose="020B0A04020102020204" pitchFamily="34" charset="0"/>
              </a:rPr>
              <a:t>nformatie </a:t>
            </a:r>
            <a:r>
              <a:rPr lang="nl-BE" dirty="0" smtClean="0">
                <a:solidFill>
                  <a:srgbClr val="FF0000"/>
                </a:solidFill>
                <a:latin typeface="Arial Black" panose="020B0A04020102020204" pitchFamily="34" charset="0"/>
              </a:rPr>
              <a:t>N</a:t>
            </a:r>
            <a:r>
              <a:rPr lang="nl-BE" dirty="0" smtClean="0">
                <a:latin typeface="Arial Black" panose="020B0A04020102020204" pitchFamily="34" charset="0"/>
              </a:rPr>
              <a:t>etwerk  LIEZEBOS </a:t>
            </a:r>
            <a:endParaRPr lang="nl-BE" dirty="0">
              <a:latin typeface="Arial Black" panose="020B0A04020102020204" pitchFamily="34" charset="0"/>
            </a:endParaRPr>
          </a:p>
        </p:txBody>
      </p:sp>
      <p:cxnSp>
        <p:nvCxnSpPr>
          <p:cNvPr id="12" name="Rechte verbindingslijn 11"/>
          <p:cNvCxnSpPr/>
          <p:nvPr/>
        </p:nvCxnSpPr>
        <p:spPr>
          <a:xfrm>
            <a:off x="158620" y="942392"/>
            <a:ext cx="11952515" cy="18661"/>
          </a:xfrm>
          <a:prstGeom prst="line">
            <a:avLst/>
          </a:prstGeom>
        </p:spPr>
        <p:style>
          <a:lnRef idx="1">
            <a:schemeClr val="accent1"/>
          </a:lnRef>
          <a:fillRef idx="0">
            <a:schemeClr val="accent1"/>
          </a:fillRef>
          <a:effectRef idx="0">
            <a:schemeClr val="accent1"/>
          </a:effectRef>
          <a:fontRef idx="minor">
            <a:schemeClr val="tx1"/>
          </a:fontRef>
        </p:style>
      </p:cxnSp>
      <p:sp>
        <p:nvSpPr>
          <p:cNvPr id="2" name="Tekstvak 1"/>
          <p:cNvSpPr txBox="1"/>
          <p:nvPr/>
        </p:nvSpPr>
        <p:spPr>
          <a:xfrm>
            <a:off x="1138102" y="1569952"/>
            <a:ext cx="6257108" cy="400110"/>
          </a:xfrm>
          <a:prstGeom prst="rect">
            <a:avLst/>
          </a:prstGeom>
          <a:noFill/>
        </p:spPr>
        <p:txBody>
          <a:bodyPr wrap="square" rtlCol="0">
            <a:spAutoFit/>
          </a:bodyPr>
          <a:lstStyle/>
          <a:p>
            <a:r>
              <a:rPr lang="nl-BE" sz="2000" dirty="0">
                <a:solidFill>
                  <a:schemeClr val="accent4">
                    <a:lumMod val="75000"/>
                  </a:schemeClr>
                </a:solidFill>
              </a:rPr>
              <a:t>Resultaten van de bevraging van het BIN </a:t>
            </a:r>
            <a:r>
              <a:rPr lang="nl-BE" sz="2000" dirty="0" smtClean="0">
                <a:solidFill>
                  <a:schemeClr val="accent4">
                    <a:lumMod val="75000"/>
                  </a:schemeClr>
                </a:solidFill>
              </a:rPr>
              <a:t> </a:t>
            </a:r>
            <a:r>
              <a:rPr lang="nl-BE" sz="2000" b="1" dirty="0" smtClean="0">
                <a:solidFill>
                  <a:schemeClr val="accent4">
                    <a:lumMod val="75000"/>
                  </a:schemeClr>
                </a:solidFill>
              </a:rPr>
              <a:t>2013-2016</a:t>
            </a:r>
            <a:endParaRPr lang="nl-BE" b="1" dirty="0">
              <a:solidFill>
                <a:schemeClr val="accent4">
                  <a:lumMod val="75000"/>
                </a:schemeClr>
              </a:solidFill>
            </a:endParaRPr>
          </a:p>
        </p:txBody>
      </p:sp>
      <p:graphicFrame>
        <p:nvGraphicFramePr>
          <p:cNvPr id="9" name="Grafiek 8"/>
          <p:cNvGraphicFramePr/>
          <p:nvPr>
            <p:extLst>
              <p:ext uri="{D42A27DB-BD31-4B8C-83A1-F6EECF244321}">
                <p14:modId xmlns:p14="http://schemas.microsoft.com/office/powerpoint/2010/main" val="3506115712"/>
              </p:ext>
            </p:extLst>
          </p:nvPr>
        </p:nvGraphicFramePr>
        <p:xfrm>
          <a:off x="1280160" y="1959927"/>
          <a:ext cx="7696200" cy="4435997"/>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86069033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5" name="Afbeelding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11543" y="60374"/>
            <a:ext cx="856062" cy="844358"/>
          </a:xfrm>
          <a:prstGeom prst="rect">
            <a:avLst/>
          </a:prstGeom>
        </p:spPr>
      </p:pic>
      <p:sp>
        <p:nvSpPr>
          <p:cNvPr id="7" name="Tijdelijke aanduiding voor voettekst 6"/>
          <p:cNvSpPr>
            <a:spLocks noGrp="1"/>
          </p:cNvSpPr>
          <p:nvPr>
            <p:ph type="ftr" sz="quarter" idx="11"/>
          </p:nvPr>
        </p:nvSpPr>
        <p:spPr>
          <a:xfrm>
            <a:off x="1489098" y="6395924"/>
            <a:ext cx="6297612" cy="365125"/>
          </a:xfrm>
        </p:spPr>
        <p:txBody>
          <a:bodyPr/>
          <a:lstStyle/>
          <a:p>
            <a:pPr algn="ctr"/>
            <a:r>
              <a:rPr lang="nl-BE" dirty="0" smtClean="0"/>
              <a:t>jaarvergadering 2016 BIN LIEZEBOS</a:t>
            </a:r>
            <a:endParaRPr lang="nl-BE" dirty="0"/>
          </a:p>
        </p:txBody>
      </p:sp>
      <p:sp>
        <p:nvSpPr>
          <p:cNvPr id="8" name="Tekstvak 7"/>
          <p:cNvSpPr txBox="1"/>
          <p:nvPr/>
        </p:nvSpPr>
        <p:spPr>
          <a:xfrm>
            <a:off x="1978090" y="345233"/>
            <a:ext cx="7529804" cy="369332"/>
          </a:xfrm>
          <a:prstGeom prst="rect">
            <a:avLst/>
          </a:prstGeom>
          <a:noFill/>
        </p:spPr>
        <p:txBody>
          <a:bodyPr wrap="square" rtlCol="0">
            <a:spAutoFit/>
          </a:bodyPr>
          <a:lstStyle/>
          <a:p>
            <a:pPr algn="ctr"/>
            <a:r>
              <a:rPr lang="nl-BE" dirty="0" smtClean="0">
                <a:solidFill>
                  <a:srgbClr val="FF0000"/>
                </a:solidFill>
                <a:latin typeface="Arial Black" panose="020B0A04020102020204" pitchFamily="34" charset="0"/>
              </a:rPr>
              <a:t>B</a:t>
            </a:r>
            <a:r>
              <a:rPr lang="nl-BE" dirty="0" smtClean="0">
                <a:latin typeface="Arial Black" panose="020B0A04020102020204" pitchFamily="34" charset="0"/>
              </a:rPr>
              <a:t>uurt </a:t>
            </a:r>
            <a:r>
              <a:rPr lang="nl-BE" dirty="0" smtClean="0">
                <a:solidFill>
                  <a:srgbClr val="FF0000"/>
                </a:solidFill>
                <a:latin typeface="Arial Black" panose="020B0A04020102020204" pitchFamily="34" charset="0"/>
              </a:rPr>
              <a:t>I</a:t>
            </a:r>
            <a:r>
              <a:rPr lang="nl-BE" dirty="0" smtClean="0">
                <a:latin typeface="Arial Black" panose="020B0A04020102020204" pitchFamily="34" charset="0"/>
              </a:rPr>
              <a:t>nformatie </a:t>
            </a:r>
            <a:r>
              <a:rPr lang="nl-BE" dirty="0" smtClean="0">
                <a:solidFill>
                  <a:srgbClr val="FF0000"/>
                </a:solidFill>
                <a:latin typeface="Arial Black" panose="020B0A04020102020204" pitchFamily="34" charset="0"/>
              </a:rPr>
              <a:t>N</a:t>
            </a:r>
            <a:r>
              <a:rPr lang="nl-BE" dirty="0" smtClean="0">
                <a:latin typeface="Arial Black" panose="020B0A04020102020204" pitchFamily="34" charset="0"/>
              </a:rPr>
              <a:t>etwerk  LIEZEBOS </a:t>
            </a:r>
            <a:endParaRPr lang="nl-BE" dirty="0">
              <a:latin typeface="Arial Black" panose="020B0A04020102020204" pitchFamily="34" charset="0"/>
            </a:endParaRPr>
          </a:p>
        </p:txBody>
      </p:sp>
      <p:cxnSp>
        <p:nvCxnSpPr>
          <p:cNvPr id="12" name="Rechte verbindingslijn 11"/>
          <p:cNvCxnSpPr/>
          <p:nvPr/>
        </p:nvCxnSpPr>
        <p:spPr>
          <a:xfrm>
            <a:off x="158620" y="942392"/>
            <a:ext cx="11952515" cy="18661"/>
          </a:xfrm>
          <a:prstGeom prst="line">
            <a:avLst/>
          </a:prstGeom>
        </p:spPr>
        <p:style>
          <a:lnRef idx="1">
            <a:schemeClr val="accent1"/>
          </a:lnRef>
          <a:fillRef idx="0">
            <a:schemeClr val="accent1"/>
          </a:fillRef>
          <a:effectRef idx="0">
            <a:schemeClr val="accent1"/>
          </a:effectRef>
          <a:fontRef idx="minor">
            <a:schemeClr val="tx1"/>
          </a:fontRef>
        </p:style>
      </p:cxnSp>
      <p:sp>
        <p:nvSpPr>
          <p:cNvPr id="2" name="Tekstvak 1"/>
          <p:cNvSpPr txBox="1"/>
          <p:nvPr/>
        </p:nvSpPr>
        <p:spPr>
          <a:xfrm>
            <a:off x="1240972" y="1567543"/>
            <a:ext cx="8749334" cy="6370975"/>
          </a:xfrm>
          <a:prstGeom prst="rect">
            <a:avLst/>
          </a:prstGeom>
          <a:noFill/>
        </p:spPr>
        <p:txBody>
          <a:bodyPr wrap="square" rtlCol="0">
            <a:spAutoFit/>
          </a:bodyPr>
          <a:lstStyle/>
          <a:p>
            <a:pPr algn="ctr"/>
            <a:r>
              <a:rPr lang="nl-BE" sz="3600" dirty="0" smtClean="0">
                <a:solidFill>
                  <a:srgbClr val="FF0000"/>
                </a:solidFill>
                <a:latin typeface="Aharoni" panose="02010803020104030203" pitchFamily="2" charset="-79"/>
                <a:cs typeface="Aharoni" panose="02010803020104030203" pitchFamily="2" charset="-79"/>
              </a:rPr>
              <a:t>Inhoud van de presentatie </a:t>
            </a:r>
          </a:p>
          <a:p>
            <a:pPr algn="ctr"/>
            <a:r>
              <a:rPr lang="nl-BE" sz="3600" dirty="0">
                <a:solidFill>
                  <a:srgbClr val="FF0000"/>
                </a:solidFill>
                <a:latin typeface="Aharoni" panose="02010803020104030203" pitchFamily="2" charset="-79"/>
                <a:cs typeface="Aharoni" panose="02010803020104030203" pitchFamily="2" charset="-79"/>
              </a:rPr>
              <a:t> </a:t>
            </a:r>
            <a:r>
              <a:rPr lang="nl-BE" sz="3600" dirty="0" smtClean="0">
                <a:solidFill>
                  <a:srgbClr val="FF0000"/>
                </a:solidFill>
                <a:latin typeface="Aharoni" panose="02010803020104030203" pitchFamily="2" charset="-79"/>
                <a:cs typeface="Aharoni" panose="02010803020104030203" pitchFamily="2" charset="-79"/>
              </a:rPr>
              <a:t>   </a:t>
            </a:r>
            <a:r>
              <a:rPr lang="nl-BE" sz="3600" dirty="0" smtClean="0">
                <a:solidFill>
                  <a:schemeClr val="accent2"/>
                </a:solidFill>
                <a:latin typeface="BATAVIA" panose="00000400000000000000" pitchFamily="2" charset="2"/>
                <a:cs typeface="Aharoni" panose="02010803020104030203" pitchFamily="2" charset="-79"/>
              </a:rPr>
              <a:t>BIN LIEZEBOS</a:t>
            </a:r>
          </a:p>
          <a:p>
            <a:endParaRPr lang="nl-BE" sz="3600" dirty="0">
              <a:solidFill>
                <a:srgbClr val="FF0000"/>
              </a:solidFill>
              <a:latin typeface="Aharoni" panose="02010803020104030203" pitchFamily="2" charset="-79"/>
              <a:cs typeface="Aharoni" panose="02010803020104030203" pitchFamily="2" charset="-79"/>
            </a:endParaRPr>
          </a:p>
          <a:p>
            <a:endParaRPr lang="nl-BE" dirty="0" smtClean="0">
              <a:latin typeface="BATAVIA" panose="00000400000000000000" pitchFamily="2" charset="2"/>
            </a:endParaRPr>
          </a:p>
          <a:p>
            <a:endParaRPr lang="nl-BE" dirty="0">
              <a:latin typeface="BATAVIA" panose="00000400000000000000" pitchFamily="2" charset="2"/>
            </a:endParaRPr>
          </a:p>
          <a:p>
            <a:pPr marL="285750" indent="-285750">
              <a:buFont typeface="Arial" panose="020B0604020202020204" pitchFamily="34" charset="0"/>
              <a:buChar char="•"/>
            </a:pPr>
            <a:r>
              <a:rPr lang="nl-BE" sz="2400" dirty="0" smtClean="0"/>
              <a:t>Meldingen in het BIN</a:t>
            </a:r>
          </a:p>
          <a:p>
            <a:pPr marL="285750" indent="-285750">
              <a:buFont typeface="Arial" panose="020B0604020202020204" pitchFamily="34" charset="0"/>
              <a:buChar char="•"/>
            </a:pPr>
            <a:endParaRPr lang="nl-BE" sz="2400" dirty="0" smtClean="0"/>
          </a:p>
          <a:p>
            <a:pPr marL="285750" indent="-285750">
              <a:buFont typeface="Arial" panose="020B0604020202020204" pitchFamily="34" charset="0"/>
              <a:buChar char="•"/>
            </a:pPr>
            <a:r>
              <a:rPr lang="nl-BE" sz="2400" dirty="0" smtClean="0"/>
              <a:t>Resultaten van de bevraging over de werking van het BIN</a:t>
            </a:r>
          </a:p>
          <a:p>
            <a:pPr marL="285750" indent="-285750">
              <a:buFont typeface="Arial" panose="020B0604020202020204" pitchFamily="34" charset="0"/>
              <a:buChar char="•"/>
            </a:pPr>
            <a:endParaRPr lang="nl-BE" sz="2400" dirty="0"/>
          </a:p>
          <a:p>
            <a:pPr marL="285750" indent="-285750">
              <a:buFont typeface="Arial" panose="020B0604020202020204" pitchFamily="34" charset="0"/>
              <a:buChar char="•"/>
            </a:pPr>
            <a:r>
              <a:rPr lang="nl-BE" sz="2400" dirty="0" smtClean="0"/>
              <a:t>Vragen</a:t>
            </a:r>
          </a:p>
          <a:p>
            <a:pPr marL="285750" indent="-285750">
              <a:buFont typeface="Arial" panose="020B0604020202020204" pitchFamily="34" charset="0"/>
              <a:buChar char="•"/>
            </a:pPr>
            <a:endParaRPr lang="nl-BE" dirty="0"/>
          </a:p>
          <a:p>
            <a:r>
              <a:rPr lang="nl-BE" b="1" dirty="0" smtClean="0">
                <a:solidFill>
                  <a:schemeClr val="accent2">
                    <a:lumMod val="75000"/>
                  </a:schemeClr>
                </a:solidFill>
              </a:rPr>
              <a:t>         </a:t>
            </a:r>
            <a:endParaRPr lang="nl-BE" b="1" dirty="0">
              <a:solidFill>
                <a:schemeClr val="accent2">
                  <a:lumMod val="75000"/>
                </a:schemeClr>
              </a:solidFill>
            </a:endParaRPr>
          </a:p>
          <a:p>
            <a:pPr marL="285750" indent="-285750" algn="ctr">
              <a:buFont typeface="Arial" panose="020B0604020202020204" pitchFamily="34" charset="0"/>
              <a:buChar char="•"/>
            </a:pPr>
            <a:endParaRPr lang="nl-BE" b="1" dirty="0">
              <a:solidFill>
                <a:schemeClr val="accent2">
                  <a:lumMod val="75000"/>
                </a:schemeClr>
              </a:solidFill>
            </a:endParaRPr>
          </a:p>
          <a:p>
            <a:pPr algn="ctr"/>
            <a:endParaRPr lang="nl-BE" b="1" dirty="0">
              <a:solidFill>
                <a:schemeClr val="accent2">
                  <a:lumMod val="75000"/>
                </a:schemeClr>
              </a:solidFill>
            </a:endParaRPr>
          </a:p>
          <a:p>
            <a:pPr marL="285750" indent="-285750">
              <a:buFont typeface="Arial" panose="020B0604020202020204" pitchFamily="34" charset="0"/>
              <a:buChar char="•"/>
            </a:pPr>
            <a:endParaRPr lang="nl-BE" b="1" dirty="0" smtClean="0">
              <a:solidFill>
                <a:schemeClr val="accent2">
                  <a:lumMod val="75000"/>
                </a:schemeClr>
              </a:solidFill>
            </a:endParaRPr>
          </a:p>
          <a:p>
            <a:pPr marL="285750" indent="-285750">
              <a:buFont typeface="Arial" panose="020B0604020202020204" pitchFamily="34" charset="0"/>
              <a:buChar char="•"/>
            </a:pPr>
            <a:endParaRPr lang="nl-BE" b="1" dirty="0">
              <a:solidFill>
                <a:schemeClr val="accent2">
                  <a:lumMod val="75000"/>
                </a:schemeClr>
              </a:solidFill>
            </a:endParaRPr>
          </a:p>
          <a:p>
            <a:pPr marL="285750" indent="-285750">
              <a:buFont typeface="Arial" panose="020B0604020202020204" pitchFamily="34" charset="0"/>
              <a:buChar char="•"/>
            </a:pPr>
            <a:endParaRPr lang="nl-BE" b="1" dirty="0" smtClean="0">
              <a:solidFill>
                <a:schemeClr val="accent2">
                  <a:lumMod val="75000"/>
                </a:schemeClr>
              </a:solidFill>
            </a:endParaRPr>
          </a:p>
          <a:p>
            <a:pPr marL="285750" indent="-285750">
              <a:buFont typeface="Arial" panose="020B0604020202020204" pitchFamily="34" charset="0"/>
              <a:buChar char="•"/>
            </a:pPr>
            <a:endParaRPr lang="nl-BE" dirty="0"/>
          </a:p>
        </p:txBody>
      </p:sp>
    </p:spTree>
    <p:extLst>
      <p:ext uri="{BB962C8B-B14F-4D97-AF65-F5344CB8AC3E}">
        <p14:creationId xmlns:p14="http://schemas.microsoft.com/office/powerpoint/2010/main" val="319696274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250"/>
                                  </p:stCondLst>
                                  <p:childTnLst>
                                    <p:set>
                                      <p:cBhvr>
                                        <p:cTn id="6" dur="1" fill="hold">
                                          <p:stCondLst>
                                            <p:cond delay="999"/>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5" name="Afbeelding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11543" y="60374"/>
            <a:ext cx="856062" cy="844358"/>
          </a:xfrm>
          <a:prstGeom prst="rect">
            <a:avLst/>
          </a:prstGeom>
        </p:spPr>
      </p:pic>
      <p:sp>
        <p:nvSpPr>
          <p:cNvPr id="7" name="Tijdelijke aanduiding voor voettekst 6"/>
          <p:cNvSpPr>
            <a:spLocks noGrp="1"/>
          </p:cNvSpPr>
          <p:nvPr>
            <p:ph type="ftr" sz="quarter" idx="11"/>
          </p:nvPr>
        </p:nvSpPr>
        <p:spPr>
          <a:xfrm>
            <a:off x="1489098" y="6395924"/>
            <a:ext cx="6297612" cy="365125"/>
          </a:xfrm>
        </p:spPr>
        <p:txBody>
          <a:bodyPr/>
          <a:lstStyle/>
          <a:p>
            <a:pPr algn="ctr"/>
            <a:r>
              <a:rPr lang="nl-BE" dirty="0" smtClean="0"/>
              <a:t>jaarvergadering 2016 BIN LIEZEBOS</a:t>
            </a:r>
            <a:endParaRPr lang="nl-BE" dirty="0"/>
          </a:p>
        </p:txBody>
      </p:sp>
      <p:sp>
        <p:nvSpPr>
          <p:cNvPr id="8" name="Tekstvak 7"/>
          <p:cNvSpPr txBox="1"/>
          <p:nvPr/>
        </p:nvSpPr>
        <p:spPr>
          <a:xfrm>
            <a:off x="1978090" y="345233"/>
            <a:ext cx="7529804" cy="369332"/>
          </a:xfrm>
          <a:prstGeom prst="rect">
            <a:avLst/>
          </a:prstGeom>
          <a:noFill/>
        </p:spPr>
        <p:txBody>
          <a:bodyPr wrap="square" rtlCol="0">
            <a:spAutoFit/>
          </a:bodyPr>
          <a:lstStyle/>
          <a:p>
            <a:pPr algn="ctr"/>
            <a:r>
              <a:rPr lang="nl-BE" dirty="0" smtClean="0">
                <a:solidFill>
                  <a:srgbClr val="FF0000"/>
                </a:solidFill>
                <a:latin typeface="Arial Black" panose="020B0A04020102020204" pitchFamily="34" charset="0"/>
              </a:rPr>
              <a:t>B</a:t>
            </a:r>
            <a:r>
              <a:rPr lang="nl-BE" dirty="0" smtClean="0">
                <a:latin typeface="Arial Black" panose="020B0A04020102020204" pitchFamily="34" charset="0"/>
              </a:rPr>
              <a:t>uurt </a:t>
            </a:r>
            <a:r>
              <a:rPr lang="nl-BE" dirty="0" smtClean="0">
                <a:solidFill>
                  <a:srgbClr val="FF0000"/>
                </a:solidFill>
                <a:latin typeface="Arial Black" panose="020B0A04020102020204" pitchFamily="34" charset="0"/>
              </a:rPr>
              <a:t>I</a:t>
            </a:r>
            <a:r>
              <a:rPr lang="nl-BE" dirty="0" smtClean="0">
                <a:latin typeface="Arial Black" panose="020B0A04020102020204" pitchFamily="34" charset="0"/>
              </a:rPr>
              <a:t>nformatie </a:t>
            </a:r>
            <a:r>
              <a:rPr lang="nl-BE" dirty="0" smtClean="0">
                <a:solidFill>
                  <a:srgbClr val="FF0000"/>
                </a:solidFill>
                <a:latin typeface="Arial Black" panose="020B0A04020102020204" pitchFamily="34" charset="0"/>
              </a:rPr>
              <a:t>N</a:t>
            </a:r>
            <a:r>
              <a:rPr lang="nl-BE" dirty="0" smtClean="0">
                <a:latin typeface="Arial Black" panose="020B0A04020102020204" pitchFamily="34" charset="0"/>
              </a:rPr>
              <a:t>etwerk  LIEZEBOS </a:t>
            </a:r>
            <a:endParaRPr lang="nl-BE" dirty="0">
              <a:latin typeface="Arial Black" panose="020B0A04020102020204" pitchFamily="34" charset="0"/>
            </a:endParaRPr>
          </a:p>
        </p:txBody>
      </p:sp>
      <p:cxnSp>
        <p:nvCxnSpPr>
          <p:cNvPr id="12" name="Rechte verbindingslijn 11"/>
          <p:cNvCxnSpPr/>
          <p:nvPr/>
        </p:nvCxnSpPr>
        <p:spPr>
          <a:xfrm>
            <a:off x="158620" y="942392"/>
            <a:ext cx="11952515" cy="18661"/>
          </a:xfrm>
          <a:prstGeom prst="line">
            <a:avLst/>
          </a:prstGeom>
        </p:spPr>
        <p:style>
          <a:lnRef idx="1">
            <a:schemeClr val="accent1"/>
          </a:lnRef>
          <a:fillRef idx="0">
            <a:schemeClr val="accent1"/>
          </a:fillRef>
          <a:effectRef idx="0">
            <a:schemeClr val="accent1"/>
          </a:effectRef>
          <a:fontRef idx="minor">
            <a:schemeClr val="tx1"/>
          </a:fontRef>
        </p:style>
      </p:cxnSp>
      <p:sp>
        <p:nvSpPr>
          <p:cNvPr id="2" name="Tekstvak 1"/>
          <p:cNvSpPr txBox="1"/>
          <p:nvPr/>
        </p:nvSpPr>
        <p:spPr>
          <a:xfrm>
            <a:off x="1138102" y="1569952"/>
            <a:ext cx="6257108" cy="400110"/>
          </a:xfrm>
          <a:prstGeom prst="rect">
            <a:avLst/>
          </a:prstGeom>
          <a:noFill/>
        </p:spPr>
        <p:txBody>
          <a:bodyPr wrap="square" rtlCol="0">
            <a:spAutoFit/>
          </a:bodyPr>
          <a:lstStyle/>
          <a:p>
            <a:r>
              <a:rPr lang="nl-BE" sz="2000" dirty="0">
                <a:solidFill>
                  <a:schemeClr val="accent4">
                    <a:lumMod val="75000"/>
                  </a:schemeClr>
                </a:solidFill>
              </a:rPr>
              <a:t>Resultaten van de bevraging van het BIN </a:t>
            </a:r>
            <a:r>
              <a:rPr lang="nl-BE" sz="2000" dirty="0" smtClean="0">
                <a:solidFill>
                  <a:schemeClr val="accent4">
                    <a:lumMod val="75000"/>
                  </a:schemeClr>
                </a:solidFill>
              </a:rPr>
              <a:t> </a:t>
            </a:r>
            <a:r>
              <a:rPr lang="nl-BE" sz="2000" b="1" dirty="0" smtClean="0">
                <a:solidFill>
                  <a:schemeClr val="accent4">
                    <a:lumMod val="75000"/>
                  </a:schemeClr>
                </a:solidFill>
              </a:rPr>
              <a:t>2013-2016</a:t>
            </a:r>
            <a:endParaRPr lang="nl-BE" b="1" dirty="0">
              <a:solidFill>
                <a:schemeClr val="accent4">
                  <a:lumMod val="75000"/>
                </a:schemeClr>
              </a:solidFill>
            </a:endParaRPr>
          </a:p>
        </p:txBody>
      </p:sp>
      <p:graphicFrame>
        <p:nvGraphicFramePr>
          <p:cNvPr id="10" name="Grafiek 9"/>
          <p:cNvGraphicFramePr/>
          <p:nvPr>
            <p:extLst>
              <p:ext uri="{D42A27DB-BD31-4B8C-83A1-F6EECF244321}">
                <p14:modId xmlns:p14="http://schemas.microsoft.com/office/powerpoint/2010/main" val="1585265128"/>
              </p:ext>
            </p:extLst>
          </p:nvPr>
        </p:nvGraphicFramePr>
        <p:xfrm>
          <a:off x="1645920" y="2282286"/>
          <a:ext cx="7440930" cy="4113638"/>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71818123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5" name="Afbeelding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11543" y="60374"/>
            <a:ext cx="856062" cy="844358"/>
          </a:xfrm>
          <a:prstGeom prst="rect">
            <a:avLst/>
          </a:prstGeom>
        </p:spPr>
      </p:pic>
      <p:sp>
        <p:nvSpPr>
          <p:cNvPr id="7" name="Tijdelijke aanduiding voor voettekst 6"/>
          <p:cNvSpPr>
            <a:spLocks noGrp="1"/>
          </p:cNvSpPr>
          <p:nvPr>
            <p:ph type="ftr" sz="quarter" idx="11"/>
          </p:nvPr>
        </p:nvSpPr>
        <p:spPr>
          <a:xfrm>
            <a:off x="1489098" y="6395924"/>
            <a:ext cx="6297612" cy="365125"/>
          </a:xfrm>
        </p:spPr>
        <p:txBody>
          <a:bodyPr/>
          <a:lstStyle/>
          <a:p>
            <a:pPr algn="ctr"/>
            <a:r>
              <a:rPr lang="nl-BE" dirty="0" smtClean="0"/>
              <a:t>jaarvergadering 2016 BIN LIEZEBOS</a:t>
            </a:r>
            <a:endParaRPr lang="nl-BE" dirty="0"/>
          </a:p>
        </p:txBody>
      </p:sp>
      <p:sp>
        <p:nvSpPr>
          <p:cNvPr id="8" name="Tekstvak 7"/>
          <p:cNvSpPr txBox="1"/>
          <p:nvPr/>
        </p:nvSpPr>
        <p:spPr>
          <a:xfrm>
            <a:off x="1978090" y="345233"/>
            <a:ext cx="7529804" cy="369332"/>
          </a:xfrm>
          <a:prstGeom prst="rect">
            <a:avLst/>
          </a:prstGeom>
          <a:noFill/>
        </p:spPr>
        <p:txBody>
          <a:bodyPr wrap="square" rtlCol="0">
            <a:spAutoFit/>
          </a:bodyPr>
          <a:lstStyle/>
          <a:p>
            <a:pPr algn="ctr"/>
            <a:r>
              <a:rPr lang="nl-BE" dirty="0" smtClean="0">
                <a:solidFill>
                  <a:srgbClr val="FF0000"/>
                </a:solidFill>
                <a:latin typeface="Arial Black" panose="020B0A04020102020204" pitchFamily="34" charset="0"/>
              </a:rPr>
              <a:t>B</a:t>
            </a:r>
            <a:r>
              <a:rPr lang="nl-BE" dirty="0" smtClean="0">
                <a:latin typeface="Arial Black" panose="020B0A04020102020204" pitchFamily="34" charset="0"/>
              </a:rPr>
              <a:t>uurt </a:t>
            </a:r>
            <a:r>
              <a:rPr lang="nl-BE" dirty="0" smtClean="0">
                <a:solidFill>
                  <a:srgbClr val="FF0000"/>
                </a:solidFill>
                <a:latin typeface="Arial Black" panose="020B0A04020102020204" pitchFamily="34" charset="0"/>
              </a:rPr>
              <a:t>I</a:t>
            </a:r>
            <a:r>
              <a:rPr lang="nl-BE" dirty="0" smtClean="0">
                <a:latin typeface="Arial Black" panose="020B0A04020102020204" pitchFamily="34" charset="0"/>
              </a:rPr>
              <a:t>nformatie </a:t>
            </a:r>
            <a:r>
              <a:rPr lang="nl-BE" dirty="0" smtClean="0">
                <a:solidFill>
                  <a:srgbClr val="FF0000"/>
                </a:solidFill>
                <a:latin typeface="Arial Black" panose="020B0A04020102020204" pitchFamily="34" charset="0"/>
              </a:rPr>
              <a:t>N</a:t>
            </a:r>
            <a:r>
              <a:rPr lang="nl-BE" dirty="0" smtClean="0">
                <a:latin typeface="Arial Black" panose="020B0A04020102020204" pitchFamily="34" charset="0"/>
              </a:rPr>
              <a:t>etwerk  LIEZEBOS </a:t>
            </a:r>
            <a:endParaRPr lang="nl-BE" dirty="0">
              <a:latin typeface="Arial Black" panose="020B0A04020102020204" pitchFamily="34" charset="0"/>
            </a:endParaRPr>
          </a:p>
        </p:txBody>
      </p:sp>
      <p:cxnSp>
        <p:nvCxnSpPr>
          <p:cNvPr id="12" name="Rechte verbindingslijn 11"/>
          <p:cNvCxnSpPr/>
          <p:nvPr/>
        </p:nvCxnSpPr>
        <p:spPr>
          <a:xfrm>
            <a:off x="158620" y="942392"/>
            <a:ext cx="11952515" cy="18661"/>
          </a:xfrm>
          <a:prstGeom prst="line">
            <a:avLst/>
          </a:prstGeom>
        </p:spPr>
        <p:style>
          <a:lnRef idx="1">
            <a:schemeClr val="accent1"/>
          </a:lnRef>
          <a:fillRef idx="0">
            <a:schemeClr val="accent1"/>
          </a:fillRef>
          <a:effectRef idx="0">
            <a:schemeClr val="accent1"/>
          </a:effectRef>
          <a:fontRef idx="minor">
            <a:schemeClr val="tx1"/>
          </a:fontRef>
        </p:style>
      </p:cxnSp>
      <p:sp>
        <p:nvSpPr>
          <p:cNvPr id="2" name="Tekstvak 1"/>
          <p:cNvSpPr txBox="1"/>
          <p:nvPr/>
        </p:nvSpPr>
        <p:spPr>
          <a:xfrm>
            <a:off x="1138102" y="1569952"/>
            <a:ext cx="6257108" cy="400110"/>
          </a:xfrm>
          <a:prstGeom prst="rect">
            <a:avLst/>
          </a:prstGeom>
          <a:noFill/>
        </p:spPr>
        <p:txBody>
          <a:bodyPr wrap="square" rtlCol="0">
            <a:spAutoFit/>
          </a:bodyPr>
          <a:lstStyle/>
          <a:p>
            <a:r>
              <a:rPr lang="nl-BE" sz="2000" dirty="0">
                <a:solidFill>
                  <a:schemeClr val="accent4">
                    <a:lumMod val="75000"/>
                  </a:schemeClr>
                </a:solidFill>
              </a:rPr>
              <a:t>Resultaten van de bevraging van het BIN </a:t>
            </a:r>
            <a:r>
              <a:rPr lang="nl-BE" sz="2000" dirty="0" smtClean="0">
                <a:solidFill>
                  <a:schemeClr val="accent4">
                    <a:lumMod val="75000"/>
                  </a:schemeClr>
                </a:solidFill>
              </a:rPr>
              <a:t> </a:t>
            </a:r>
            <a:r>
              <a:rPr lang="nl-BE" sz="2000" b="1" dirty="0" smtClean="0">
                <a:solidFill>
                  <a:schemeClr val="accent4">
                    <a:lumMod val="75000"/>
                  </a:schemeClr>
                </a:solidFill>
              </a:rPr>
              <a:t>2013-2016</a:t>
            </a:r>
            <a:endParaRPr lang="nl-BE" b="1" dirty="0">
              <a:solidFill>
                <a:schemeClr val="accent4">
                  <a:lumMod val="75000"/>
                </a:schemeClr>
              </a:solidFill>
            </a:endParaRPr>
          </a:p>
        </p:txBody>
      </p:sp>
      <p:graphicFrame>
        <p:nvGraphicFramePr>
          <p:cNvPr id="10" name="Grafiek 9"/>
          <p:cNvGraphicFramePr/>
          <p:nvPr>
            <p:extLst>
              <p:ext uri="{D42A27DB-BD31-4B8C-83A1-F6EECF244321}">
                <p14:modId xmlns:p14="http://schemas.microsoft.com/office/powerpoint/2010/main" val="3777210926"/>
              </p:ext>
            </p:extLst>
          </p:nvPr>
        </p:nvGraphicFramePr>
        <p:xfrm>
          <a:off x="2141220" y="1970062"/>
          <a:ext cx="7366674" cy="4425862"/>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41502823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5" name="Afbeelding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11543" y="60374"/>
            <a:ext cx="856062" cy="844358"/>
          </a:xfrm>
          <a:prstGeom prst="rect">
            <a:avLst/>
          </a:prstGeom>
        </p:spPr>
      </p:pic>
      <p:sp>
        <p:nvSpPr>
          <p:cNvPr id="7" name="Tijdelijke aanduiding voor voettekst 6"/>
          <p:cNvSpPr>
            <a:spLocks noGrp="1"/>
          </p:cNvSpPr>
          <p:nvPr>
            <p:ph type="ftr" sz="quarter" idx="11"/>
          </p:nvPr>
        </p:nvSpPr>
        <p:spPr>
          <a:xfrm>
            <a:off x="1489098" y="6395924"/>
            <a:ext cx="6297612" cy="365125"/>
          </a:xfrm>
        </p:spPr>
        <p:txBody>
          <a:bodyPr/>
          <a:lstStyle/>
          <a:p>
            <a:pPr algn="ctr"/>
            <a:r>
              <a:rPr lang="nl-BE" dirty="0" smtClean="0"/>
              <a:t>jaarvergadering 2016 BIN LIEZEBOS</a:t>
            </a:r>
            <a:endParaRPr lang="nl-BE" dirty="0"/>
          </a:p>
        </p:txBody>
      </p:sp>
      <p:sp>
        <p:nvSpPr>
          <p:cNvPr id="8" name="Tekstvak 7"/>
          <p:cNvSpPr txBox="1"/>
          <p:nvPr/>
        </p:nvSpPr>
        <p:spPr>
          <a:xfrm>
            <a:off x="1978090" y="345233"/>
            <a:ext cx="7529804" cy="369332"/>
          </a:xfrm>
          <a:prstGeom prst="rect">
            <a:avLst/>
          </a:prstGeom>
          <a:noFill/>
        </p:spPr>
        <p:txBody>
          <a:bodyPr wrap="square" rtlCol="0">
            <a:spAutoFit/>
          </a:bodyPr>
          <a:lstStyle/>
          <a:p>
            <a:pPr algn="ctr"/>
            <a:r>
              <a:rPr lang="nl-BE" dirty="0" smtClean="0">
                <a:solidFill>
                  <a:srgbClr val="FF0000"/>
                </a:solidFill>
                <a:latin typeface="Arial Black" panose="020B0A04020102020204" pitchFamily="34" charset="0"/>
              </a:rPr>
              <a:t>B</a:t>
            </a:r>
            <a:r>
              <a:rPr lang="nl-BE" dirty="0" smtClean="0">
                <a:latin typeface="Arial Black" panose="020B0A04020102020204" pitchFamily="34" charset="0"/>
              </a:rPr>
              <a:t>uurt </a:t>
            </a:r>
            <a:r>
              <a:rPr lang="nl-BE" dirty="0" smtClean="0">
                <a:solidFill>
                  <a:srgbClr val="FF0000"/>
                </a:solidFill>
                <a:latin typeface="Arial Black" panose="020B0A04020102020204" pitchFamily="34" charset="0"/>
              </a:rPr>
              <a:t>I</a:t>
            </a:r>
            <a:r>
              <a:rPr lang="nl-BE" dirty="0" smtClean="0">
                <a:latin typeface="Arial Black" panose="020B0A04020102020204" pitchFamily="34" charset="0"/>
              </a:rPr>
              <a:t>nformatie </a:t>
            </a:r>
            <a:r>
              <a:rPr lang="nl-BE" dirty="0" smtClean="0">
                <a:solidFill>
                  <a:srgbClr val="FF0000"/>
                </a:solidFill>
                <a:latin typeface="Arial Black" panose="020B0A04020102020204" pitchFamily="34" charset="0"/>
              </a:rPr>
              <a:t>N</a:t>
            </a:r>
            <a:r>
              <a:rPr lang="nl-BE" dirty="0" smtClean="0">
                <a:latin typeface="Arial Black" panose="020B0A04020102020204" pitchFamily="34" charset="0"/>
              </a:rPr>
              <a:t>etwerk  LIEZEBOS </a:t>
            </a:r>
            <a:endParaRPr lang="nl-BE" dirty="0">
              <a:latin typeface="Arial Black" panose="020B0A04020102020204" pitchFamily="34" charset="0"/>
            </a:endParaRPr>
          </a:p>
        </p:txBody>
      </p:sp>
      <p:cxnSp>
        <p:nvCxnSpPr>
          <p:cNvPr id="12" name="Rechte verbindingslijn 11"/>
          <p:cNvCxnSpPr/>
          <p:nvPr/>
        </p:nvCxnSpPr>
        <p:spPr>
          <a:xfrm>
            <a:off x="158620" y="942392"/>
            <a:ext cx="11952515" cy="18661"/>
          </a:xfrm>
          <a:prstGeom prst="line">
            <a:avLst/>
          </a:prstGeom>
        </p:spPr>
        <p:style>
          <a:lnRef idx="1">
            <a:schemeClr val="accent1"/>
          </a:lnRef>
          <a:fillRef idx="0">
            <a:schemeClr val="accent1"/>
          </a:fillRef>
          <a:effectRef idx="0">
            <a:schemeClr val="accent1"/>
          </a:effectRef>
          <a:fontRef idx="minor">
            <a:schemeClr val="tx1"/>
          </a:fontRef>
        </p:style>
      </p:cxnSp>
      <p:sp>
        <p:nvSpPr>
          <p:cNvPr id="2" name="Tekstvak 1"/>
          <p:cNvSpPr txBox="1"/>
          <p:nvPr/>
        </p:nvSpPr>
        <p:spPr>
          <a:xfrm>
            <a:off x="1138102" y="1569952"/>
            <a:ext cx="6257108" cy="400110"/>
          </a:xfrm>
          <a:prstGeom prst="rect">
            <a:avLst/>
          </a:prstGeom>
          <a:noFill/>
        </p:spPr>
        <p:txBody>
          <a:bodyPr wrap="square" rtlCol="0">
            <a:spAutoFit/>
          </a:bodyPr>
          <a:lstStyle/>
          <a:p>
            <a:r>
              <a:rPr lang="nl-BE" sz="2000" dirty="0">
                <a:solidFill>
                  <a:schemeClr val="accent4">
                    <a:lumMod val="75000"/>
                  </a:schemeClr>
                </a:solidFill>
              </a:rPr>
              <a:t>Resultaten van de bevraging van het BIN </a:t>
            </a:r>
            <a:r>
              <a:rPr lang="nl-BE" sz="2000" dirty="0" smtClean="0">
                <a:solidFill>
                  <a:schemeClr val="accent4">
                    <a:lumMod val="75000"/>
                  </a:schemeClr>
                </a:solidFill>
              </a:rPr>
              <a:t> </a:t>
            </a:r>
            <a:r>
              <a:rPr lang="nl-BE" sz="2000" b="1" dirty="0" smtClean="0">
                <a:solidFill>
                  <a:schemeClr val="accent4">
                    <a:lumMod val="75000"/>
                  </a:schemeClr>
                </a:solidFill>
              </a:rPr>
              <a:t>2013-2016</a:t>
            </a:r>
            <a:endParaRPr lang="nl-BE" b="1" dirty="0">
              <a:solidFill>
                <a:schemeClr val="accent4">
                  <a:lumMod val="75000"/>
                </a:schemeClr>
              </a:solidFill>
            </a:endParaRPr>
          </a:p>
        </p:txBody>
      </p:sp>
      <p:graphicFrame>
        <p:nvGraphicFramePr>
          <p:cNvPr id="10" name="Grafiek 9"/>
          <p:cNvGraphicFramePr/>
          <p:nvPr>
            <p:extLst>
              <p:ext uri="{D42A27DB-BD31-4B8C-83A1-F6EECF244321}">
                <p14:modId xmlns:p14="http://schemas.microsoft.com/office/powerpoint/2010/main" val="2110151276"/>
              </p:ext>
            </p:extLst>
          </p:nvPr>
        </p:nvGraphicFramePr>
        <p:xfrm>
          <a:off x="1489098" y="1996964"/>
          <a:ext cx="8446070" cy="4764085"/>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87944446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5" name="Afbeelding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11543" y="60374"/>
            <a:ext cx="856062" cy="844358"/>
          </a:xfrm>
          <a:prstGeom prst="rect">
            <a:avLst/>
          </a:prstGeom>
        </p:spPr>
      </p:pic>
      <p:sp>
        <p:nvSpPr>
          <p:cNvPr id="7" name="Tijdelijke aanduiding voor voettekst 6"/>
          <p:cNvSpPr>
            <a:spLocks noGrp="1"/>
          </p:cNvSpPr>
          <p:nvPr>
            <p:ph type="ftr" sz="quarter" idx="11"/>
          </p:nvPr>
        </p:nvSpPr>
        <p:spPr>
          <a:xfrm>
            <a:off x="1489098" y="6395924"/>
            <a:ext cx="6297612" cy="365125"/>
          </a:xfrm>
        </p:spPr>
        <p:txBody>
          <a:bodyPr/>
          <a:lstStyle/>
          <a:p>
            <a:pPr algn="ctr"/>
            <a:r>
              <a:rPr lang="nl-BE" dirty="0" smtClean="0"/>
              <a:t>jaarvergadering 2016 BIN LIEZEBOS</a:t>
            </a:r>
            <a:endParaRPr lang="nl-BE" dirty="0"/>
          </a:p>
        </p:txBody>
      </p:sp>
      <p:sp>
        <p:nvSpPr>
          <p:cNvPr id="8" name="Tekstvak 7"/>
          <p:cNvSpPr txBox="1"/>
          <p:nvPr/>
        </p:nvSpPr>
        <p:spPr>
          <a:xfrm>
            <a:off x="1978090" y="345233"/>
            <a:ext cx="7529804" cy="369332"/>
          </a:xfrm>
          <a:prstGeom prst="rect">
            <a:avLst/>
          </a:prstGeom>
          <a:noFill/>
        </p:spPr>
        <p:txBody>
          <a:bodyPr wrap="square" rtlCol="0">
            <a:spAutoFit/>
          </a:bodyPr>
          <a:lstStyle/>
          <a:p>
            <a:pPr algn="ctr"/>
            <a:r>
              <a:rPr lang="nl-BE" dirty="0" smtClean="0">
                <a:solidFill>
                  <a:srgbClr val="FF0000"/>
                </a:solidFill>
                <a:latin typeface="Arial Black" panose="020B0A04020102020204" pitchFamily="34" charset="0"/>
              </a:rPr>
              <a:t>B</a:t>
            </a:r>
            <a:r>
              <a:rPr lang="nl-BE" dirty="0" smtClean="0">
                <a:latin typeface="Arial Black" panose="020B0A04020102020204" pitchFamily="34" charset="0"/>
              </a:rPr>
              <a:t>uurt </a:t>
            </a:r>
            <a:r>
              <a:rPr lang="nl-BE" dirty="0" smtClean="0">
                <a:solidFill>
                  <a:srgbClr val="FF0000"/>
                </a:solidFill>
                <a:latin typeface="Arial Black" panose="020B0A04020102020204" pitchFamily="34" charset="0"/>
              </a:rPr>
              <a:t>I</a:t>
            </a:r>
            <a:r>
              <a:rPr lang="nl-BE" dirty="0" smtClean="0">
                <a:latin typeface="Arial Black" panose="020B0A04020102020204" pitchFamily="34" charset="0"/>
              </a:rPr>
              <a:t>nformatie </a:t>
            </a:r>
            <a:r>
              <a:rPr lang="nl-BE" dirty="0" smtClean="0">
                <a:solidFill>
                  <a:srgbClr val="FF0000"/>
                </a:solidFill>
                <a:latin typeface="Arial Black" panose="020B0A04020102020204" pitchFamily="34" charset="0"/>
              </a:rPr>
              <a:t>N</a:t>
            </a:r>
            <a:r>
              <a:rPr lang="nl-BE" dirty="0" smtClean="0">
                <a:latin typeface="Arial Black" panose="020B0A04020102020204" pitchFamily="34" charset="0"/>
              </a:rPr>
              <a:t>etwerk  LIEZEBOS </a:t>
            </a:r>
            <a:endParaRPr lang="nl-BE" dirty="0">
              <a:latin typeface="Arial Black" panose="020B0A04020102020204" pitchFamily="34" charset="0"/>
            </a:endParaRPr>
          </a:p>
        </p:txBody>
      </p:sp>
      <p:cxnSp>
        <p:nvCxnSpPr>
          <p:cNvPr id="12" name="Rechte verbindingslijn 11"/>
          <p:cNvCxnSpPr/>
          <p:nvPr/>
        </p:nvCxnSpPr>
        <p:spPr>
          <a:xfrm>
            <a:off x="158620" y="942392"/>
            <a:ext cx="11952515" cy="18661"/>
          </a:xfrm>
          <a:prstGeom prst="line">
            <a:avLst/>
          </a:prstGeom>
        </p:spPr>
        <p:style>
          <a:lnRef idx="1">
            <a:schemeClr val="accent1"/>
          </a:lnRef>
          <a:fillRef idx="0">
            <a:schemeClr val="accent1"/>
          </a:fillRef>
          <a:effectRef idx="0">
            <a:schemeClr val="accent1"/>
          </a:effectRef>
          <a:fontRef idx="minor">
            <a:schemeClr val="tx1"/>
          </a:fontRef>
        </p:style>
      </p:cxnSp>
      <p:sp>
        <p:nvSpPr>
          <p:cNvPr id="2" name="Tekstvak 1"/>
          <p:cNvSpPr txBox="1"/>
          <p:nvPr/>
        </p:nvSpPr>
        <p:spPr>
          <a:xfrm>
            <a:off x="1138102" y="1569952"/>
            <a:ext cx="6257108" cy="400110"/>
          </a:xfrm>
          <a:prstGeom prst="rect">
            <a:avLst/>
          </a:prstGeom>
          <a:noFill/>
        </p:spPr>
        <p:txBody>
          <a:bodyPr wrap="square" rtlCol="0">
            <a:spAutoFit/>
          </a:bodyPr>
          <a:lstStyle/>
          <a:p>
            <a:r>
              <a:rPr lang="nl-BE" sz="2000" dirty="0">
                <a:solidFill>
                  <a:schemeClr val="accent4">
                    <a:lumMod val="75000"/>
                  </a:schemeClr>
                </a:solidFill>
              </a:rPr>
              <a:t>Resultaten van de bevraging van het BIN </a:t>
            </a:r>
            <a:r>
              <a:rPr lang="nl-BE" sz="2000" dirty="0" smtClean="0">
                <a:solidFill>
                  <a:schemeClr val="accent4">
                    <a:lumMod val="75000"/>
                  </a:schemeClr>
                </a:solidFill>
              </a:rPr>
              <a:t> </a:t>
            </a:r>
            <a:r>
              <a:rPr lang="nl-BE" sz="2000" b="1" dirty="0" smtClean="0">
                <a:solidFill>
                  <a:schemeClr val="accent4">
                    <a:lumMod val="75000"/>
                  </a:schemeClr>
                </a:solidFill>
              </a:rPr>
              <a:t>2013-2016</a:t>
            </a:r>
            <a:endParaRPr lang="nl-BE" b="1" dirty="0">
              <a:solidFill>
                <a:schemeClr val="accent4">
                  <a:lumMod val="75000"/>
                </a:schemeClr>
              </a:solidFill>
            </a:endParaRPr>
          </a:p>
        </p:txBody>
      </p:sp>
      <p:graphicFrame>
        <p:nvGraphicFramePr>
          <p:cNvPr id="10" name="Grafiek 9"/>
          <p:cNvGraphicFramePr/>
          <p:nvPr>
            <p:extLst>
              <p:ext uri="{D42A27DB-BD31-4B8C-83A1-F6EECF244321}">
                <p14:modId xmlns:p14="http://schemas.microsoft.com/office/powerpoint/2010/main" val="1255910153"/>
              </p:ext>
            </p:extLst>
          </p:nvPr>
        </p:nvGraphicFramePr>
        <p:xfrm>
          <a:off x="834390" y="1833562"/>
          <a:ext cx="8141970" cy="4452938"/>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25706845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5" name="Afbeelding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11543" y="60374"/>
            <a:ext cx="856062" cy="844358"/>
          </a:xfrm>
          <a:prstGeom prst="rect">
            <a:avLst/>
          </a:prstGeom>
        </p:spPr>
      </p:pic>
      <p:sp>
        <p:nvSpPr>
          <p:cNvPr id="7" name="Tijdelijke aanduiding voor voettekst 6"/>
          <p:cNvSpPr>
            <a:spLocks noGrp="1"/>
          </p:cNvSpPr>
          <p:nvPr>
            <p:ph type="ftr" sz="quarter" idx="11"/>
          </p:nvPr>
        </p:nvSpPr>
        <p:spPr>
          <a:xfrm>
            <a:off x="1489098" y="6395924"/>
            <a:ext cx="6297612" cy="365125"/>
          </a:xfrm>
        </p:spPr>
        <p:txBody>
          <a:bodyPr/>
          <a:lstStyle/>
          <a:p>
            <a:pPr algn="ctr"/>
            <a:r>
              <a:rPr lang="nl-BE" dirty="0" smtClean="0"/>
              <a:t>jaarvergadering 2016 BIN LIEZEBOS</a:t>
            </a:r>
            <a:endParaRPr lang="nl-BE" dirty="0"/>
          </a:p>
        </p:txBody>
      </p:sp>
      <p:sp>
        <p:nvSpPr>
          <p:cNvPr id="8" name="Tekstvak 7"/>
          <p:cNvSpPr txBox="1"/>
          <p:nvPr/>
        </p:nvSpPr>
        <p:spPr>
          <a:xfrm>
            <a:off x="1978090" y="345233"/>
            <a:ext cx="7529804" cy="369332"/>
          </a:xfrm>
          <a:prstGeom prst="rect">
            <a:avLst/>
          </a:prstGeom>
          <a:noFill/>
        </p:spPr>
        <p:txBody>
          <a:bodyPr wrap="square" rtlCol="0">
            <a:spAutoFit/>
          </a:bodyPr>
          <a:lstStyle/>
          <a:p>
            <a:pPr algn="ctr"/>
            <a:r>
              <a:rPr lang="nl-BE" dirty="0" smtClean="0">
                <a:solidFill>
                  <a:srgbClr val="FF0000"/>
                </a:solidFill>
                <a:latin typeface="Arial Black" panose="020B0A04020102020204" pitchFamily="34" charset="0"/>
              </a:rPr>
              <a:t>B</a:t>
            </a:r>
            <a:r>
              <a:rPr lang="nl-BE" dirty="0" smtClean="0">
                <a:latin typeface="Arial Black" panose="020B0A04020102020204" pitchFamily="34" charset="0"/>
              </a:rPr>
              <a:t>uurt </a:t>
            </a:r>
            <a:r>
              <a:rPr lang="nl-BE" dirty="0" smtClean="0">
                <a:solidFill>
                  <a:srgbClr val="FF0000"/>
                </a:solidFill>
                <a:latin typeface="Arial Black" panose="020B0A04020102020204" pitchFamily="34" charset="0"/>
              </a:rPr>
              <a:t>I</a:t>
            </a:r>
            <a:r>
              <a:rPr lang="nl-BE" dirty="0" smtClean="0">
                <a:latin typeface="Arial Black" panose="020B0A04020102020204" pitchFamily="34" charset="0"/>
              </a:rPr>
              <a:t>nformatie </a:t>
            </a:r>
            <a:r>
              <a:rPr lang="nl-BE" dirty="0" smtClean="0">
                <a:solidFill>
                  <a:srgbClr val="FF0000"/>
                </a:solidFill>
                <a:latin typeface="Arial Black" panose="020B0A04020102020204" pitchFamily="34" charset="0"/>
              </a:rPr>
              <a:t>N</a:t>
            </a:r>
            <a:r>
              <a:rPr lang="nl-BE" dirty="0" smtClean="0">
                <a:latin typeface="Arial Black" panose="020B0A04020102020204" pitchFamily="34" charset="0"/>
              </a:rPr>
              <a:t>etwerk  LIEZEBOS </a:t>
            </a:r>
            <a:endParaRPr lang="nl-BE" dirty="0">
              <a:latin typeface="Arial Black" panose="020B0A04020102020204" pitchFamily="34" charset="0"/>
            </a:endParaRPr>
          </a:p>
        </p:txBody>
      </p:sp>
      <p:cxnSp>
        <p:nvCxnSpPr>
          <p:cNvPr id="12" name="Rechte verbindingslijn 11"/>
          <p:cNvCxnSpPr/>
          <p:nvPr/>
        </p:nvCxnSpPr>
        <p:spPr>
          <a:xfrm>
            <a:off x="158620" y="942392"/>
            <a:ext cx="11952515" cy="18661"/>
          </a:xfrm>
          <a:prstGeom prst="line">
            <a:avLst/>
          </a:prstGeom>
        </p:spPr>
        <p:style>
          <a:lnRef idx="1">
            <a:schemeClr val="accent1"/>
          </a:lnRef>
          <a:fillRef idx="0">
            <a:schemeClr val="accent1"/>
          </a:fillRef>
          <a:effectRef idx="0">
            <a:schemeClr val="accent1"/>
          </a:effectRef>
          <a:fontRef idx="minor">
            <a:schemeClr val="tx1"/>
          </a:fontRef>
        </p:style>
      </p:cxnSp>
      <p:sp>
        <p:nvSpPr>
          <p:cNvPr id="2" name="Tekstvak 1"/>
          <p:cNvSpPr txBox="1"/>
          <p:nvPr/>
        </p:nvSpPr>
        <p:spPr>
          <a:xfrm>
            <a:off x="1240972" y="1567543"/>
            <a:ext cx="8749334" cy="5262979"/>
          </a:xfrm>
          <a:prstGeom prst="rect">
            <a:avLst/>
          </a:prstGeom>
          <a:noFill/>
        </p:spPr>
        <p:txBody>
          <a:bodyPr wrap="square" rtlCol="0">
            <a:spAutoFit/>
          </a:bodyPr>
          <a:lstStyle/>
          <a:p>
            <a:pPr algn="ctr"/>
            <a:r>
              <a:rPr lang="nl-BE" sz="3600" dirty="0" smtClean="0">
                <a:solidFill>
                  <a:srgbClr val="FF0000"/>
                </a:solidFill>
                <a:latin typeface="Aharoni" panose="02010803020104030203" pitchFamily="2" charset="-79"/>
                <a:cs typeface="Aharoni" panose="02010803020104030203" pitchFamily="2" charset="-79"/>
              </a:rPr>
              <a:t>Inhoud van de presentatie </a:t>
            </a:r>
          </a:p>
          <a:p>
            <a:pPr algn="ctr"/>
            <a:r>
              <a:rPr lang="nl-BE" sz="3600" dirty="0">
                <a:solidFill>
                  <a:srgbClr val="FF0000"/>
                </a:solidFill>
                <a:latin typeface="Aharoni" panose="02010803020104030203" pitchFamily="2" charset="-79"/>
                <a:cs typeface="Aharoni" panose="02010803020104030203" pitchFamily="2" charset="-79"/>
              </a:rPr>
              <a:t> </a:t>
            </a:r>
            <a:r>
              <a:rPr lang="nl-BE" sz="3600" dirty="0" smtClean="0">
                <a:solidFill>
                  <a:srgbClr val="FF0000"/>
                </a:solidFill>
                <a:latin typeface="Aharoni" panose="02010803020104030203" pitchFamily="2" charset="-79"/>
                <a:cs typeface="Aharoni" panose="02010803020104030203" pitchFamily="2" charset="-79"/>
              </a:rPr>
              <a:t>   </a:t>
            </a:r>
            <a:r>
              <a:rPr lang="nl-BE" sz="3600" dirty="0" smtClean="0">
                <a:solidFill>
                  <a:schemeClr val="accent2"/>
                </a:solidFill>
                <a:latin typeface="BATAVIA" panose="00000400000000000000" pitchFamily="2" charset="2"/>
                <a:cs typeface="Aharoni" panose="02010803020104030203" pitchFamily="2" charset="-79"/>
              </a:rPr>
              <a:t>BIN LIEZEBOS</a:t>
            </a:r>
          </a:p>
          <a:p>
            <a:endParaRPr lang="nl-BE" sz="3600" dirty="0">
              <a:solidFill>
                <a:srgbClr val="FF0000"/>
              </a:solidFill>
              <a:latin typeface="Aharoni" panose="02010803020104030203" pitchFamily="2" charset="-79"/>
              <a:cs typeface="Aharoni" panose="02010803020104030203" pitchFamily="2" charset="-79"/>
            </a:endParaRPr>
          </a:p>
          <a:p>
            <a:endParaRPr lang="nl-BE" dirty="0" smtClean="0">
              <a:latin typeface="BATAVIA" panose="00000400000000000000" pitchFamily="2" charset="2"/>
            </a:endParaRPr>
          </a:p>
          <a:p>
            <a:endParaRPr lang="nl-BE" dirty="0">
              <a:latin typeface="BATAVIA" panose="00000400000000000000" pitchFamily="2" charset="2"/>
            </a:endParaRPr>
          </a:p>
          <a:p>
            <a:pPr marL="285750" indent="-285750" algn="ctr">
              <a:buFont typeface="Arial" panose="020B0604020202020204" pitchFamily="34" charset="0"/>
              <a:buChar char="•"/>
            </a:pPr>
            <a:r>
              <a:rPr lang="nl-BE" sz="4800" dirty="0" smtClean="0"/>
              <a:t>Vragen</a:t>
            </a:r>
          </a:p>
          <a:p>
            <a:pPr marL="285750" indent="-285750">
              <a:buFont typeface="Arial" panose="020B0604020202020204" pitchFamily="34" charset="0"/>
              <a:buChar char="•"/>
            </a:pPr>
            <a:endParaRPr lang="nl-BE" dirty="0"/>
          </a:p>
          <a:p>
            <a:r>
              <a:rPr lang="nl-BE" b="1" dirty="0" smtClean="0">
                <a:solidFill>
                  <a:schemeClr val="accent2">
                    <a:lumMod val="75000"/>
                  </a:schemeClr>
                </a:solidFill>
              </a:rPr>
              <a:t>         </a:t>
            </a:r>
            <a:endParaRPr lang="nl-BE" b="1" dirty="0">
              <a:solidFill>
                <a:schemeClr val="accent2">
                  <a:lumMod val="75000"/>
                </a:schemeClr>
              </a:solidFill>
            </a:endParaRPr>
          </a:p>
          <a:p>
            <a:pPr marL="285750" indent="-285750" algn="ctr">
              <a:buFont typeface="Arial" panose="020B0604020202020204" pitchFamily="34" charset="0"/>
              <a:buChar char="•"/>
            </a:pPr>
            <a:endParaRPr lang="nl-BE" b="1" dirty="0">
              <a:solidFill>
                <a:schemeClr val="accent2">
                  <a:lumMod val="75000"/>
                </a:schemeClr>
              </a:solidFill>
            </a:endParaRPr>
          </a:p>
          <a:p>
            <a:pPr algn="ctr"/>
            <a:endParaRPr lang="nl-BE" b="1" dirty="0">
              <a:solidFill>
                <a:schemeClr val="accent2">
                  <a:lumMod val="75000"/>
                </a:schemeClr>
              </a:solidFill>
            </a:endParaRPr>
          </a:p>
          <a:p>
            <a:pPr marL="285750" indent="-285750">
              <a:buFont typeface="Arial" panose="020B0604020202020204" pitchFamily="34" charset="0"/>
              <a:buChar char="•"/>
            </a:pPr>
            <a:endParaRPr lang="nl-BE" b="1" dirty="0" smtClean="0">
              <a:solidFill>
                <a:schemeClr val="accent2">
                  <a:lumMod val="75000"/>
                </a:schemeClr>
              </a:solidFill>
            </a:endParaRPr>
          </a:p>
          <a:p>
            <a:pPr marL="285750" indent="-285750">
              <a:buFont typeface="Arial" panose="020B0604020202020204" pitchFamily="34" charset="0"/>
              <a:buChar char="•"/>
            </a:pPr>
            <a:endParaRPr lang="nl-BE" b="1" dirty="0">
              <a:solidFill>
                <a:schemeClr val="accent2">
                  <a:lumMod val="75000"/>
                </a:schemeClr>
              </a:solidFill>
            </a:endParaRPr>
          </a:p>
          <a:p>
            <a:pPr marL="285750" indent="-285750">
              <a:buFont typeface="Arial" panose="020B0604020202020204" pitchFamily="34" charset="0"/>
              <a:buChar char="•"/>
            </a:pPr>
            <a:endParaRPr lang="nl-BE" b="1" dirty="0" smtClean="0">
              <a:solidFill>
                <a:schemeClr val="accent2">
                  <a:lumMod val="75000"/>
                </a:schemeClr>
              </a:solidFill>
            </a:endParaRPr>
          </a:p>
          <a:p>
            <a:pPr marL="285750" indent="-285750">
              <a:buFont typeface="Arial" panose="020B0604020202020204" pitchFamily="34" charset="0"/>
              <a:buChar char="•"/>
            </a:pPr>
            <a:endParaRPr lang="nl-BE" dirty="0"/>
          </a:p>
        </p:txBody>
      </p:sp>
    </p:spTree>
    <p:extLst>
      <p:ext uri="{BB962C8B-B14F-4D97-AF65-F5344CB8AC3E}">
        <p14:creationId xmlns:p14="http://schemas.microsoft.com/office/powerpoint/2010/main" val="428733251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250"/>
                                  </p:stCondLst>
                                  <p:childTnLst>
                                    <p:set>
                                      <p:cBhvr>
                                        <p:cTn id="6" dur="1" fill="hold">
                                          <p:stCondLst>
                                            <p:cond delay="1499"/>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5" name="Afbeelding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11543" y="60374"/>
            <a:ext cx="856062" cy="844358"/>
          </a:xfrm>
          <a:prstGeom prst="rect">
            <a:avLst/>
          </a:prstGeom>
        </p:spPr>
      </p:pic>
      <p:sp>
        <p:nvSpPr>
          <p:cNvPr id="7" name="Tijdelijke aanduiding voor voettekst 6"/>
          <p:cNvSpPr>
            <a:spLocks noGrp="1"/>
          </p:cNvSpPr>
          <p:nvPr>
            <p:ph type="ftr" sz="quarter" idx="11"/>
          </p:nvPr>
        </p:nvSpPr>
        <p:spPr>
          <a:xfrm>
            <a:off x="1489098" y="6395924"/>
            <a:ext cx="6297612" cy="365125"/>
          </a:xfrm>
        </p:spPr>
        <p:txBody>
          <a:bodyPr/>
          <a:lstStyle/>
          <a:p>
            <a:pPr algn="ctr"/>
            <a:r>
              <a:rPr lang="nl-BE" dirty="0" smtClean="0"/>
              <a:t>jaarvergadering 2016 BIN LIEZEBOS</a:t>
            </a:r>
            <a:endParaRPr lang="nl-BE" dirty="0"/>
          </a:p>
        </p:txBody>
      </p:sp>
      <p:sp>
        <p:nvSpPr>
          <p:cNvPr id="8" name="Tekstvak 7"/>
          <p:cNvSpPr txBox="1"/>
          <p:nvPr/>
        </p:nvSpPr>
        <p:spPr>
          <a:xfrm>
            <a:off x="1978090" y="345233"/>
            <a:ext cx="7529804" cy="369332"/>
          </a:xfrm>
          <a:prstGeom prst="rect">
            <a:avLst/>
          </a:prstGeom>
          <a:noFill/>
        </p:spPr>
        <p:txBody>
          <a:bodyPr wrap="square" rtlCol="0">
            <a:spAutoFit/>
          </a:bodyPr>
          <a:lstStyle/>
          <a:p>
            <a:pPr algn="ctr"/>
            <a:r>
              <a:rPr lang="nl-BE" dirty="0" smtClean="0">
                <a:solidFill>
                  <a:srgbClr val="FF0000"/>
                </a:solidFill>
                <a:latin typeface="Arial Black" panose="020B0A04020102020204" pitchFamily="34" charset="0"/>
              </a:rPr>
              <a:t>B</a:t>
            </a:r>
            <a:r>
              <a:rPr lang="nl-BE" dirty="0" smtClean="0">
                <a:latin typeface="Arial Black" panose="020B0A04020102020204" pitchFamily="34" charset="0"/>
              </a:rPr>
              <a:t>uurt </a:t>
            </a:r>
            <a:r>
              <a:rPr lang="nl-BE" dirty="0" smtClean="0">
                <a:solidFill>
                  <a:srgbClr val="FF0000"/>
                </a:solidFill>
                <a:latin typeface="Arial Black" panose="020B0A04020102020204" pitchFamily="34" charset="0"/>
              </a:rPr>
              <a:t>I</a:t>
            </a:r>
            <a:r>
              <a:rPr lang="nl-BE" dirty="0" smtClean="0">
                <a:latin typeface="Arial Black" panose="020B0A04020102020204" pitchFamily="34" charset="0"/>
              </a:rPr>
              <a:t>nformatie </a:t>
            </a:r>
            <a:r>
              <a:rPr lang="nl-BE" dirty="0" smtClean="0">
                <a:solidFill>
                  <a:srgbClr val="FF0000"/>
                </a:solidFill>
                <a:latin typeface="Arial Black" panose="020B0A04020102020204" pitchFamily="34" charset="0"/>
              </a:rPr>
              <a:t>N</a:t>
            </a:r>
            <a:r>
              <a:rPr lang="nl-BE" dirty="0" smtClean="0">
                <a:latin typeface="Arial Black" panose="020B0A04020102020204" pitchFamily="34" charset="0"/>
              </a:rPr>
              <a:t>etwerk  LIEZEBOS </a:t>
            </a:r>
            <a:endParaRPr lang="nl-BE" dirty="0">
              <a:latin typeface="Arial Black" panose="020B0A04020102020204" pitchFamily="34" charset="0"/>
            </a:endParaRPr>
          </a:p>
        </p:txBody>
      </p:sp>
      <p:cxnSp>
        <p:nvCxnSpPr>
          <p:cNvPr id="12" name="Rechte verbindingslijn 11"/>
          <p:cNvCxnSpPr/>
          <p:nvPr/>
        </p:nvCxnSpPr>
        <p:spPr>
          <a:xfrm>
            <a:off x="158620" y="942392"/>
            <a:ext cx="11952515" cy="18661"/>
          </a:xfrm>
          <a:prstGeom prst="line">
            <a:avLst/>
          </a:prstGeom>
        </p:spPr>
        <p:style>
          <a:lnRef idx="1">
            <a:schemeClr val="accent1"/>
          </a:lnRef>
          <a:fillRef idx="0">
            <a:schemeClr val="accent1"/>
          </a:fillRef>
          <a:effectRef idx="0">
            <a:schemeClr val="accent1"/>
          </a:effectRef>
          <a:fontRef idx="minor">
            <a:schemeClr val="tx1"/>
          </a:fontRef>
        </p:style>
      </p:cxnSp>
      <p:sp>
        <p:nvSpPr>
          <p:cNvPr id="2" name="Tekstvak 1"/>
          <p:cNvSpPr txBox="1"/>
          <p:nvPr/>
        </p:nvSpPr>
        <p:spPr>
          <a:xfrm>
            <a:off x="1240972" y="1567543"/>
            <a:ext cx="8749334" cy="4524315"/>
          </a:xfrm>
          <a:prstGeom prst="rect">
            <a:avLst/>
          </a:prstGeom>
          <a:noFill/>
        </p:spPr>
        <p:txBody>
          <a:bodyPr wrap="square" rtlCol="0">
            <a:spAutoFit/>
          </a:bodyPr>
          <a:lstStyle/>
          <a:p>
            <a:pPr algn="ctr"/>
            <a:r>
              <a:rPr lang="nl-BE" sz="3600" dirty="0" smtClean="0">
                <a:solidFill>
                  <a:srgbClr val="FF0000"/>
                </a:solidFill>
                <a:latin typeface="Aharoni" panose="02010803020104030203" pitchFamily="2" charset="-79"/>
                <a:cs typeface="Aharoni" panose="02010803020104030203" pitchFamily="2" charset="-79"/>
              </a:rPr>
              <a:t>Jaar vergadering 2016</a:t>
            </a:r>
          </a:p>
          <a:p>
            <a:pPr algn="ctr"/>
            <a:r>
              <a:rPr lang="nl-BE" sz="3600" dirty="0">
                <a:solidFill>
                  <a:srgbClr val="FF0000"/>
                </a:solidFill>
                <a:latin typeface="Aharoni" panose="02010803020104030203" pitchFamily="2" charset="-79"/>
                <a:cs typeface="Aharoni" panose="02010803020104030203" pitchFamily="2" charset="-79"/>
              </a:rPr>
              <a:t> </a:t>
            </a:r>
            <a:r>
              <a:rPr lang="nl-BE" sz="3600" dirty="0" smtClean="0">
                <a:solidFill>
                  <a:srgbClr val="FF0000"/>
                </a:solidFill>
                <a:latin typeface="Aharoni" panose="02010803020104030203" pitchFamily="2" charset="-79"/>
                <a:cs typeface="Aharoni" panose="02010803020104030203" pitchFamily="2" charset="-79"/>
              </a:rPr>
              <a:t>   </a:t>
            </a:r>
            <a:r>
              <a:rPr lang="nl-BE" sz="3600" dirty="0" smtClean="0">
                <a:solidFill>
                  <a:schemeClr val="accent2"/>
                </a:solidFill>
                <a:latin typeface="BATAVIA" panose="00000400000000000000" pitchFamily="2" charset="2"/>
                <a:cs typeface="Aharoni" panose="02010803020104030203" pitchFamily="2" charset="-79"/>
              </a:rPr>
              <a:t>BIN LIEZEBOS</a:t>
            </a:r>
          </a:p>
          <a:p>
            <a:endParaRPr lang="nl-BE" sz="3600" dirty="0">
              <a:solidFill>
                <a:srgbClr val="FF0000"/>
              </a:solidFill>
              <a:latin typeface="Aharoni" panose="02010803020104030203" pitchFamily="2" charset="-79"/>
              <a:cs typeface="Aharoni" panose="02010803020104030203" pitchFamily="2" charset="-79"/>
            </a:endParaRPr>
          </a:p>
          <a:p>
            <a:endParaRPr lang="nl-BE" dirty="0" smtClean="0">
              <a:latin typeface="BATAVIA" panose="00000400000000000000" pitchFamily="2" charset="2"/>
            </a:endParaRPr>
          </a:p>
          <a:p>
            <a:endParaRPr lang="nl-BE" dirty="0">
              <a:latin typeface="BATAVIA" panose="00000400000000000000" pitchFamily="2" charset="2"/>
            </a:endParaRPr>
          </a:p>
          <a:p>
            <a:pPr marL="285750" indent="-285750">
              <a:buFont typeface="Arial" panose="020B0604020202020204" pitchFamily="34" charset="0"/>
              <a:buChar char="•"/>
            </a:pPr>
            <a:endParaRPr lang="nl-BE" dirty="0"/>
          </a:p>
          <a:p>
            <a:r>
              <a:rPr lang="nl-BE" b="1" dirty="0" smtClean="0">
                <a:solidFill>
                  <a:schemeClr val="accent2">
                    <a:lumMod val="75000"/>
                  </a:schemeClr>
                </a:solidFill>
              </a:rPr>
              <a:t>         </a:t>
            </a:r>
            <a:endParaRPr lang="nl-BE" b="1" dirty="0">
              <a:solidFill>
                <a:schemeClr val="accent2">
                  <a:lumMod val="75000"/>
                </a:schemeClr>
              </a:solidFill>
            </a:endParaRPr>
          </a:p>
          <a:p>
            <a:pPr marL="285750" indent="-285750" algn="ctr">
              <a:buFont typeface="Arial" panose="020B0604020202020204" pitchFamily="34" charset="0"/>
              <a:buChar char="•"/>
            </a:pPr>
            <a:endParaRPr lang="nl-BE" b="1" dirty="0">
              <a:solidFill>
                <a:schemeClr val="accent2">
                  <a:lumMod val="75000"/>
                </a:schemeClr>
              </a:solidFill>
            </a:endParaRPr>
          </a:p>
          <a:p>
            <a:pPr algn="ctr"/>
            <a:endParaRPr lang="nl-BE" b="1" dirty="0">
              <a:solidFill>
                <a:schemeClr val="accent2">
                  <a:lumMod val="75000"/>
                </a:schemeClr>
              </a:solidFill>
            </a:endParaRPr>
          </a:p>
          <a:p>
            <a:pPr marL="285750" indent="-285750">
              <a:buFont typeface="Arial" panose="020B0604020202020204" pitchFamily="34" charset="0"/>
              <a:buChar char="•"/>
            </a:pPr>
            <a:endParaRPr lang="nl-BE" b="1" dirty="0" smtClean="0">
              <a:solidFill>
                <a:schemeClr val="accent2">
                  <a:lumMod val="75000"/>
                </a:schemeClr>
              </a:solidFill>
            </a:endParaRPr>
          </a:p>
          <a:p>
            <a:pPr marL="285750" indent="-285750">
              <a:buFont typeface="Arial" panose="020B0604020202020204" pitchFamily="34" charset="0"/>
              <a:buChar char="•"/>
            </a:pPr>
            <a:endParaRPr lang="nl-BE" b="1" dirty="0">
              <a:solidFill>
                <a:schemeClr val="accent2">
                  <a:lumMod val="75000"/>
                </a:schemeClr>
              </a:solidFill>
            </a:endParaRPr>
          </a:p>
          <a:p>
            <a:pPr marL="285750" indent="-285750">
              <a:buFont typeface="Arial" panose="020B0604020202020204" pitchFamily="34" charset="0"/>
              <a:buChar char="•"/>
            </a:pPr>
            <a:endParaRPr lang="nl-BE" b="1" dirty="0" smtClean="0">
              <a:solidFill>
                <a:schemeClr val="accent2">
                  <a:lumMod val="75000"/>
                </a:schemeClr>
              </a:solidFill>
            </a:endParaRPr>
          </a:p>
          <a:p>
            <a:pPr marL="285750" indent="-285750">
              <a:buFont typeface="Arial" panose="020B0604020202020204" pitchFamily="34" charset="0"/>
              <a:buChar char="•"/>
            </a:pPr>
            <a:endParaRPr lang="nl-BE" dirty="0"/>
          </a:p>
        </p:txBody>
      </p:sp>
      <p:pic>
        <p:nvPicPr>
          <p:cNvPr id="9" name="Afbeelding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07393" y="2894833"/>
            <a:ext cx="4539397" cy="1513132"/>
          </a:xfrm>
          <a:prstGeom prst="rect">
            <a:avLst/>
          </a:prstGeom>
          <a:noFill/>
        </p:spPr>
      </p:pic>
      <p:pic>
        <p:nvPicPr>
          <p:cNvPr id="3" name="Afbeelding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40972" y="5140930"/>
            <a:ext cx="2601454" cy="725987"/>
          </a:xfrm>
          <a:prstGeom prst="rect">
            <a:avLst/>
          </a:prstGeom>
        </p:spPr>
      </p:pic>
    </p:spTree>
    <p:extLst>
      <p:ext uri="{BB962C8B-B14F-4D97-AF65-F5344CB8AC3E}">
        <p14:creationId xmlns:p14="http://schemas.microsoft.com/office/powerpoint/2010/main" val="428472276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250"/>
                                  </p:stCondLst>
                                  <p:childTnLst>
                                    <p:set>
                                      <p:cBhvr>
                                        <p:cTn id="6" dur="1" fill="hold">
                                          <p:stCondLst>
                                            <p:cond delay="1499"/>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5" name="Afbeelding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11543" y="60374"/>
            <a:ext cx="856062" cy="844358"/>
          </a:xfrm>
          <a:prstGeom prst="rect">
            <a:avLst/>
          </a:prstGeom>
        </p:spPr>
      </p:pic>
      <p:sp>
        <p:nvSpPr>
          <p:cNvPr id="7" name="Tijdelijke aanduiding voor voettekst 6"/>
          <p:cNvSpPr>
            <a:spLocks noGrp="1"/>
          </p:cNvSpPr>
          <p:nvPr>
            <p:ph type="ftr" sz="quarter" idx="11"/>
          </p:nvPr>
        </p:nvSpPr>
        <p:spPr>
          <a:xfrm>
            <a:off x="1489098" y="6395924"/>
            <a:ext cx="6297612" cy="365125"/>
          </a:xfrm>
        </p:spPr>
        <p:txBody>
          <a:bodyPr/>
          <a:lstStyle/>
          <a:p>
            <a:pPr algn="ctr"/>
            <a:r>
              <a:rPr lang="nl-BE" dirty="0" smtClean="0"/>
              <a:t>jaarvergadering 2016 BIN LIEZEBOS</a:t>
            </a:r>
            <a:endParaRPr lang="nl-BE" dirty="0"/>
          </a:p>
        </p:txBody>
      </p:sp>
      <p:sp>
        <p:nvSpPr>
          <p:cNvPr id="8" name="Tekstvak 7"/>
          <p:cNvSpPr txBox="1"/>
          <p:nvPr/>
        </p:nvSpPr>
        <p:spPr>
          <a:xfrm>
            <a:off x="1978090" y="345233"/>
            <a:ext cx="7529804" cy="369332"/>
          </a:xfrm>
          <a:prstGeom prst="rect">
            <a:avLst/>
          </a:prstGeom>
          <a:noFill/>
        </p:spPr>
        <p:txBody>
          <a:bodyPr wrap="square" rtlCol="0">
            <a:spAutoFit/>
          </a:bodyPr>
          <a:lstStyle/>
          <a:p>
            <a:pPr algn="ctr"/>
            <a:r>
              <a:rPr lang="nl-BE" dirty="0" smtClean="0">
                <a:solidFill>
                  <a:srgbClr val="FF0000"/>
                </a:solidFill>
                <a:latin typeface="Arial Black" panose="020B0A04020102020204" pitchFamily="34" charset="0"/>
              </a:rPr>
              <a:t>B</a:t>
            </a:r>
            <a:r>
              <a:rPr lang="nl-BE" dirty="0" smtClean="0">
                <a:latin typeface="Arial Black" panose="020B0A04020102020204" pitchFamily="34" charset="0"/>
              </a:rPr>
              <a:t>uurt </a:t>
            </a:r>
            <a:r>
              <a:rPr lang="nl-BE" dirty="0" smtClean="0">
                <a:solidFill>
                  <a:srgbClr val="FF0000"/>
                </a:solidFill>
                <a:latin typeface="Arial Black" panose="020B0A04020102020204" pitchFamily="34" charset="0"/>
              </a:rPr>
              <a:t>I</a:t>
            </a:r>
            <a:r>
              <a:rPr lang="nl-BE" dirty="0" smtClean="0">
                <a:latin typeface="Arial Black" panose="020B0A04020102020204" pitchFamily="34" charset="0"/>
              </a:rPr>
              <a:t>nformatie </a:t>
            </a:r>
            <a:r>
              <a:rPr lang="nl-BE" dirty="0" smtClean="0">
                <a:solidFill>
                  <a:srgbClr val="FF0000"/>
                </a:solidFill>
                <a:latin typeface="Arial Black" panose="020B0A04020102020204" pitchFamily="34" charset="0"/>
              </a:rPr>
              <a:t>N</a:t>
            </a:r>
            <a:r>
              <a:rPr lang="nl-BE" dirty="0" smtClean="0">
                <a:latin typeface="Arial Black" panose="020B0A04020102020204" pitchFamily="34" charset="0"/>
              </a:rPr>
              <a:t>etwerk  LIEZEBOS </a:t>
            </a:r>
            <a:endParaRPr lang="nl-BE" dirty="0">
              <a:latin typeface="Arial Black" panose="020B0A04020102020204" pitchFamily="34" charset="0"/>
            </a:endParaRPr>
          </a:p>
        </p:txBody>
      </p:sp>
      <p:cxnSp>
        <p:nvCxnSpPr>
          <p:cNvPr id="12" name="Rechte verbindingslijn 11"/>
          <p:cNvCxnSpPr/>
          <p:nvPr/>
        </p:nvCxnSpPr>
        <p:spPr>
          <a:xfrm>
            <a:off x="158620" y="942392"/>
            <a:ext cx="11952515" cy="18661"/>
          </a:xfrm>
          <a:prstGeom prst="line">
            <a:avLst/>
          </a:prstGeom>
        </p:spPr>
        <p:style>
          <a:lnRef idx="1">
            <a:schemeClr val="accent1"/>
          </a:lnRef>
          <a:fillRef idx="0">
            <a:schemeClr val="accent1"/>
          </a:fillRef>
          <a:effectRef idx="0">
            <a:schemeClr val="accent1"/>
          </a:effectRef>
          <a:fontRef idx="minor">
            <a:schemeClr val="tx1"/>
          </a:fontRef>
        </p:style>
      </p:cxnSp>
      <p:pic>
        <p:nvPicPr>
          <p:cNvPr id="2" name="Afbeelding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74755" y="114056"/>
            <a:ext cx="1801527" cy="600509"/>
          </a:xfrm>
          <a:prstGeom prst="rect">
            <a:avLst/>
          </a:prstGeom>
        </p:spPr>
      </p:pic>
      <p:pic>
        <p:nvPicPr>
          <p:cNvPr id="3" name="Afbeelding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5814" y="1379071"/>
            <a:ext cx="8085786" cy="2695262"/>
          </a:xfrm>
          <a:prstGeom prst="rect">
            <a:avLst/>
          </a:prstGeom>
          <a:noFill/>
        </p:spPr>
      </p:pic>
      <p:sp>
        <p:nvSpPr>
          <p:cNvPr id="6" name="Rechthoek 5"/>
          <p:cNvSpPr/>
          <p:nvPr/>
        </p:nvSpPr>
        <p:spPr>
          <a:xfrm>
            <a:off x="1763546" y="4074333"/>
            <a:ext cx="8671372" cy="2441822"/>
          </a:xfrm>
          <a:prstGeom prst="rect">
            <a:avLst/>
          </a:prstGeom>
        </p:spPr>
        <p:txBody>
          <a:bodyPr wrap="square">
            <a:spAutoFit/>
          </a:bodyPr>
          <a:lstStyle/>
          <a:p>
            <a:pPr>
              <a:lnSpc>
                <a:spcPct val="107000"/>
              </a:lnSpc>
              <a:spcAft>
                <a:spcPts val="1200"/>
              </a:spcAft>
            </a:pPr>
            <a:r>
              <a:rPr lang="nl-NL" sz="3200" b="1" kern="1800" dirty="0">
                <a:latin typeface="Times New Roman" panose="02020603050405020304" pitchFamily="18" charset="0"/>
                <a:ea typeface="Times New Roman" panose="02020603050405020304" pitchFamily="18" charset="0"/>
                <a:cs typeface="Times New Roman" panose="02020603050405020304" pitchFamily="18" charset="0"/>
              </a:rPr>
              <a:t>Be-Alert: alarmering bij een noodsituatie </a:t>
            </a:r>
            <a:endParaRPr lang="nl-NL" sz="3200" b="1" kern="1800" dirty="0" smtClean="0">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07000"/>
              </a:lnSpc>
              <a:spcAft>
                <a:spcPts val="1200"/>
              </a:spcAft>
            </a:pPr>
            <a:r>
              <a:rPr lang="nl-NL" sz="2000" b="1" kern="18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Alarmering bevolking : crisisbeheer</a:t>
            </a:r>
            <a:endParaRPr lang="nl-BE" sz="2000"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nl-NL" dirty="0"/>
              <a:t>BE-Alert is een nieuwe alarmeringstool dat ertoe strekt de bevolking die rechtstreeks betrokken is bij een noodsituatie sneller en duidelijker te verwittigen en zo goed mogelijk te </a:t>
            </a:r>
            <a:r>
              <a:rPr lang="nl-NL" dirty="0" smtClean="0"/>
              <a:t>informeren.</a:t>
            </a:r>
            <a:r>
              <a:rPr lang="nl-BE" sz="1600" dirty="0"/>
              <a:t> Het Crisiscentrum van de federale overheid hoopt in het najaar BE-Alert </a:t>
            </a:r>
            <a:r>
              <a:rPr lang="nl-BE" sz="1600" dirty="0" smtClean="0"/>
              <a:t>volledig te implementeren.</a:t>
            </a:r>
            <a:endParaRPr lang="nl-BE"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4205033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750"/>
                                  </p:stCondLst>
                                  <p:childTnLst>
                                    <p:set>
                                      <p:cBhvr>
                                        <p:cTn id="6" dur="1" fill="hold">
                                          <p:stCondLst>
                                            <p:cond delay="999"/>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5" name="Afbeelding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11543" y="60374"/>
            <a:ext cx="856062" cy="844358"/>
          </a:xfrm>
          <a:prstGeom prst="rect">
            <a:avLst/>
          </a:prstGeom>
        </p:spPr>
      </p:pic>
      <p:sp>
        <p:nvSpPr>
          <p:cNvPr id="7" name="Tijdelijke aanduiding voor voettekst 6"/>
          <p:cNvSpPr>
            <a:spLocks noGrp="1"/>
          </p:cNvSpPr>
          <p:nvPr>
            <p:ph type="ftr" sz="quarter" idx="11"/>
          </p:nvPr>
        </p:nvSpPr>
        <p:spPr>
          <a:xfrm>
            <a:off x="1489098" y="6395924"/>
            <a:ext cx="6297612" cy="365125"/>
          </a:xfrm>
        </p:spPr>
        <p:txBody>
          <a:bodyPr/>
          <a:lstStyle/>
          <a:p>
            <a:pPr algn="ctr"/>
            <a:r>
              <a:rPr lang="nl-BE" dirty="0" smtClean="0"/>
              <a:t>jaarvergadering 2016 BIN LIEZEBOS</a:t>
            </a:r>
            <a:endParaRPr lang="nl-BE" dirty="0"/>
          </a:p>
        </p:txBody>
      </p:sp>
      <p:sp>
        <p:nvSpPr>
          <p:cNvPr id="8" name="Tekstvak 7"/>
          <p:cNvSpPr txBox="1"/>
          <p:nvPr/>
        </p:nvSpPr>
        <p:spPr>
          <a:xfrm>
            <a:off x="1978090" y="345233"/>
            <a:ext cx="7529804" cy="369332"/>
          </a:xfrm>
          <a:prstGeom prst="rect">
            <a:avLst/>
          </a:prstGeom>
          <a:noFill/>
        </p:spPr>
        <p:txBody>
          <a:bodyPr wrap="square" rtlCol="0">
            <a:spAutoFit/>
          </a:bodyPr>
          <a:lstStyle/>
          <a:p>
            <a:pPr algn="ctr"/>
            <a:r>
              <a:rPr lang="nl-BE" dirty="0" smtClean="0">
                <a:solidFill>
                  <a:srgbClr val="FF0000"/>
                </a:solidFill>
                <a:latin typeface="Arial Black" panose="020B0A04020102020204" pitchFamily="34" charset="0"/>
              </a:rPr>
              <a:t>B</a:t>
            </a:r>
            <a:r>
              <a:rPr lang="nl-BE" dirty="0" smtClean="0">
                <a:latin typeface="Arial Black" panose="020B0A04020102020204" pitchFamily="34" charset="0"/>
              </a:rPr>
              <a:t>uurt </a:t>
            </a:r>
            <a:r>
              <a:rPr lang="nl-BE" dirty="0" smtClean="0">
                <a:solidFill>
                  <a:srgbClr val="FF0000"/>
                </a:solidFill>
                <a:latin typeface="Arial Black" panose="020B0A04020102020204" pitchFamily="34" charset="0"/>
              </a:rPr>
              <a:t>I</a:t>
            </a:r>
            <a:r>
              <a:rPr lang="nl-BE" dirty="0" smtClean="0">
                <a:latin typeface="Arial Black" panose="020B0A04020102020204" pitchFamily="34" charset="0"/>
              </a:rPr>
              <a:t>nformatie </a:t>
            </a:r>
            <a:r>
              <a:rPr lang="nl-BE" dirty="0" smtClean="0">
                <a:solidFill>
                  <a:srgbClr val="FF0000"/>
                </a:solidFill>
                <a:latin typeface="Arial Black" panose="020B0A04020102020204" pitchFamily="34" charset="0"/>
              </a:rPr>
              <a:t>N</a:t>
            </a:r>
            <a:r>
              <a:rPr lang="nl-BE" dirty="0" smtClean="0">
                <a:latin typeface="Arial Black" panose="020B0A04020102020204" pitchFamily="34" charset="0"/>
              </a:rPr>
              <a:t>etwerk  LIEZEBOS </a:t>
            </a:r>
            <a:endParaRPr lang="nl-BE" dirty="0">
              <a:latin typeface="Arial Black" panose="020B0A04020102020204" pitchFamily="34" charset="0"/>
            </a:endParaRPr>
          </a:p>
        </p:txBody>
      </p:sp>
      <p:cxnSp>
        <p:nvCxnSpPr>
          <p:cNvPr id="12" name="Rechte verbindingslijn 11"/>
          <p:cNvCxnSpPr/>
          <p:nvPr/>
        </p:nvCxnSpPr>
        <p:spPr>
          <a:xfrm>
            <a:off x="158620" y="942392"/>
            <a:ext cx="11952515" cy="18661"/>
          </a:xfrm>
          <a:prstGeom prst="line">
            <a:avLst/>
          </a:prstGeom>
        </p:spPr>
        <p:style>
          <a:lnRef idx="1">
            <a:schemeClr val="accent1"/>
          </a:lnRef>
          <a:fillRef idx="0">
            <a:schemeClr val="accent1"/>
          </a:fillRef>
          <a:effectRef idx="0">
            <a:schemeClr val="accent1"/>
          </a:effectRef>
          <a:fontRef idx="minor">
            <a:schemeClr val="tx1"/>
          </a:fontRef>
        </p:style>
      </p:cxnSp>
      <p:pic>
        <p:nvPicPr>
          <p:cNvPr id="2" name="Afbeelding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74755" y="114056"/>
            <a:ext cx="1801527" cy="600509"/>
          </a:xfrm>
          <a:prstGeom prst="rect">
            <a:avLst/>
          </a:prstGeom>
        </p:spPr>
      </p:pic>
      <p:pic>
        <p:nvPicPr>
          <p:cNvPr id="9" name="Afbeelding 8" descr="Alarmering via SMS bij een noodsituatie"/>
          <p:cNvPicPr/>
          <p:nvPr/>
        </p:nvPicPr>
        <p:blipFill>
          <a:blip r:embed="rId5">
            <a:extLst>
              <a:ext uri="{28A0092B-C50C-407E-A947-70E740481C1C}">
                <a14:useLocalDpi xmlns:a14="http://schemas.microsoft.com/office/drawing/2010/main" val="0"/>
              </a:ext>
            </a:extLst>
          </a:blip>
          <a:srcRect/>
          <a:stretch>
            <a:fillRect/>
          </a:stretch>
        </p:blipFill>
        <p:spPr bwMode="auto">
          <a:xfrm>
            <a:off x="1489098" y="1348068"/>
            <a:ext cx="2457450" cy="2171700"/>
          </a:xfrm>
          <a:prstGeom prst="rect">
            <a:avLst/>
          </a:prstGeom>
          <a:noFill/>
          <a:ln>
            <a:noFill/>
          </a:ln>
        </p:spPr>
      </p:pic>
      <p:sp>
        <p:nvSpPr>
          <p:cNvPr id="3" name="Rechthoek 2"/>
          <p:cNvSpPr/>
          <p:nvPr/>
        </p:nvSpPr>
        <p:spPr>
          <a:xfrm>
            <a:off x="743564" y="3642861"/>
            <a:ext cx="3948517" cy="388696"/>
          </a:xfrm>
          <a:prstGeom prst="rect">
            <a:avLst/>
          </a:prstGeom>
        </p:spPr>
        <p:txBody>
          <a:bodyPr wrap="none">
            <a:spAutoFit/>
          </a:bodyPr>
          <a:lstStyle/>
          <a:p>
            <a:pPr>
              <a:lnSpc>
                <a:spcPct val="107000"/>
              </a:lnSpc>
              <a:spcAft>
                <a:spcPts val="0"/>
              </a:spcAft>
            </a:pPr>
            <a:r>
              <a:rPr lang="nl-NL" i="1" dirty="0">
                <a:latin typeface="Times New Roman" panose="02020603050405020304" pitchFamily="18" charset="0"/>
                <a:ea typeface="Times New Roman" panose="02020603050405020304" pitchFamily="18" charset="0"/>
                <a:cs typeface="Times New Roman" panose="02020603050405020304" pitchFamily="18" charset="0"/>
              </a:rPr>
              <a:t>Alarmering via SMS bij een noodsituatie</a:t>
            </a:r>
            <a:endParaRPr lang="nl-BE"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Rechthoek 3"/>
          <p:cNvSpPr/>
          <p:nvPr/>
        </p:nvSpPr>
        <p:spPr>
          <a:xfrm>
            <a:off x="1353670" y="4997768"/>
            <a:ext cx="6096000" cy="981423"/>
          </a:xfrm>
          <a:prstGeom prst="rect">
            <a:avLst/>
          </a:prstGeom>
        </p:spPr>
        <p:txBody>
          <a:bodyPr>
            <a:spAutoFit/>
          </a:bodyPr>
          <a:lstStyle/>
          <a:p>
            <a:pPr>
              <a:lnSpc>
                <a:spcPct val="107000"/>
              </a:lnSpc>
              <a:spcAft>
                <a:spcPts val="900"/>
              </a:spcAft>
            </a:pPr>
            <a:r>
              <a:rPr lang="nl-NL" dirty="0">
                <a:solidFill>
                  <a:srgbClr val="FF0000"/>
                </a:solidFill>
                <a:latin typeface="Grease" panose="00000400000000000000" pitchFamily="2" charset="0"/>
                <a:ea typeface="Times New Roman" panose="02020603050405020304" pitchFamily="18" charset="0"/>
                <a:cs typeface="Times New Roman" panose="02020603050405020304" pitchFamily="18" charset="0"/>
              </a:rPr>
              <a:t>Het Crisiscentrum van de Federale Overheidsdienst Binnenlandse Zaken werkt aan de modernisering van de alarmeringskanalen.</a:t>
            </a:r>
            <a:endParaRPr lang="nl-BE" sz="1600" dirty="0">
              <a:solidFill>
                <a:srgbClr val="FF0000"/>
              </a:solidFill>
              <a:effectLst/>
              <a:latin typeface="Grease" panose="00000400000000000000" pitchFamily="2" charset="0"/>
              <a:ea typeface="Calibri" panose="020F0502020204030204" pitchFamily="34" charset="0"/>
              <a:cs typeface="Times New Roman" panose="02020603050405020304" pitchFamily="18" charset="0"/>
            </a:endParaRPr>
          </a:p>
        </p:txBody>
      </p:sp>
      <p:pic>
        <p:nvPicPr>
          <p:cNvPr id="10" name="Afbeelding 9"/>
          <p:cNvPicPr/>
          <p:nvPr/>
        </p:nvPicPr>
        <p:blipFill>
          <a:blip r:embed="rId6"/>
          <a:stretch>
            <a:fillRect/>
          </a:stretch>
        </p:blipFill>
        <p:spPr>
          <a:xfrm>
            <a:off x="6038242" y="1115198"/>
            <a:ext cx="4673301" cy="3638643"/>
          </a:xfrm>
          <a:prstGeom prst="rect">
            <a:avLst/>
          </a:prstGeom>
        </p:spPr>
      </p:pic>
    </p:spTree>
    <p:extLst>
      <p:ext uri="{BB962C8B-B14F-4D97-AF65-F5344CB8AC3E}">
        <p14:creationId xmlns:p14="http://schemas.microsoft.com/office/powerpoint/2010/main" val="374784637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5" name="Afbeelding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11543" y="60374"/>
            <a:ext cx="856062" cy="844358"/>
          </a:xfrm>
          <a:prstGeom prst="rect">
            <a:avLst/>
          </a:prstGeom>
        </p:spPr>
      </p:pic>
      <p:sp>
        <p:nvSpPr>
          <p:cNvPr id="7" name="Tijdelijke aanduiding voor voettekst 6"/>
          <p:cNvSpPr>
            <a:spLocks noGrp="1"/>
          </p:cNvSpPr>
          <p:nvPr>
            <p:ph type="ftr" sz="quarter" idx="11"/>
          </p:nvPr>
        </p:nvSpPr>
        <p:spPr>
          <a:xfrm>
            <a:off x="1489098" y="6395924"/>
            <a:ext cx="6297612" cy="365125"/>
          </a:xfrm>
        </p:spPr>
        <p:txBody>
          <a:bodyPr/>
          <a:lstStyle/>
          <a:p>
            <a:pPr algn="ctr"/>
            <a:r>
              <a:rPr lang="nl-BE" dirty="0" smtClean="0"/>
              <a:t>jaarvergadering 2016 BIN LIEZEBOS</a:t>
            </a:r>
            <a:endParaRPr lang="nl-BE" dirty="0"/>
          </a:p>
        </p:txBody>
      </p:sp>
      <p:sp>
        <p:nvSpPr>
          <p:cNvPr id="8" name="Tekstvak 7"/>
          <p:cNvSpPr txBox="1"/>
          <p:nvPr/>
        </p:nvSpPr>
        <p:spPr>
          <a:xfrm>
            <a:off x="1978090" y="345233"/>
            <a:ext cx="7529804" cy="369332"/>
          </a:xfrm>
          <a:prstGeom prst="rect">
            <a:avLst/>
          </a:prstGeom>
          <a:noFill/>
        </p:spPr>
        <p:txBody>
          <a:bodyPr wrap="square" rtlCol="0">
            <a:spAutoFit/>
          </a:bodyPr>
          <a:lstStyle/>
          <a:p>
            <a:pPr algn="ctr"/>
            <a:r>
              <a:rPr lang="nl-BE" dirty="0" smtClean="0">
                <a:solidFill>
                  <a:srgbClr val="FF0000"/>
                </a:solidFill>
                <a:latin typeface="Arial Black" panose="020B0A04020102020204" pitchFamily="34" charset="0"/>
              </a:rPr>
              <a:t>B</a:t>
            </a:r>
            <a:r>
              <a:rPr lang="nl-BE" dirty="0" smtClean="0">
                <a:latin typeface="Arial Black" panose="020B0A04020102020204" pitchFamily="34" charset="0"/>
              </a:rPr>
              <a:t>uurt </a:t>
            </a:r>
            <a:r>
              <a:rPr lang="nl-BE" dirty="0" smtClean="0">
                <a:solidFill>
                  <a:srgbClr val="FF0000"/>
                </a:solidFill>
                <a:latin typeface="Arial Black" panose="020B0A04020102020204" pitchFamily="34" charset="0"/>
              </a:rPr>
              <a:t>I</a:t>
            </a:r>
            <a:r>
              <a:rPr lang="nl-BE" dirty="0" smtClean="0">
                <a:latin typeface="Arial Black" panose="020B0A04020102020204" pitchFamily="34" charset="0"/>
              </a:rPr>
              <a:t>nformatie </a:t>
            </a:r>
            <a:r>
              <a:rPr lang="nl-BE" dirty="0" smtClean="0">
                <a:solidFill>
                  <a:srgbClr val="FF0000"/>
                </a:solidFill>
                <a:latin typeface="Arial Black" panose="020B0A04020102020204" pitchFamily="34" charset="0"/>
              </a:rPr>
              <a:t>N</a:t>
            </a:r>
            <a:r>
              <a:rPr lang="nl-BE" dirty="0" smtClean="0">
                <a:latin typeface="Arial Black" panose="020B0A04020102020204" pitchFamily="34" charset="0"/>
              </a:rPr>
              <a:t>etwerk  LIEZEBOS </a:t>
            </a:r>
            <a:endParaRPr lang="nl-BE" dirty="0">
              <a:latin typeface="Arial Black" panose="020B0A04020102020204" pitchFamily="34" charset="0"/>
            </a:endParaRPr>
          </a:p>
        </p:txBody>
      </p:sp>
      <p:cxnSp>
        <p:nvCxnSpPr>
          <p:cNvPr id="12" name="Rechte verbindingslijn 11"/>
          <p:cNvCxnSpPr/>
          <p:nvPr/>
        </p:nvCxnSpPr>
        <p:spPr>
          <a:xfrm>
            <a:off x="158620" y="942392"/>
            <a:ext cx="11952515" cy="18661"/>
          </a:xfrm>
          <a:prstGeom prst="line">
            <a:avLst/>
          </a:prstGeom>
        </p:spPr>
        <p:style>
          <a:lnRef idx="1">
            <a:schemeClr val="accent1"/>
          </a:lnRef>
          <a:fillRef idx="0">
            <a:schemeClr val="accent1"/>
          </a:fillRef>
          <a:effectRef idx="0">
            <a:schemeClr val="accent1"/>
          </a:effectRef>
          <a:fontRef idx="minor">
            <a:schemeClr val="tx1"/>
          </a:fontRef>
        </p:style>
      </p:cxnSp>
      <p:pic>
        <p:nvPicPr>
          <p:cNvPr id="2" name="Afbeelding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74755" y="114056"/>
            <a:ext cx="1801527" cy="600509"/>
          </a:xfrm>
          <a:prstGeom prst="rect">
            <a:avLst/>
          </a:prstGeom>
        </p:spPr>
      </p:pic>
      <p:sp>
        <p:nvSpPr>
          <p:cNvPr id="3" name="Rechthoek 2"/>
          <p:cNvSpPr/>
          <p:nvPr/>
        </p:nvSpPr>
        <p:spPr>
          <a:xfrm>
            <a:off x="1123739" y="3216515"/>
            <a:ext cx="7028329" cy="3248325"/>
          </a:xfrm>
          <a:prstGeom prst="rect">
            <a:avLst/>
          </a:prstGeom>
        </p:spPr>
        <p:txBody>
          <a:bodyPr wrap="square">
            <a:spAutoFit/>
          </a:bodyPr>
          <a:lstStyle/>
          <a:p>
            <a:pPr>
              <a:lnSpc>
                <a:spcPct val="107000"/>
              </a:lnSpc>
              <a:spcBef>
                <a:spcPts val="600"/>
              </a:spcBef>
              <a:spcAft>
                <a:spcPts val="600"/>
              </a:spcAft>
            </a:pPr>
            <a:r>
              <a:rPr lang="nl-NL" b="1" u="sng"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Hoe wordt u verwittigd?</a:t>
            </a:r>
            <a:endParaRPr lang="nl-BE" sz="16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900"/>
              </a:spcAft>
            </a:pPr>
            <a:r>
              <a:rPr lang="nl-NL" dirty="0">
                <a:latin typeface="Times New Roman" panose="02020603050405020304" pitchFamily="18" charset="0"/>
                <a:ea typeface="Times New Roman" panose="02020603050405020304" pitchFamily="18" charset="0"/>
                <a:cs typeface="Times New Roman" panose="02020603050405020304" pitchFamily="18" charset="0"/>
              </a:rPr>
              <a:t>Naargelang de noodsituatie, kan de overheid die instaat voor het crisisbeheer besluiten om een alarmeringsboodschap te sturen via de kanalen waarover zij beschikt. </a:t>
            </a:r>
            <a:r>
              <a:rPr lang="nl-NL" b="1" dirty="0">
                <a:latin typeface="Times New Roman" panose="02020603050405020304" pitchFamily="18" charset="0"/>
                <a:ea typeface="Times New Roman" panose="02020603050405020304" pitchFamily="18" charset="0"/>
                <a:cs typeface="Times New Roman" panose="02020603050405020304" pitchFamily="18" charset="0"/>
              </a:rPr>
              <a:t>Om deze via BE-ALERT verzonden boodschappen te ontvangen, dient u zich op voorhand in te schrijven.</a:t>
            </a:r>
            <a:endParaRPr lang="nl-BE" sz="16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dirty="0">
                <a:latin typeface="Times New Roman" panose="02020603050405020304" pitchFamily="18" charset="0"/>
                <a:ea typeface="Times New Roman" panose="02020603050405020304" pitchFamily="18" charset="0"/>
                <a:cs typeface="Times New Roman" panose="02020603050405020304" pitchFamily="18" charset="0"/>
              </a:rPr>
              <a:t>Via deze inschrijving, kunt u verwittigd worden via :</a:t>
            </a:r>
            <a:br>
              <a:rPr lang="nl-NL" dirty="0">
                <a:latin typeface="Times New Roman" panose="02020603050405020304" pitchFamily="18" charset="0"/>
                <a:ea typeface="Times New Roman" panose="02020603050405020304" pitchFamily="18" charset="0"/>
                <a:cs typeface="Times New Roman" panose="02020603050405020304" pitchFamily="18" charset="0"/>
              </a:rPr>
            </a:br>
            <a:r>
              <a:rPr lang="nl-NL" dirty="0">
                <a:latin typeface="Times New Roman" panose="02020603050405020304" pitchFamily="18" charset="0"/>
                <a:ea typeface="Times New Roman" panose="02020603050405020304" pitchFamily="18" charset="0"/>
                <a:cs typeface="Times New Roman" panose="02020603050405020304" pitchFamily="18" charset="0"/>
              </a:rPr>
              <a:t>•     spraakbericht op uw vaste of mobiele telefoon</a:t>
            </a:r>
            <a:br>
              <a:rPr lang="nl-NL" dirty="0">
                <a:latin typeface="Times New Roman" panose="02020603050405020304" pitchFamily="18" charset="0"/>
                <a:ea typeface="Times New Roman" panose="02020603050405020304" pitchFamily="18" charset="0"/>
                <a:cs typeface="Times New Roman" panose="02020603050405020304" pitchFamily="18" charset="0"/>
              </a:rPr>
            </a:br>
            <a:r>
              <a:rPr lang="nl-NL" dirty="0">
                <a:latin typeface="Times New Roman" panose="02020603050405020304" pitchFamily="18" charset="0"/>
                <a:ea typeface="Times New Roman" panose="02020603050405020304" pitchFamily="18" charset="0"/>
                <a:cs typeface="Times New Roman" panose="02020603050405020304" pitchFamily="18" charset="0"/>
              </a:rPr>
              <a:t>•     SMS op uw mobiele telefoon</a:t>
            </a:r>
            <a:br>
              <a:rPr lang="nl-NL" dirty="0">
                <a:latin typeface="Times New Roman" panose="02020603050405020304" pitchFamily="18" charset="0"/>
                <a:ea typeface="Times New Roman" panose="02020603050405020304" pitchFamily="18" charset="0"/>
                <a:cs typeface="Times New Roman" panose="02020603050405020304" pitchFamily="18" charset="0"/>
              </a:rPr>
            </a:br>
            <a:r>
              <a:rPr lang="nl-NL" dirty="0">
                <a:latin typeface="Times New Roman" panose="02020603050405020304" pitchFamily="18" charset="0"/>
                <a:ea typeface="Times New Roman" panose="02020603050405020304" pitchFamily="18" charset="0"/>
                <a:cs typeface="Times New Roman" panose="02020603050405020304" pitchFamily="18" charset="0"/>
              </a:rPr>
              <a:t>•     tekstboodschap via e-mail</a:t>
            </a:r>
            <a:br>
              <a:rPr lang="nl-NL" dirty="0">
                <a:latin typeface="Times New Roman" panose="02020603050405020304" pitchFamily="18" charset="0"/>
                <a:ea typeface="Times New Roman" panose="02020603050405020304" pitchFamily="18" charset="0"/>
                <a:cs typeface="Times New Roman" panose="02020603050405020304" pitchFamily="18" charset="0"/>
              </a:rPr>
            </a:br>
            <a:r>
              <a:rPr lang="nl-NL" dirty="0">
                <a:latin typeface="Times New Roman" panose="02020603050405020304" pitchFamily="18" charset="0"/>
                <a:ea typeface="Times New Roman" panose="02020603050405020304" pitchFamily="18" charset="0"/>
                <a:cs typeface="Times New Roman" panose="02020603050405020304" pitchFamily="18" charset="0"/>
              </a:rPr>
              <a:t>•     tekstboodschap via fax</a:t>
            </a:r>
            <a:endParaRPr lang="nl-BE"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ekstvak 3"/>
          <p:cNvSpPr txBox="1"/>
          <p:nvPr/>
        </p:nvSpPr>
        <p:spPr>
          <a:xfrm>
            <a:off x="1039906" y="1138518"/>
            <a:ext cx="9511553" cy="1477328"/>
          </a:xfrm>
          <a:prstGeom prst="rect">
            <a:avLst/>
          </a:prstGeom>
          <a:noFill/>
        </p:spPr>
        <p:txBody>
          <a:bodyPr wrap="square" rtlCol="0">
            <a:spAutoFit/>
          </a:bodyPr>
          <a:lstStyle/>
          <a:p>
            <a:r>
              <a:rPr lang="nl-BE" dirty="0" smtClean="0"/>
              <a:t>Een geïnformeerd burger is er twee waard.</a:t>
            </a:r>
          </a:p>
          <a:p>
            <a:r>
              <a:rPr lang="nl-BE" dirty="0" smtClean="0"/>
              <a:t>Zeg nooit : er zijn toch geen risico’s in mijn omgeving.</a:t>
            </a:r>
          </a:p>
          <a:p>
            <a:r>
              <a:rPr lang="nl-BE" dirty="0" err="1" smtClean="0"/>
              <a:t>Natuurfenomen</a:t>
            </a:r>
            <a:r>
              <a:rPr lang="nl-BE" dirty="0" smtClean="0"/>
              <a:t>, grote industriële ongevallen, terroristische </a:t>
            </a:r>
            <a:r>
              <a:rPr lang="nl-BE" dirty="0" err="1" smtClean="0"/>
              <a:t>aanslagen..kunnen</a:t>
            </a:r>
            <a:r>
              <a:rPr lang="nl-BE" dirty="0" smtClean="0"/>
              <a:t> er toe leiden dat dat men betrokken raakt in een </a:t>
            </a:r>
            <a:r>
              <a:rPr lang="nl-BE" dirty="0" smtClean="0">
                <a:solidFill>
                  <a:srgbClr val="FF0000"/>
                </a:solidFill>
              </a:rPr>
              <a:t>NOODSITUATIE</a:t>
            </a:r>
            <a:r>
              <a:rPr lang="nl-BE" dirty="0" smtClean="0"/>
              <a:t>.   </a:t>
            </a:r>
          </a:p>
          <a:p>
            <a:pPr algn="ctr"/>
            <a:r>
              <a:rPr lang="nl-BE" dirty="0" smtClean="0">
                <a:latin typeface="Grease" panose="00000400000000000000" pitchFamily="2" charset="0"/>
              </a:rPr>
              <a:t>HET NUL RISICO BESTAAT HELAAS NIET</a:t>
            </a:r>
            <a:endParaRPr lang="nl-BE" dirty="0">
              <a:latin typeface="Grease" panose="00000400000000000000" pitchFamily="2" charset="0"/>
            </a:endParaRPr>
          </a:p>
        </p:txBody>
      </p:sp>
    </p:spTree>
    <p:extLst>
      <p:ext uri="{BB962C8B-B14F-4D97-AF65-F5344CB8AC3E}">
        <p14:creationId xmlns:p14="http://schemas.microsoft.com/office/powerpoint/2010/main" val="178165624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5" name="Afbeelding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11543" y="60374"/>
            <a:ext cx="856062" cy="844358"/>
          </a:xfrm>
          <a:prstGeom prst="rect">
            <a:avLst/>
          </a:prstGeom>
        </p:spPr>
      </p:pic>
      <p:sp>
        <p:nvSpPr>
          <p:cNvPr id="7" name="Tijdelijke aanduiding voor voettekst 6"/>
          <p:cNvSpPr>
            <a:spLocks noGrp="1"/>
          </p:cNvSpPr>
          <p:nvPr>
            <p:ph type="ftr" sz="quarter" idx="11"/>
          </p:nvPr>
        </p:nvSpPr>
        <p:spPr>
          <a:xfrm>
            <a:off x="1489098" y="6395924"/>
            <a:ext cx="6297612" cy="365125"/>
          </a:xfrm>
        </p:spPr>
        <p:txBody>
          <a:bodyPr/>
          <a:lstStyle/>
          <a:p>
            <a:pPr algn="ctr"/>
            <a:r>
              <a:rPr lang="nl-BE" dirty="0" smtClean="0"/>
              <a:t>jaarvergadering 2016 BIN LIEZEBOS</a:t>
            </a:r>
            <a:endParaRPr lang="nl-BE" dirty="0"/>
          </a:p>
        </p:txBody>
      </p:sp>
      <p:sp>
        <p:nvSpPr>
          <p:cNvPr id="8" name="Tekstvak 7"/>
          <p:cNvSpPr txBox="1"/>
          <p:nvPr/>
        </p:nvSpPr>
        <p:spPr>
          <a:xfrm>
            <a:off x="1978090" y="345233"/>
            <a:ext cx="7529804" cy="369332"/>
          </a:xfrm>
          <a:prstGeom prst="rect">
            <a:avLst/>
          </a:prstGeom>
          <a:noFill/>
        </p:spPr>
        <p:txBody>
          <a:bodyPr wrap="square" rtlCol="0">
            <a:spAutoFit/>
          </a:bodyPr>
          <a:lstStyle/>
          <a:p>
            <a:pPr algn="ctr"/>
            <a:r>
              <a:rPr lang="nl-BE" dirty="0" smtClean="0">
                <a:solidFill>
                  <a:srgbClr val="FF0000"/>
                </a:solidFill>
                <a:latin typeface="Arial Black" panose="020B0A04020102020204" pitchFamily="34" charset="0"/>
              </a:rPr>
              <a:t>B</a:t>
            </a:r>
            <a:r>
              <a:rPr lang="nl-BE" dirty="0" smtClean="0">
                <a:latin typeface="Arial Black" panose="020B0A04020102020204" pitchFamily="34" charset="0"/>
              </a:rPr>
              <a:t>uurt </a:t>
            </a:r>
            <a:r>
              <a:rPr lang="nl-BE" dirty="0" smtClean="0">
                <a:solidFill>
                  <a:srgbClr val="FF0000"/>
                </a:solidFill>
                <a:latin typeface="Arial Black" panose="020B0A04020102020204" pitchFamily="34" charset="0"/>
              </a:rPr>
              <a:t>I</a:t>
            </a:r>
            <a:r>
              <a:rPr lang="nl-BE" dirty="0" smtClean="0">
                <a:latin typeface="Arial Black" panose="020B0A04020102020204" pitchFamily="34" charset="0"/>
              </a:rPr>
              <a:t>nformatie </a:t>
            </a:r>
            <a:r>
              <a:rPr lang="nl-BE" dirty="0" smtClean="0">
                <a:solidFill>
                  <a:srgbClr val="FF0000"/>
                </a:solidFill>
                <a:latin typeface="Arial Black" panose="020B0A04020102020204" pitchFamily="34" charset="0"/>
              </a:rPr>
              <a:t>N</a:t>
            </a:r>
            <a:r>
              <a:rPr lang="nl-BE" dirty="0" smtClean="0">
                <a:latin typeface="Arial Black" panose="020B0A04020102020204" pitchFamily="34" charset="0"/>
              </a:rPr>
              <a:t>etwerk  LIEZEBOS </a:t>
            </a:r>
            <a:endParaRPr lang="nl-BE" dirty="0">
              <a:latin typeface="Arial Black" panose="020B0A04020102020204" pitchFamily="34" charset="0"/>
            </a:endParaRPr>
          </a:p>
        </p:txBody>
      </p:sp>
      <p:cxnSp>
        <p:nvCxnSpPr>
          <p:cNvPr id="12" name="Rechte verbindingslijn 11"/>
          <p:cNvCxnSpPr/>
          <p:nvPr/>
        </p:nvCxnSpPr>
        <p:spPr>
          <a:xfrm>
            <a:off x="158620" y="942392"/>
            <a:ext cx="11952515" cy="18661"/>
          </a:xfrm>
          <a:prstGeom prst="line">
            <a:avLst/>
          </a:prstGeom>
        </p:spPr>
        <p:style>
          <a:lnRef idx="1">
            <a:schemeClr val="accent1"/>
          </a:lnRef>
          <a:fillRef idx="0">
            <a:schemeClr val="accent1"/>
          </a:fillRef>
          <a:effectRef idx="0">
            <a:schemeClr val="accent1"/>
          </a:effectRef>
          <a:fontRef idx="minor">
            <a:schemeClr val="tx1"/>
          </a:fontRef>
        </p:style>
      </p:cxnSp>
      <p:pic>
        <p:nvPicPr>
          <p:cNvPr id="2" name="Afbeelding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74755" y="114056"/>
            <a:ext cx="1801527" cy="600509"/>
          </a:xfrm>
          <a:prstGeom prst="rect">
            <a:avLst/>
          </a:prstGeom>
        </p:spPr>
      </p:pic>
      <p:pic>
        <p:nvPicPr>
          <p:cNvPr id="9" name="Afbeelding 8"/>
          <p:cNvPicPr/>
          <p:nvPr/>
        </p:nvPicPr>
        <p:blipFill>
          <a:blip r:embed="rId5"/>
          <a:stretch>
            <a:fillRect/>
          </a:stretch>
        </p:blipFill>
        <p:spPr>
          <a:xfrm>
            <a:off x="911228" y="1727515"/>
            <a:ext cx="8531536" cy="2798976"/>
          </a:xfrm>
          <a:prstGeom prst="rect">
            <a:avLst/>
          </a:prstGeom>
        </p:spPr>
      </p:pic>
      <p:pic>
        <p:nvPicPr>
          <p:cNvPr id="3" name="Afbeelding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16237" y="4620927"/>
            <a:ext cx="2140122" cy="2140122"/>
          </a:xfrm>
          <a:prstGeom prst="rect">
            <a:avLst/>
          </a:prstGeom>
        </p:spPr>
      </p:pic>
      <p:sp>
        <p:nvSpPr>
          <p:cNvPr id="4" name="Tekstvak 3"/>
          <p:cNvSpPr txBox="1"/>
          <p:nvPr/>
        </p:nvSpPr>
        <p:spPr>
          <a:xfrm>
            <a:off x="597529" y="5292954"/>
            <a:ext cx="5939074" cy="584775"/>
          </a:xfrm>
          <a:prstGeom prst="rect">
            <a:avLst/>
          </a:prstGeom>
          <a:noFill/>
        </p:spPr>
        <p:txBody>
          <a:bodyPr wrap="square" rtlCol="0">
            <a:spAutoFit/>
          </a:bodyPr>
          <a:lstStyle/>
          <a:p>
            <a:r>
              <a:rPr lang="nl-BE" sz="3200" dirty="0" smtClean="0">
                <a:latin typeface="Aharoni" panose="02010803020104030203" pitchFamily="2" charset="-79"/>
                <a:cs typeface="Aharoni" panose="02010803020104030203" pitchFamily="2" charset="-79"/>
              </a:rPr>
              <a:t>En recentelijk  helaas ook ….</a:t>
            </a:r>
            <a:endParaRPr lang="nl-BE" sz="3200" dirty="0">
              <a:latin typeface="Aharoni" panose="02010803020104030203" pitchFamily="2" charset="-79"/>
              <a:cs typeface="Aharoni" panose="02010803020104030203" pitchFamily="2" charset="-79"/>
            </a:endParaRPr>
          </a:p>
        </p:txBody>
      </p:sp>
      <p:sp>
        <p:nvSpPr>
          <p:cNvPr id="6" name="Tekstvak 5"/>
          <p:cNvSpPr txBox="1"/>
          <p:nvPr/>
        </p:nvSpPr>
        <p:spPr>
          <a:xfrm>
            <a:off x="1729212" y="1149790"/>
            <a:ext cx="6717671" cy="369332"/>
          </a:xfrm>
          <a:prstGeom prst="rect">
            <a:avLst/>
          </a:prstGeom>
          <a:noFill/>
        </p:spPr>
        <p:txBody>
          <a:bodyPr wrap="square" rtlCol="0">
            <a:spAutoFit/>
          </a:bodyPr>
          <a:lstStyle/>
          <a:p>
            <a:r>
              <a:rPr lang="nl-BE" b="1" dirty="0" smtClean="0">
                <a:solidFill>
                  <a:srgbClr val="FF0000"/>
                </a:solidFill>
              </a:rPr>
              <a:t>Potentiële gevaarlijke actoren: </a:t>
            </a:r>
            <a:endParaRPr lang="nl-BE" b="1" dirty="0">
              <a:solidFill>
                <a:srgbClr val="FF0000"/>
              </a:solidFill>
            </a:endParaRPr>
          </a:p>
        </p:txBody>
      </p:sp>
      <p:sp>
        <p:nvSpPr>
          <p:cNvPr id="10" name="Ovaal 9"/>
          <p:cNvSpPr/>
          <p:nvPr/>
        </p:nvSpPr>
        <p:spPr>
          <a:xfrm>
            <a:off x="1095469" y="1633079"/>
            <a:ext cx="1880813" cy="1173495"/>
          </a:xfrm>
          <a:prstGeom prst="ellipse">
            <a:avLst/>
          </a:prstGeom>
          <a:noFill/>
          <a:ln w="317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1" name="Ovaal 10"/>
          <p:cNvSpPr/>
          <p:nvPr/>
        </p:nvSpPr>
        <p:spPr>
          <a:xfrm>
            <a:off x="6536603" y="3032567"/>
            <a:ext cx="1910280" cy="1307939"/>
          </a:xfrm>
          <a:prstGeom prst="ellipse">
            <a:avLst/>
          </a:prstGeom>
          <a:noFill/>
          <a:ln w="317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413311594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75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nodeType="withEffect">
                                  <p:stCondLst>
                                    <p:cond delay="125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animBg="1"/>
      <p:bldP spid="1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5" name="Afbeelding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11543" y="60374"/>
            <a:ext cx="856062" cy="844358"/>
          </a:xfrm>
          <a:prstGeom prst="rect">
            <a:avLst/>
          </a:prstGeom>
        </p:spPr>
      </p:pic>
      <p:sp>
        <p:nvSpPr>
          <p:cNvPr id="7" name="Tijdelijke aanduiding voor voettekst 6"/>
          <p:cNvSpPr>
            <a:spLocks noGrp="1"/>
          </p:cNvSpPr>
          <p:nvPr>
            <p:ph type="ftr" sz="quarter" idx="11"/>
          </p:nvPr>
        </p:nvSpPr>
        <p:spPr>
          <a:xfrm>
            <a:off x="1489098" y="6395924"/>
            <a:ext cx="6297612" cy="365125"/>
          </a:xfrm>
        </p:spPr>
        <p:txBody>
          <a:bodyPr/>
          <a:lstStyle/>
          <a:p>
            <a:pPr algn="ctr"/>
            <a:r>
              <a:rPr lang="nl-BE" dirty="0" smtClean="0"/>
              <a:t>jaarvergadering 2016 BIN LIEZEBOS</a:t>
            </a:r>
            <a:endParaRPr lang="nl-BE" dirty="0"/>
          </a:p>
        </p:txBody>
      </p:sp>
      <p:sp>
        <p:nvSpPr>
          <p:cNvPr id="8" name="Tekstvak 7"/>
          <p:cNvSpPr txBox="1"/>
          <p:nvPr/>
        </p:nvSpPr>
        <p:spPr>
          <a:xfrm>
            <a:off x="1978090" y="345233"/>
            <a:ext cx="7529804" cy="369332"/>
          </a:xfrm>
          <a:prstGeom prst="rect">
            <a:avLst/>
          </a:prstGeom>
          <a:noFill/>
        </p:spPr>
        <p:txBody>
          <a:bodyPr wrap="square" rtlCol="0">
            <a:spAutoFit/>
          </a:bodyPr>
          <a:lstStyle/>
          <a:p>
            <a:pPr algn="ctr"/>
            <a:r>
              <a:rPr lang="nl-BE" dirty="0" smtClean="0">
                <a:solidFill>
                  <a:srgbClr val="FF0000"/>
                </a:solidFill>
                <a:latin typeface="Arial Black" panose="020B0A04020102020204" pitchFamily="34" charset="0"/>
              </a:rPr>
              <a:t>B</a:t>
            </a:r>
            <a:r>
              <a:rPr lang="nl-BE" dirty="0" smtClean="0">
                <a:latin typeface="Arial Black" panose="020B0A04020102020204" pitchFamily="34" charset="0"/>
              </a:rPr>
              <a:t>uurt </a:t>
            </a:r>
            <a:r>
              <a:rPr lang="nl-BE" dirty="0" smtClean="0">
                <a:solidFill>
                  <a:srgbClr val="FF0000"/>
                </a:solidFill>
                <a:latin typeface="Arial Black" panose="020B0A04020102020204" pitchFamily="34" charset="0"/>
              </a:rPr>
              <a:t>I</a:t>
            </a:r>
            <a:r>
              <a:rPr lang="nl-BE" dirty="0" smtClean="0">
                <a:latin typeface="Arial Black" panose="020B0A04020102020204" pitchFamily="34" charset="0"/>
              </a:rPr>
              <a:t>nformatie </a:t>
            </a:r>
            <a:r>
              <a:rPr lang="nl-BE" dirty="0" smtClean="0">
                <a:solidFill>
                  <a:srgbClr val="FF0000"/>
                </a:solidFill>
                <a:latin typeface="Arial Black" panose="020B0A04020102020204" pitchFamily="34" charset="0"/>
              </a:rPr>
              <a:t>N</a:t>
            </a:r>
            <a:r>
              <a:rPr lang="nl-BE" dirty="0" smtClean="0">
                <a:latin typeface="Arial Black" panose="020B0A04020102020204" pitchFamily="34" charset="0"/>
              </a:rPr>
              <a:t>etwerk  LIEZEBOS </a:t>
            </a:r>
            <a:endParaRPr lang="nl-BE" dirty="0">
              <a:latin typeface="Arial Black" panose="020B0A04020102020204" pitchFamily="34" charset="0"/>
            </a:endParaRPr>
          </a:p>
        </p:txBody>
      </p:sp>
      <p:cxnSp>
        <p:nvCxnSpPr>
          <p:cNvPr id="12" name="Rechte verbindingslijn 11"/>
          <p:cNvCxnSpPr/>
          <p:nvPr/>
        </p:nvCxnSpPr>
        <p:spPr>
          <a:xfrm>
            <a:off x="158620" y="942392"/>
            <a:ext cx="11952515" cy="18661"/>
          </a:xfrm>
          <a:prstGeom prst="line">
            <a:avLst/>
          </a:prstGeom>
        </p:spPr>
        <p:style>
          <a:lnRef idx="1">
            <a:schemeClr val="accent1"/>
          </a:lnRef>
          <a:fillRef idx="0">
            <a:schemeClr val="accent1"/>
          </a:fillRef>
          <a:effectRef idx="0">
            <a:schemeClr val="accent1"/>
          </a:effectRef>
          <a:fontRef idx="minor">
            <a:schemeClr val="tx1"/>
          </a:fontRef>
        </p:style>
      </p:cxnSp>
      <p:sp>
        <p:nvSpPr>
          <p:cNvPr id="2" name="Tekstvak 1"/>
          <p:cNvSpPr txBox="1"/>
          <p:nvPr/>
        </p:nvSpPr>
        <p:spPr>
          <a:xfrm>
            <a:off x="1240972" y="1567543"/>
            <a:ext cx="8749334" cy="4708981"/>
          </a:xfrm>
          <a:prstGeom prst="rect">
            <a:avLst/>
          </a:prstGeom>
          <a:noFill/>
        </p:spPr>
        <p:txBody>
          <a:bodyPr wrap="square" rtlCol="0">
            <a:spAutoFit/>
          </a:bodyPr>
          <a:lstStyle/>
          <a:p>
            <a:pPr algn="ctr"/>
            <a:r>
              <a:rPr lang="nl-BE" sz="3600" dirty="0" smtClean="0">
                <a:solidFill>
                  <a:schemeClr val="accent2"/>
                </a:solidFill>
                <a:latin typeface="BATAVIA" panose="00000400000000000000" pitchFamily="2" charset="2"/>
                <a:cs typeface="Aharoni" panose="02010803020104030203" pitchFamily="2" charset="-79"/>
              </a:rPr>
              <a:t>BIN LIEZEBOS</a:t>
            </a:r>
          </a:p>
          <a:p>
            <a:endParaRPr lang="nl-BE" sz="3600" dirty="0">
              <a:solidFill>
                <a:srgbClr val="FF0000"/>
              </a:solidFill>
              <a:latin typeface="Aharoni" panose="02010803020104030203" pitchFamily="2" charset="-79"/>
              <a:cs typeface="Aharoni" panose="02010803020104030203" pitchFamily="2" charset="-79"/>
            </a:endParaRPr>
          </a:p>
          <a:p>
            <a:endParaRPr lang="nl-BE" dirty="0" smtClean="0">
              <a:latin typeface="BATAVIA" panose="00000400000000000000" pitchFamily="2" charset="2"/>
            </a:endParaRPr>
          </a:p>
          <a:p>
            <a:endParaRPr lang="nl-BE" dirty="0">
              <a:latin typeface="BATAVIA" panose="00000400000000000000" pitchFamily="2" charset="2"/>
            </a:endParaRPr>
          </a:p>
          <a:p>
            <a:pPr marL="285750" indent="-285750" algn="ctr">
              <a:buFont typeface="Arial" panose="020B0604020202020204" pitchFamily="34" charset="0"/>
              <a:buChar char="•"/>
            </a:pPr>
            <a:r>
              <a:rPr lang="nl-BE" sz="4800" dirty="0" smtClean="0"/>
              <a:t>Meldingen in het BIN 2015</a:t>
            </a:r>
          </a:p>
          <a:p>
            <a:pPr marL="285750" indent="-285750">
              <a:buFont typeface="Arial" panose="020B0604020202020204" pitchFamily="34" charset="0"/>
              <a:buChar char="•"/>
            </a:pPr>
            <a:endParaRPr lang="nl-BE" dirty="0" smtClean="0"/>
          </a:p>
          <a:p>
            <a:r>
              <a:rPr lang="nl-BE" b="1" dirty="0" smtClean="0">
                <a:solidFill>
                  <a:schemeClr val="accent2">
                    <a:lumMod val="75000"/>
                  </a:schemeClr>
                </a:solidFill>
              </a:rPr>
              <a:t>         </a:t>
            </a:r>
            <a:endParaRPr lang="nl-BE" b="1" dirty="0">
              <a:solidFill>
                <a:schemeClr val="accent2">
                  <a:lumMod val="75000"/>
                </a:schemeClr>
              </a:solidFill>
            </a:endParaRPr>
          </a:p>
          <a:p>
            <a:pPr marL="285750" indent="-285750" algn="ctr">
              <a:buFont typeface="Arial" panose="020B0604020202020204" pitchFamily="34" charset="0"/>
              <a:buChar char="•"/>
            </a:pPr>
            <a:endParaRPr lang="nl-BE" b="1" dirty="0">
              <a:solidFill>
                <a:schemeClr val="accent2">
                  <a:lumMod val="75000"/>
                </a:schemeClr>
              </a:solidFill>
            </a:endParaRPr>
          </a:p>
          <a:p>
            <a:pPr algn="ctr"/>
            <a:endParaRPr lang="nl-BE" b="1" dirty="0">
              <a:solidFill>
                <a:schemeClr val="accent2">
                  <a:lumMod val="75000"/>
                </a:schemeClr>
              </a:solidFill>
            </a:endParaRPr>
          </a:p>
          <a:p>
            <a:pPr marL="285750" indent="-285750">
              <a:buFont typeface="Arial" panose="020B0604020202020204" pitchFamily="34" charset="0"/>
              <a:buChar char="•"/>
            </a:pPr>
            <a:endParaRPr lang="nl-BE" b="1" dirty="0" smtClean="0">
              <a:solidFill>
                <a:schemeClr val="accent2">
                  <a:lumMod val="75000"/>
                </a:schemeClr>
              </a:solidFill>
            </a:endParaRPr>
          </a:p>
          <a:p>
            <a:pPr marL="285750" indent="-285750">
              <a:buFont typeface="Arial" panose="020B0604020202020204" pitchFamily="34" charset="0"/>
              <a:buChar char="•"/>
            </a:pPr>
            <a:endParaRPr lang="nl-BE" b="1" dirty="0">
              <a:solidFill>
                <a:schemeClr val="accent2">
                  <a:lumMod val="75000"/>
                </a:schemeClr>
              </a:solidFill>
            </a:endParaRPr>
          </a:p>
          <a:p>
            <a:pPr marL="285750" indent="-285750">
              <a:buFont typeface="Arial" panose="020B0604020202020204" pitchFamily="34" charset="0"/>
              <a:buChar char="•"/>
            </a:pPr>
            <a:endParaRPr lang="nl-BE" b="1" dirty="0" smtClean="0">
              <a:solidFill>
                <a:schemeClr val="accent2">
                  <a:lumMod val="75000"/>
                </a:schemeClr>
              </a:solidFill>
            </a:endParaRPr>
          </a:p>
          <a:p>
            <a:pPr marL="285750" indent="-285750">
              <a:buFont typeface="Arial" panose="020B0604020202020204" pitchFamily="34" charset="0"/>
              <a:buChar char="•"/>
            </a:pPr>
            <a:endParaRPr lang="nl-BE" dirty="0"/>
          </a:p>
        </p:txBody>
      </p:sp>
    </p:spTree>
    <p:extLst>
      <p:ext uri="{BB962C8B-B14F-4D97-AF65-F5344CB8AC3E}">
        <p14:creationId xmlns:p14="http://schemas.microsoft.com/office/powerpoint/2010/main" val="54816787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250"/>
                                  </p:stCondLst>
                                  <p:childTnLst>
                                    <p:set>
                                      <p:cBhvr>
                                        <p:cTn id="6" dur="1" fill="hold">
                                          <p:stCondLst>
                                            <p:cond delay="1499"/>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5" name="Afbeelding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11543" y="60374"/>
            <a:ext cx="856062" cy="844358"/>
          </a:xfrm>
          <a:prstGeom prst="rect">
            <a:avLst/>
          </a:prstGeom>
        </p:spPr>
      </p:pic>
      <p:sp>
        <p:nvSpPr>
          <p:cNvPr id="7" name="Tijdelijke aanduiding voor voettekst 6"/>
          <p:cNvSpPr>
            <a:spLocks noGrp="1"/>
          </p:cNvSpPr>
          <p:nvPr>
            <p:ph type="ftr" sz="quarter" idx="11"/>
          </p:nvPr>
        </p:nvSpPr>
        <p:spPr>
          <a:xfrm>
            <a:off x="1489098" y="6395924"/>
            <a:ext cx="6297612" cy="365125"/>
          </a:xfrm>
        </p:spPr>
        <p:txBody>
          <a:bodyPr/>
          <a:lstStyle/>
          <a:p>
            <a:pPr algn="ctr"/>
            <a:r>
              <a:rPr lang="nl-BE" dirty="0" smtClean="0"/>
              <a:t>jaarvergadering 2016 BIN LIEZEBOS</a:t>
            </a:r>
            <a:endParaRPr lang="nl-BE" dirty="0"/>
          </a:p>
        </p:txBody>
      </p:sp>
      <p:sp>
        <p:nvSpPr>
          <p:cNvPr id="8" name="Tekstvak 7"/>
          <p:cNvSpPr txBox="1"/>
          <p:nvPr/>
        </p:nvSpPr>
        <p:spPr>
          <a:xfrm>
            <a:off x="1978090" y="345233"/>
            <a:ext cx="7529804" cy="369332"/>
          </a:xfrm>
          <a:prstGeom prst="rect">
            <a:avLst/>
          </a:prstGeom>
          <a:noFill/>
        </p:spPr>
        <p:txBody>
          <a:bodyPr wrap="square" rtlCol="0">
            <a:spAutoFit/>
          </a:bodyPr>
          <a:lstStyle/>
          <a:p>
            <a:pPr algn="ctr"/>
            <a:r>
              <a:rPr lang="nl-BE" dirty="0" smtClean="0">
                <a:solidFill>
                  <a:srgbClr val="FF0000"/>
                </a:solidFill>
                <a:latin typeface="Arial Black" panose="020B0A04020102020204" pitchFamily="34" charset="0"/>
              </a:rPr>
              <a:t>B</a:t>
            </a:r>
            <a:r>
              <a:rPr lang="nl-BE" dirty="0" smtClean="0">
                <a:latin typeface="Arial Black" panose="020B0A04020102020204" pitchFamily="34" charset="0"/>
              </a:rPr>
              <a:t>uurt </a:t>
            </a:r>
            <a:r>
              <a:rPr lang="nl-BE" dirty="0" smtClean="0">
                <a:solidFill>
                  <a:srgbClr val="FF0000"/>
                </a:solidFill>
                <a:latin typeface="Arial Black" panose="020B0A04020102020204" pitchFamily="34" charset="0"/>
              </a:rPr>
              <a:t>I</a:t>
            </a:r>
            <a:r>
              <a:rPr lang="nl-BE" dirty="0" smtClean="0">
                <a:latin typeface="Arial Black" panose="020B0A04020102020204" pitchFamily="34" charset="0"/>
              </a:rPr>
              <a:t>nformatie </a:t>
            </a:r>
            <a:r>
              <a:rPr lang="nl-BE" dirty="0" smtClean="0">
                <a:solidFill>
                  <a:srgbClr val="FF0000"/>
                </a:solidFill>
                <a:latin typeface="Arial Black" panose="020B0A04020102020204" pitchFamily="34" charset="0"/>
              </a:rPr>
              <a:t>N</a:t>
            </a:r>
            <a:r>
              <a:rPr lang="nl-BE" dirty="0" smtClean="0">
                <a:latin typeface="Arial Black" panose="020B0A04020102020204" pitchFamily="34" charset="0"/>
              </a:rPr>
              <a:t>etwerk  LIEZEBOS </a:t>
            </a:r>
            <a:endParaRPr lang="nl-BE" dirty="0">
              <a:latin typeface="Arial Black" panose="020B0A04020102020204" pitchFamily="34" charset="0"/>
            </a:endParaRPr>
          </a:p>
        </p:txBody>
      </p:sp>
      <p:cxnSp>
        <p:nvCxnSpPr>
          <p:cNvPr id="12" name="Rechte verbindingslijn 11"/>
          <p:cNvCxnSpPr/>
          <p:nvPr/>
        </p:nvCxnSpPr>
        <p:spPr>
          <a:xfrm>
            <a:off x="158620" y="942392"/>
            <a:ext cx="11952515" cy="18661"/>
          </a:xfrm>
          <a:prstGeom prst="line">
            <a:avLst/>
          </a:prstGeom>
        </p:spPr>
        <p:style>
          <a:lnRef idx="1">
            <a:schemeClr val="accent1"/>
          </a:lnRef>
          <a:fillRef idx="0">
            <a:schemeClr val="accent1"/>
          </a:fillRef>
          <a:effectRef idx="0">
            <a:schemeClr val="accent1"/>
          </a:effectRef>
          <a:fontRef idx="minor">
            <a:schemeClr val="tx1"/>
          </a:fontRef>
        </p:style>
      </p:cxnSp>
      <p:pic>
        <p:nvPicPr>
          <p:cNvPr id="2" name="Afbeelding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74755" y="114056"/>
            <a:ext cx="1801527" cy="600509"/>
          </a:xfrm>
          <a:prstGeom prst="rect">
            <a:avLst/>
          </a:prstGeom>
        </p:spPr>
      </p:pic>
      <p:pic>
        <p:nvPicPr>
          <p:cNvPr id="3" name="Afbeelding 2"/>
          <p:cNvPicPr>
            <a:picLocks noChangeAspect="1"/>
          </p:cNvPicPr>
          <p:nvPr/>
        </p:nvPicPr>
        <p:blipFill>
          <a:blip r:embed="rId7"/>
          <a:stretch>
            <a:fillRect/>
          </a:stretch>
        </p:blipFill>
        <p:spPr>
          <a:xfrm>
            <a:off x="1889156" y="1114331"/>
            <a:ext cx="1017006" cy="1017006"/>
          </a:xfrm>
          <a:prstGeom prst="rect">
            <a:avLst/>
          </a:prstGeom>
        </p:spPr>
      </p:pic>
      <p:pic>
        <p:nvPicPr>
          <p:cNvPr id="4" name="Afbeelding 3"/>
          <p:cNvPicPr>
            <a:picLocks noChangeAspect="1"/>
          </p:cNvPicPr>
          <p:nvPr/>
        </p:nvPicPr>
        <p:blipFill>
          <a:blip r:embed="rId8"/>
          <a:stretch>
            <a:fillRect/>
          </a:stretch>
        </p:blipFill>
        <p:spPr>
          <a:xfrm>
            <a:off x="1174755" y="2284615"/>
            <a:ext cx="5629275" cy="4381500"/>
          </a:xfrm>
          <a:prstGeom prst="rect">
            <a:avLst/>
          </a:prstGeom>
        </p:spPr>
      </p:pic>
      <p:sp>
        <p:nvSpPr>
          <p:cNvPr id="6" name="Tekstvak 5"/>
          <p:cNvSpPr txBox="1"/>
          <p:nvPr/>
        </p:nvSpPr>
        <p:spPr>
          <a:xfrm>
            <a:off x="3114392" y="1186004"/>
            <a:ext cx="2236206" cy="707886"/>
          </a:xfrm>
          <a:prstGeom prst="rect">
            <a:avLst/>
          </a:prstGeom>
          <a:noFill/>
        </p:spPr>
        <p:txBody>
          <a:bodyPr wrap="square" rtlCol="0">
            <a:spAutoFit/>
          </a:bodyPr>
          <a:lstStyle/>
          <a:p>
            <a:r>
              <a:rPr lang="nl-BE" sz="2000" dirty="0" smtClean="0">
                <a:latin typeface="Arial Black" panose="020B0A04020102020204" pitchFamily="34" charset="0"/>
              </a:rPr>
              <a:t>NUCLAIRE sector</a:t>
            </a:r>
            <a:endParaRPr lang="nl-BE" sz="2000" dirty="0">
              <a:latin typeface="Arial Black" panose="020B0A04020102020204" pitchFamily="34" charset="0"/>
            </a:endParaRPr>
          </a:p>
        </p:txBody>
      </p:sp>
      <p:pic>
        <p:nvPicPr>
          <p:cNvPr id="9" name="Afbeelding 8"/>
          <p:cNvPicPr>
            <a:picLocks noChangeAspect="1"/>
          </p:cNvPicPr>
          <p:nvPr/>
        </p:nvPicPr>
        <p:blipFill>
          <a:blip r:embed="rId9"/>
          <a:stretch>
            <a:fillRect/>
          </a:stretch>
        </p:blipFill>
        <p:spPr>
          <a:xfrm>
            <a:off x="6972908" y="1186004"/>
            <a:ext cx="2534986" cy="1766808"/>
          </a:xfrm>
          <a:prstGeom prst="rect">
            <a:avLst/>
          </a:prstGeom>
        </p:spPr>
      </p:pic>
      <p:pic>
        <p:nvPicPr>
          <p:cNvPr id="11" name="Afbeelding 10"/>
          <p:cNvPicPr/>
          <p:nvPr/>
        </p:nvPicPr>
        <p:blipFill>
          <a:blip r:embed="rId10"/>
          <a:stretch>
            <a:fillRect/>
          </a:stretch>
        </p:blipFill>
        <p:spPr>
          <a:xfrm>
            <a:off x="7097917" y="3512744"/>
            <a:ext cx="4172188" cy="1417424"/>
          </a:xfrm>
          <a:prstGeom prst="rect">
            <a:avLst/>
          </a:prstGeom>
        </p:spPr>
      </p:pic>
      <p:pic>
        <p:nvPicPr>
          <p:cNvPr id="13" name="Afbeelding 1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792360" y="1855545"/>
            <a:ext cx="884412" cy="294804"/>
          </a:xfrm>
          <a:prstGeom prst="rect">
            <a:avLst/>
          </a:prstGeom>
        </p:spPr>
      </p:pic>
      <p:pic>
        <p:nvPicPr>
          <p:cNvPr id="14" name="Afbeelding 1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792360" y="2519805"/>
            <a:ext cx="884412" cy="294804"/>
          </a:xfrm>
          <a:prstGeom prst="rect">
            <a:avLst/>
          </a:prstGeom>
        </p:spPr>
      </p:pic>
      <p:pic>
        <p:nvPicPr>
          <p:cNvPr id="10" name="tsjernobyl">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2"/>
          <a:stretch>
            <a:fillRect/>
          </a:stretch>
        </p:blipFill>
        <p:spPr>
          <a:xfrm>
            <a:off x="1203587" y="1922077"/>
            <a:ext cx="5571610" cy="4935923"/>
          </a:xfrm>
          <a:prstGeom prst="rect">
            <a:avLst/>
          </a:prstGeom>
        </p:spPr>
      </p:pic>
    </p:spTree>
    <p:extLst>
      <p:ext uri="{BB962C8B-B14F-4D97-AF65-F5344CB8AC3E}">
        <p14:creationId xmlns:p14="http://schemas.microsoft.com/office/powerpoint/2010/main" val="61043734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25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150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40682"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7" fill="hold" display="0">
                  <p:stCondLst>
                    <p:cond delay="indefinite"/>
                  </p:stCondLst>
                </p:cTn>
                <p:tgtEl>
                  <p:spTgt spid="10"/>
                </p:tgtEl>
              </p:cMediaNode>
            </p:vide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5" name="Afbeelding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11543" y="60374"/>
            <a:ext cx="856062" cy="844358"/>
          </a:xfrm>
          <a:prstGeom prst="rect">
            <a:avLst/>
          </a:prstGeom>
        </p:spPr>
      </p:pic>
      <p:sp>
        <p:nvSpPr>
          <p:cNvPr id="7" name="Tijdelijke aanduiding voor voettekst 6"/>
          <p:cNvSpPr>
            <a:spLocks noGrp="1"/>
          </p:cNvSpPr>
          <p:nvPr>
            <p:ph type="ftr" sz="quarter" idx="11"/>
          </p:nvPr>
        </p:nvSpPr>
        <p:spPr>
          <a:xfrm>
            <a:off x="1489098" y="6395924"/>
            <a:ext cx="6297612" cy="365125"/>
          </a:xfrm>
        </p:spPr>
        <p:txBody>
          <a:bodyPr/>
          <a:lstStyle/>
          <a:p>
            <a:pPr algn="ctr"/>
            <a:r>
              <a:rPr lang="nl-BE" dirty="0" smtClean="0"/>
              <a:t>jaarvergadering 2016 BIN LIEZEBOS</a:t>
            </a:r>
            <a:endParaRPr lang="nl-BE" dirty="0"/>
          </a:p>
        </p:txBody>
      </p:sp>
      <p:sp>
        <p:nvSpPr>
          <p:cNvPr id="8" name="Tekstvak 7"/>
          <p:cNvSpPr txBox="1"/>
          <p:nvPr/>
        </p:nvSpPr>
        <p:spPr>
          <a:xfrm>
            <a:off x="1978090" y="345233"/>
            <a:ext cx="7529804" cy="369332"/>
          </a:xfrm>
          <a:prstGeom prst="rect">
            <a:avLst/>
          </a:prstGeom>
          <a:noFill/>
        </p:spPr>
        <p:txBody>
          <a:bodyPr wrap="square" rtlCol="0">
            <a:spAutoFit/>
          </a:bodyPr>
          <a:lstStyle/>
          <a:p>
            <a:pPr algn="ctr"/>
            <a:r>
              <a:rPr lang="nl-BE" dirty="0" smtClean="0">
                <a:solidFill>
                  <a:srgbClr val="FF0000"/>
                </a:solidFill>
                <a:latin typeface="Arial Black" panose="020B0A04020102020204" pitchFamily="34" charset="0"/>
              </a:rPr>
              <a:t>B</a:t>
            </a:r>
            <a:r>
              <a:rPr lang="nl-BE" dirty="0" smtClean="0">
                <a:latin typeface="Arial Black" panose="020B0A04020102020204" pitchFamily="34" charset="0"/>
              </a:rPr>
              <a:t>uurt </a:t>
            </a:r>
            <a:r>
              <a:rPr lang="nl-BE" dirty="0" smtClean="0">
                <a:solidFill>
                  <a:srgbClr val="FF0000"/>
                </a:solidFill>
                <a:latin typeface="Arial Black" panose="020B0A04020102020204" pitchFamily="34" charset="0"/>
              </a:rPr>
              <a:t>I</a:t>
            </a:r>
            <a:r>
              <a:rPr lang="nl-BE" dirty="0" smtClean="0">
                <a:latin typeface="Arial Black" panose="020B0A04020102020204" pitchFamily="34" charset="0"/>
              </a:rPr>
              <a:t>nformatie </a:t>
            </a:r>
            <a:r>
              <a:rPr lang="nl-BE" dirty="0" smtClean="0">
                <a:solidFill>
                  <a:srgbClr val="FF0000"/>
                </a:solidFill>
                <a:latin typeface="Arial Black" panose="020B0A04020102020204" pitchFamily="34" charset="0"/>
              </a:rPr>
              <a:t>N</a:t>
            </a:r>
            <a:r>
              <a:rPr lang="nl-BE" dirty="0" smtClean="0">
                <a:latin typeface="Arial Black" panose="020B0A04020102020204" pitchFamily="34" charset="0"/>
              </a:rPr>
              <a:t>etwerk  LIEZEBOS </a:t>
            </a:r>
            <a:endParaRPr lang="nl-BE" dirty="0">
              <a:latin typeface="Arial Black" panose="020B0A04020102020204" pitchFamily="34" charset="0"/>
            </a:endParaRPr>
          </a:p>
        </p:txBody>
      </p:sp>
      <p:cxnSp>
        <p:nvCxnSpPr>
          <p:cNvPr id="12" name="Rechte verbindingslijn 11"/>
          <p:cNvCxnSpPr/>
          <p:nvPr/>
        </p:nvCxnSpPr>
        <p:spPr>
          <a:xfrm>
            <a:off x="158620" y="942392"/>
            <a:ext cx="11952515" cy="18661"/>
          </a:xfrm>
          <a:prstGeom prst="line">
            <a:avLst/>
          </a:prstGeom>
        </p:spPr>
        <p:style>
          <a:lnRef idx="1">
            <a:schemeClr val="accent1"/>
          </a:lnRef>
          <a:fillRef idx="0">
            <a:schemeClr val="accent1"/>
          </a:fillRef>
          <a:effectRef idx="0">
            <a:schemeClr val="accent1"/>
          </a:effectRef>
          <a:fontRef idx="minor">
            <a:schemeClr val="tx1"/>
          </a:fontRef>
        </p:style>
      </p:cxnSp>
      <p:pic>
        <p:nvPicPr>
          <p:cNvPr id="2" name="Afbeelding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74755" y="114056"/>
            <a:ext cx="1801527" cy="600509"/>
          </a:xfrm>
          <a:prstGeom prst="rect">
            <a:avLst/>
          </a:prstGeom>
        </p:spPr>
      </p:pic>
      <p:sp>
        <p:nvSpPr>
          <p:cNvPr id="4" name="Tekstvak 3"/>
          <p:cNvSpPr txBox="1"/>
          <p:nvPr/>
        </p:nvSpPr>
        <p:spPr>
          <a:xfrm>
            <a:off x="1744732" y="2864966"/>
            <a:ext cx="8139953" cy="1969770"/>
          </a:xfrm>
          <a:prstGeom prst="rect">
            <a:avLst/>
          </a:prstGeom>
          <a:noFill/>
        </p:spPr>
        <p:txBody>
          <a:bodyPr wrap="square" rtlCol="0">
            <a:spAutoFit/>
          </a:bodyPr>
          <a:lstStyle/>
          <a:p>
            <a:r>
              <a:rPr lang="nl-BE" sz="3200" b="1" dirty="0" err="1" smtClean="0">
                <a:solidFill>
                  <a:srgbClr val="FF0000"/>
                </a:solidFill>
              </a:rPr>
              <a:t>Seveso</a:t>
            </a:r>
            <a:r>
              <a:rPr lang="nl-BE" sz="3200" b="1" dirty="0" smtClean="0">
                <a:solidFill>
                  <a:srgbClr val="FF0000"/>
                </a:solidFill>
              </a:rPr>
              <a:t> ondernemingen</a:t>
            </a:r>
          </a:p>
          <a:p>
            <a:endParaRPr lang="nl-BE" dirty="0"/>
          </a:p>
          <a:p>
            <a:r>
              <a:rPr lang="nl-BE" dirty="0" smtClean="0"/>
              <a:t>Het gaat om bedrijven waar gevaarlijke stoffen geproduceerd, verwerkt of opgeslagen worden: raffinaderijen, (</a:t>
            </a:r>
            <a:r>
              <a:rPr lang="nl-BE" dirty="0" err="1" smtClean="0"/>
              <a:t>petro</a:t>
            </a:r>
            <a:r>
              <a:rPr lang="nl-BE" dirty="0" smtClean="0"/>
              <a:t>)chemische sites, bedrijven waar explosieven gemaakt worden enz.</a:t>
            </a:r>
          </a:p>
          <a:p>
            <a:r>
              <a:rPr lang="nl-BE" dirty="0" smtClean="0"/>
              <a:t> </a:t>
            </a:r>
            <a:endParaRPr lang="nl-BE" dirty="0"/>
          </a:p>
        </p:txBody>
      </p:sp>
      <p:sp>
        <p:nvSpPr>
          <p:cNvPr id="6" name="Tekstvak 5"/>
          <p:cNvSpPr txBox="1"/>
          <p:nvPr/>
        </p:nvSpPr>
        <p:spPr>
          <a:xfrm>
            <a:off x="769960" y="4834736"/>
            <a:ext cx="8139953" cy="1477328"/>
          </a:xfrm>
          <a:prstGeom prst="rect">
            <a:avLst/>
          </a:prstGeom>
          <a:noFill/>
        </p:spPr>
        <p:txBody>
          <a:bodyPr wrap="square" rtlCol="0">
            <a:spAutoFit/>
          </a:bodyPr>
          <a:lstStyle/>
          <a:p>
            <a:r>
              <a:rPr lang="nl-BE" dirty="0" smtClean="0"/>
              <a:t>In België is elke risico onderneming </a:t>
            </a:r>
            <a:r>
              <a:rPr lang="nl-BE" i="1" u="sng" dirty="0" smtClean="0">
                <a:solidFill>
                  <a:schemeClr val="accent4"/>
                </a:solidFill>
              </a:rPr>
              <a:t>onderworpen aan strikte reglementeringen ( </a:t>
            </a:r>
            <a:r>
              <a:rPr lang="nl-BE" i="1" u="sng" dirty="0" err="1" smtClean="0">
                <a:solidFill>
                  <a:schemeClr val="accent4"/>
                </a:solidFill>
              </a:rPr>
              <a:t>Seveso</a:t>
            </a:r>
            <a:r>
              <a:rPr lang="nl-BE" i="1" u="sng" dirty="0" smtClean="0">
                <a:solidFill>
                  <a:schemeClr val="accent4"/>
                </a:solidFill>
              </a:rPr>
              <a:t> normering)</a:t>
            </a:r>
          </a:p>
          <a:p>
            <a:endParaRPr lang="nl-BE" i="1" u="sng" dirty="0" smtClean="0">
              <a:solidFill>
                <a:schemeClr val="accent4"/>
              </a:solidFill>
            </a:endParaRPr>
          </a:p>
          <a:p>
            <a:r>
              <a:rPr lang="nl-BE" dirty="0" smtClean="0"/>
              <a:t>Een ongeval in dergelijke “</a:t>
            </a:r>
            <a:r>
              <a:rPr lang="nl-BE" dirty="0" err="1" smtClean="0"/>
              <a:t>Seveso</a:t>
            </a:r>
            <a:r>
              <a:rPr lang="nl-BE" dirty="0" smtClean="0"/>
              <a:t>” bedrijven kan gevolgen hebben voor de omwonende bevolking en het milieu</a:t>
            </a:r>
            <a:endParaRPr lang="nl-BE" dirty="0"/>
          </a:p>
        </p:txBody>
      </p:sp>
      <p:pic>
        <p:nvPicPr>
          <p:cNvPr id="9" name="Afbeelding 8"/>
          <p:cNvPicPr>
            <a:picLocks noChangeAspect="1"/>
          </p:cNvPicPr>
          <p:nvPr/>
        </p:nvPicPr>
        <p:blipFill>
          <a:blip r:embed="rId5"/>
          <a:stretch>
            <a:fillRect/>
          </a:stretch>
        </p:blipFill>
        <p:spPr>
          <a:xfrm>
            <a:off x="805292" y="3788692"/>
            <a:ext cx="738925" cy="685185"/>
          </a:xfrm>
          <a:prstGeom prst="rect">
            <a:avLst/>
          </a:prstGeom>
        </p:spPr>
      </p:pic>
      <p:pic>
        <p:nvPicPr>
          <p:cNvPr id="10" name="Afbeelding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64993" y="1154819"/>
            <a:ext cx="5667375" cy="1743075"/>
          </a:xfrm>
          <a:prstGeom prst="rect">
            <a:avLst/>
          </a:prstGeom>
        </p:spPr>
      </p:pic>
    </p:spTree>
    <p:extLst>
      <p:ext uri="{BB962C8B-B14F-4D97-AF65-F5344CB8AC3E}">
        <p14:creationId xmlns:p14="http://schemas.microsoft.com/office/powerpoint/2010/main" val="281458242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5" name="Afbeelding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11543" y="60374"/>
            <a:ext cx="856062" cy="844358"/>
          </a:xfrm>
          <a:prstGeom prst="rect">
            <a:avLst/>
          </a:prstGeom>
        </p:spPr>
      </p:pic>
      <p:sp>
        <p:nvSpPr>
          <p:cNvPr id="7" name="Tijdelijke aanduiding voor voettekst 6"/>
          <p:cNvSpPr>
            <a:spLocks noGrp="1"/>
          </p:cNvSpPr>
          <p:nvPr>
            <p:ph type="ftr" sz="quarter" idx="11"/>
          </p:nvPr>
        </p:nvSpPr>
        <p:spPr>
          <a:xfrm>
            <a:off x="1489098" y="6395924"/>
            <a:ext cx="6297612" cy="365125"/>
          </a:xfrm>
        </p:spPr>
        <p:txBody>
          <a:bodyPr/>
          <a:lstStyle/>
          <a:p>
            <a:pPr algn="ctr"/>
            <a:r>
              <a:rPr lang="nl-BE" dirty="0" smtClean="0"/>
              <a:t>jaarvergadering 2016 BIN LIEZEBOS</a:t>
            </a:r>
            <a:endParaRPr lang="nl-BE" dirty="0"/>
          </a:p>
        </p:txBody>
      </p:sp>
      <p:sp>
        <p:nvSpPr>
          <p:cNvPr id="8" name="Tekstvak 7"/>
          <p:cNvSpPr txBox="1"/>
          <p:nvPr/>
        </p:nvSpPr>
        <p:spPr>
          <a:xfrm>
            <a:off x="1978090" y="345233"/>
            <a:ext cx="7529804" cy="369332"/>
          </a:xfrm>
          <a:prstGeom prst="rect">
            <a:avLst/>
          </a:prstGeom>
          <a:noFill/>
        </p:spPr>
        <p:txBody>
          <a:bodyPr wrap="square" rtlCol="0">
            <a:spAutoFit/>
          </a:bodyPr>
          <a:lstStyle/>
          <a:p>
            <a:pPr algn="ctr"/>
            <a:r>
              <a:rPr lang="nl-BE" dirty="0" smtClean="0">
                <a:solidFill>
                  <a:srgbClr val="FF0000"/>
                </a:solidFill>
                <a:latin typeface="Arial Black" panose="020B0A04020102020204" pitchFamily="34" charset="0"/>
              </a:rPr>
              <a:t>B</a:t>
            </a:r>
            <a:r>
              <a:rPr lang="nl-BE" dirty="0" smtClean="0">
                <a:latin typeface="Arial Black" panose="020B0A04020102020204" pitchFamily="34" charset="0"/>
              </a:rPr>
              <a:t>uurt </a:t>
            </a:r>
            <a:r>
              <a:rPr lang="nl-BE" dirty="0" smtClean="0">
                <a:solidFill>
                  <a:srgbClr val="FF0000"/>
                </a:solidFill>
                <a:latin typeface="Arial Black" panose="020B0A04020102020204" pitchFamily="34" charset="0"/>
              </a:rPr>
              <a:t>I</a:t>
            </a:r>
            <a:r>
              <a:rPr lang="nl-BE" dirty="0" smtClean="0">
                <a:latin typeface="Arial Black" panose="020B0A04020102020204" pitchFamily="34" charset="0"/>
              </a:rPr>
              <a:t>nformatie </a:t>
            </a:r>
            <a:r>
              <a:rPr lang="nl-BE" dirty="0" smtClean="0">
                <a:solidFill>
                  <a:srgbClr val="FF0000"/>
                </a:solidFill>
                <a:latin typeface="Arial Black" panose="020B0A04020102020204" pitchFamily="34" charset="0"/>
              </a:rPr>
              <a:t>N</a:t>
            </a:r>
            <a:r>
              <a:rPr lang="nl-BE" dirty="0" smtClean="0">
                <a:latin typeface="Arial Black" panose="020B0A04020102020204" pitchFamily="34" charset="0"/>
              </a:rPr>
              <a:t>etwerk  LIEZEBOS </a:t>
            </a:r>
            <a:endParaRPr lang="nl-BE" dirty="0">
              <a:latin typeface="Arial Black" panose="020B0A04020102020204" pitchFamily="34" charset="0"/>
            </a:endParaRPr>
          </a:p>
        </p:txBody>
      </p:sp>
      <p:cxnSp>
        <p:nvCxnSpPr>
          <p:cNvPr id="12" name="Rechte verbindingslijn 11"/>
          <p:cNvCxnSpPr/>
          <p:nvPr/>
        </p:nvCxnSpPr>
        <p:spPr>
          <a:xfrm>
            <a:off x="158620" y="942392"/>
            <a:ext cx="11952515" cy="18661"/>
          </a:xfrm>
          <a:prstGeom prst="line">
            <a:avLst/>
          </a:prstGeom>
        </p:spPr>
        <p:style>
          <a:lnRef idx="1">
            <a:schemeClr val="accent1"/>
          </a:lnRef>
          <a:fillRef idx="0">
            <a:schemeClr val="accent1"/>
          </a:fillRef>
          <a:effectRef idx="0">
            <a:schemeClr val="accent1"/>
          </a:effectRef>
          <a:fontRef idx="minor">
            <a:schemeClr val="tx1"/>
          </a:fontRef>
        </p:style>
      </p:cxnSp>
      <p:pic>
        <p:nvPicPr>
          <p:cNvPr id="2" name="Afbeelding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74755" y="114056"/>
            <a:ext cx="1801527" cy="600509"/>
          </a:xfrm>
          <a:prstGeom prst="rect">
            <a:avLst/>
          </a:prstGeom>
        </p:spPr>
      </p:pic>
      <p:pic>
        <p:nvPicPr>
          <p:cNvPr id="3" name="Afbeelding 2"/>
          <p:cNvPicPr>
            <a:picLocks noChangeAspect="1"/>
          </p:cNvPicPr>
          <p:nvPr/>
        </p:nvPicPr>
        <p:blipFill>
          <a:blip r:embed="rId5"/>
          <a:stretch>
            <a:fillRect/>
          </a:stretch>
        </p:blipFill>
        <p:spPr>
          <a:xfrm>
            <a:off x="3915895" y="986655"/>
            <a:ext cx="5281583" cy="5821187"/>
          </a:xfrm>
          <a:prstGeom prst="rect">
            <a:avLst/>
          </a:prstGeom>
        </p:spPr>
      </p:pic>
      <p:pic>
        <p:nvPicPr>
          <p:cNvPr id="4" name="Afbeelding 3"/>
          <p:cNvPicPr>
            <a:picLocks noChangeAspect="1"/>
          </p:cNvPicPr>
          <p:nvPr/>
        </p:nvPicPr>
        <p:blipFill>
          <a:blip r:embed="rId6"/>
          <a:stretch>
            <a:fillRect/>
          </a:stretch>
        </p:blipFill>
        <p:spPr>
          <a:xfrm>
            <a:off x="528917" y="1919407"/>
            <a:ext cx="3301813" cy="1316852"/>
          </a:xfrm>
          <a:prstGeom prst="rect">
            <a:avLst/>
          </a:prstGeom>
        </p:spPr>
      </p:pic>
      <p:sp>
        <p:nvSpPr>
          <p:cNvPr id="6" name="Tekstvak 5"/>
          <p:cNvSpPr txBox="1"/>
          <p:nvPr/>
        </p:nvSpPr>
        <p:spPr>
          <a:xfrm>
            <a:off x="556000" y="3897248"/>
            <a:ext cx="3039036" cy="646331"/>
          </a:xfrm>
          <a:prstGeom prst="rect">
            <a:avLst/>
          </a:prstGeom>
          <a:noFill/>
        </p:spPr>
        <p:txBody>
          <a:bodyPr wrap="square" rtlCol="0">
            <a:spAutoFit/>
          </a:bodyPr>
          <a:lstStyle/>
          <a:p>
            <a:r>
              <a:rPr lang="nl-BE" b="1" dirty="0" err="1" smtClean="0">
                <a:solidFill>
                  <a:srgbClr val="00B0F0"/>
                </a:solidFill>
              </a:rPr>
              <a:t>Seveso</a:t>
            </a:r>
            <a:r>
              <a:rPr lang="nl-BE" b="1" dirty="0" smtClean="0">
                <a:solidFill>
                  <a:srgbClr val="00B0F0"/>
                </a:solidFill>
              </a:rPr>
              <a:t> ondernemingen in onze buurt In onze buurt</a:t>
            </a:r>
            <a:endParaRPr lang="nl-BE" b="1" dirty="0">
              <a:solidFill>
                <a:srgbClr val="00B0F0"/>
              </a:solidFill>
            </a:endParaRPr>
          </a:p>
        </p:txBody>
      </p:sp>
    </p:spTree>
    <p:extLst>
      <p:ext uri="{BB962C8B-B14F-4D97-AF65-F5344CB8AC3E}">
        <p14:creationId xmlns:p14="http://schemas.microsoft.com/office/powerpoint/2010/main" val="424935487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5" name="Afbeelding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11543" y="60374"/>
            <a:ext cx="856062" cy="844358"/>
          </a:xfrm>
          <a:prstGeom prst="rect">
            <a:avLst/>
          </a:prstGeom>
        </p:spPr>
      </p:pic>
      <p:sp>
        <p:nvSpPr>
          <p:cNvPr id="7" name="Tijdelijke aanduiding voor voettekst 6"/>
          <p:cNvSpPr>
            <a:spLocks noGrp="1"/>
          </p:cNvSpPr>
          <p:nvPr>
            <p:ph type="ftr" sz="quarter" idx="11"/>
          </p:nvPr>
        </p:nvSpPr>
        <p:spPr>
          <a:xfrm>
            <a:off x="1489098" y="6395924"/>
            <a:ext cx="6297612" cy="365125"/>
          </a:xfrm>
        </p:spPr>
        <p:txBody>
          <a:bodyPr/>
          <a:lstStyle/>
          <a:p>
            <a:pPr algn="ctr"/>
            <a:r>
              <a:rPr lang="nl-BE" dirty="0" smtClean="0"/>
              <a:t>jaarvergadering 2016 BIN LIEZEBOS</a:t>
            </a:r>
            <a:endParaRPr lang="nl-BE" dirty="0"/>
          </a:p>
        </p:txBody>
      </p:sp>
      <p:sp>
        <p:nvSpPr>
          <p:cNvPr id="8" name="Tekstvak 7"/>
          <p:cNvSpPr txBox="1"/>
          <p:nvPr/>
        </p:nvSpPr>
        <p:spPr>
          <a:xfrm>
            <a:off x="1978090" y="345233"/>
            <a:ext cx="7529804" cy="369332"/>
          </a:xfrm>
          <a:prstGeom prst="rect">
            <a:avLst/>
          </a:prstGeom>
          <a:noFill/>
        </p:spPr>
        <p:txBody>
          <a:bodyPr wrap="square" rtlCol="0">
            <a:spAutoFit/>
          </a:bodyPr>
          <a:lstStyle/>
          <a:p>
            <a:pPr algn="ctr"/>
            <a:r>
              <a:rPr lang="nl-BE" dirty="0" smtClean="0">
                <a:solidFill>
                  <a:srgbClr val="FF0000"/>
                </a:solidFill>
                <a:latin typeface="Arial Black" panose="020B0A04020102020204" pitchFamily="34" charset="0"/>
              </a:rPr>
              <a:t>B</a:t>
            </a:r>
            <a:r>
              <a:rPr lang="nl-BE" dirty="0" smtClean="0">
                <a:latin typeface="Arial Black" panose="020B0A04020102020204" pitchFamily="34" charset="0"/>
              </a:rPr>
              <a:t>uurt </a:t>
            </a:r>
            <a:r>
              <a:rPr lang="nl-BE" dirty="0" smtClean="0">
                <a:solidFill>
                  <a:srgbClr val="FF0000"/>
                </a:solidFill>
                <a:latin typeface="Arial Black" panose="020B0A04020102020204" pitchFamily="34" charset="0"/>
              </a:rPr>
              <a:t>I</a:t>
            </a:r>
            <a:r>
              <a:rPr lang="nl-BE" dirty="0" smtClean="0">
                <a:latin typeface="Arial Black" panose="020B0A04020102020204" pitchFamily="34" charset="0"/>
              </a:rPr>
              <a:t>nformatie </a:t>
            </a:r>
            <a:r>
              <a:rPr lang="nl-BE" dirty="0" smtClean="0">
                <a:solidFill>
                  <a:srgbClr val="FF0000"/>
                </a:solidFill>
                <a:latin typeface="Arial Black" panose="020B0A04020102020204" pitchFamily="34" charset="0"/>
              </a:rPr>
              <a:t>N</a:t>
            </a:r>
            <a:r>
              <a:rPr lang="nl-BE" dirty="0" smtClean="0">
                <a:latin typeface="Arial Black" panose="020B0A04020102020204" pitchFamily="34" charset="0"/>
              </a:rPr>
              <a:t>etwerk  LIEZEBOS </a:t>
            </a:r>
            <a:endParaRPr lang="nl-BE" dirty="0">
              <a:latin typeface="Arial Black" panose="020B0A04020102020204" pitchFamily="34" charset="0"/>
            </a:endParaRPr>
          </a:p>
        </p:txBody>
      </p:sp>
      <p:cxnSp>
        <p:nvCxnSpPr>
          <p:cNvPr id="12" name="Rechte verbindingslijn 11"/>
          <p:cNvCxnSpPr/>
          <p:nvPr/>
        </p:nvCxnSpPr>
        <p:spPr>
          <a:xfrm>
            <a:off x="158620" y="942392"/>
            <a:ext cx="11952515" cy="18661"/>
          </a:xfrm>
          <a:prstGeom prst="line">
            <a:avLst/>
          </a:prstGeom>
        </p:spPr>
        <p:style>
          <a:lnRef idx="1">
            <a:schemeClr val="accent1"/>
          </a:lnRef>
          <a:fillRef idx="0">
            <a:schemeClr val="accent1"/>
          </a:fillRef>
          <a:effectRef idx="0">
            <a:schemeClr val="accent1"/>
          </a:effectRef>
          <a:fontRef idx="minor">
            <a:schemeClr val="tx1"/>
          </a:fontRef>
        </p:style>
      </p:cxnSp>
      <p:pic>
        <p:nvPicPr>
          <p:cNvPr id="2" name="Afbeelding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74755" y="114056"/>
            <a:ext cx="1801527" cy="600509"/>
          </a:xfrm>
          <a:prstGeom prst="rect">
            <a:avLst/>
          </a:prstGeom>
        </p:spPr>
      </p:pic>
      <p:pic>
        <p:nvPicPr>
          <p:cNvPr id="3" name="Afbeelding 2"/>
          <p:cNvPicPr>
            <a:picLocks noChangeAspect="1"/>
          </p:cNvPicPr>
          <p:nvPr/>
        </p:nvPicPr>
        <p:blipFill>
          <a:blip r:embed="rId5"/>
          <a:stretch>
            <a:fillRect/>
          </a:stretch>
        </p:blipFill>
        <p:spPr>
          <a:xfrm>
            <a:off x="4087883" y="904732"/>
            <a:ext cx="5342987" cy="5791224"/>
          </a:xfrm>
          <a:prstGeom prst="rect">
            <a:avLst/>
          </a:prstGeom>
        </p:spPr>
      </p:pic>
      <p:sp>
        <p:nvSpPr>
          <p:cNvPr id="4" name="Rechthoek 3"/>
          <p:cNvSpPr/>
          <p:nvPr/>
        </p:nvSpPr>
        <p:spPr>
          <a:xfrm>
            <a:off x="561977" y="3453523"/>
            <a:ext cx="3027081" cy="923330"/>
          </a:xfrm>
          <a:prstGeom prst="rect">
            <a:avLst/>
          </a:prstGeom>
        </p:spPr>
        <p:txBody>
          <a:bodyPr wrap="square">
            <a:spAutoFit/>
          </a:bodyPr>
          <a:lstStyle/>
          <a:p>
            <a:r>
              <a:rPr lang="nl-BE" b="1" dirty="0" err="1">
                <a:solidFill>
                  <a:srgbClr val="00B0F0"/>
                </a:solidFill>
              </a:rPr>
              <a:t>Seveso</a:t>
            </a:r>
            <a:r>
              <a:rPr lang="nl-BE" b="1" dirty="0">
                <a:solidFill>
                  <a:srgbClr val="00B0F0"/>
                </a:solidFill>
              </a:rPr>
              <a:t> ondernemingen in onze buurt </a:t>
            </a:r>
            <a:r>
              <a:rPr lang="nl-BE" b="1" dirty="0" smtClean="0">
                <a:solidFill>
                  <a:srgbClr val="00B0F0"/>
                </a:solidFill>
              </a:rPr>
              <a:t>in </a:t>
            </a:r>
            <a:r>
              <a:rPr lang="nl-BE" b="1" dirty="0">
                <a:solidFill>
                  <a:srgbClr val="00B0F0"/>
                </a:solidFill>
              </a:rPr>
              <a:t>onze </a:t>
            </a:r>
            <a:r>
              <a:rPr lang="nl-BE" b="1" dirty="0" smtClean="0">
                <a:solidFill>
                  <a:srgbClr val="00B0F0"/>
                </a:solidFill>
              </a:rPr>
              <a:t>provincie</a:t>
            </a:r>
            <a:endParaRPr lang="nl-BE" b="1" dirty="0">
              <a:solidFill>
                <a:srgbClr val="00B0F0"/>
              </a:solidFill>
            </a:endParaRPr>
          </a:p>
        </p:txBody>
      </p:sp>
      <p:pic>
        <p:nvPicPr>
          <p:cNvPr id="9" name="Afbeelding 8"/>
          <p:cNvPicPr>
            <a:picLocks noChangeAspect="1"/>
          </p:cNvPicPr>
          <p:nvPr/>
        </p:nvPicPr>
        <p:blipFill>
          <a:blip r:embed="rId6"/>
          <a:stretch>
            <a:fillRect/>
          </a:stretch>
        </p:blipFill>
        <p:spPr>
          <a:xfrm>
            <a:off x="528917" y="1919407"/>
            <a:ext cx="3301813" cy="1316852"/>
          </a:xfrm>
          <a:prstGeom prst="rect">
            <a:avLst/>
          </a:prstGeom>
        </p:spPr>
      </p:pic>
    </p:spTree>
    <p:extLst>
      <p:ext uri="{BB962C8B-B14F-4D97-AF65-F5344CB8AC3E}">
        <p14:creationId xmlns:p14="http://schemas.microsoft.com/office/powerpoint/2010/main" val="254113006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5" name="Afbeelding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11543" y="60374"/>
            <a:ext cx="856062" cy="844358"/>
          </a:xfrm>
          <a:prstGeom prst="rect">
            <a:avLst/>
          </a:prstGeom>
        </p:spPr>
      </p:pic>
      <p:sp>
        <p:nvSpPr>
          <p:cNvPr id="7" name="Tijdelijke aanduiding voor voettekst 6"/>
          <p:cNvSpPr>
            <a:spLocks noGrp="1"/>
          </p:cNvSpPr>
          <p:nvPr>
            <p:ph type="ftr" sz="quarter" idx="11"/>
          </p:nvPr>
        </p:nvSpPr>
        <p:spPr>
          <a:xfrm>
            <a:off x="1489098" y="6395924"/>
            <a:ext cx="6297612" cy="365125"/>
          </a:xfrm>
        </p:spPr>
        <p:txBody>
          <a:bodyPr/>
          <a:lstStyle/>
          <a:p>
            <a:pPr algn="ctr"/>
            <a:r>
              <a:rPr lang="nl-BE" dirty="0" smtClean="0"/>
              <a:t>jaarvergadering 2016 BIN LIEZEBOS</a:t>
            </a:r>
            <a:endParaRPr lang="nl-BE" dirty="0"/>
          </a:p>
        </p:txBody>
      </p:sp>
      <p:sp>
        <p:nvSpPr>
          <p:cNvPr id="8" name="Tekstvak 7"/>
          <p:cNvSpPr txBox="1"/>
          <p:nvPr/>
        </p:nvSpPr>
        <p:spPr>
          <a:xfrm>
            <a:off x="1978090" y="345233"/>
            <a:ext cx="7529804" cy="369332"/>
          </a:xfrm>
          <a:prstGeom prst="rect">
            <a:avLst/>
          </a:prstGeom>
          <a:noFill/>
        </p:spPr>
        <p:txBody>
          <a:bodyPr wrap="square" rtlCol="0">
            <a:spAutoFit/>
          </a:bodyPr>
          <a:lstStyle/>
          <a:p>
            <a:pPr algn="ctr"/>
            <a:r>
              <a:rPr lang="nl-BE" dirty="0" smtClean="0">
                <a:solidFill>
                  <a:srgbClr val="FF0000"/>
                </a:solidFill>
                <a:latin typeface="Arial Black" panose="020B0A04020102020204" pitchFamily="34" charset="0"/>
              </a:rPr>
              <a:t>B</a:t>
            </a:r>
            <a:r>
              <a:rPr lang="nl-BE" dirty="0" smtClean="0">
                <a:latin typeface="Arial Black" panose="020B0A04020102020204" pitchFamily="34" charset="0"/>
              </a:rPr>
              <a:t>uurt </a:t>
            </a:r>
            <a:r>
              <a:rPr lang="nl-BE" dirty="0" smtClean="0">
                <a:solidFill>
                  <a:srgbClr val="FF0000"/>
                </a:solidFill>
                <a:latin typeface="Arial Black" panose="020B0A04020102020204" pitchFamily="34" charset="0"/>
              </a:rPr>
              <a:t>I</a:t>
            </a:r>
            <a:r>
              <a:rPr lang="nl-BE" dirty="0" smtClean="0">
                <a:latin typeface="Arial Black" panose="020B0A04020102020204" pitchFamily="34" charset="0"/>
              </a:rPr>
              <a:t>nformatie </a:t>
            </a:r>
            <a:r>
              <a:rPr lang="nl-BE" dirty="0" smtClean="0">
                <a:solidFill>
                  <a:srgbClr val="FF0000"/>
                </a:solidFill>
                <a:latin typeface="Arial Black" panose="020B0A04020102020204" pitchFamily="34" charset="0"/>
              </a:rPr>
              <a:t>N</a:t>
            </a:r>
            <a:r>
              <a:rPr lang="nl-BE" dirty="0" smtClean="0">
                <a:latin typeface="Arial Black" panose="020B0A04020102020204" pitchFamily="34" charset="0"/>
              </a:rPr>
              <a:t>etwerk  LIEZEBOS </a:t>
            </a:r>
            <a:endParaRPr lang="nl-BE" dirty="0">
              <a:latin typeface="Arial Black" panose="020B0A04020102020204" pitchFamily="34" charset="0"/>
            </a:endParaRPr>
          </a:p>
        </p:txBody>
      </p:sp>
      <p:cxnSp>
        <p:nvCxnSpPr>
          <p:cNvPr id="12" name="Rechte verbindingslijn 11"/>
          <p:cNvCxnSpPr/>
          <p:nvPr/>
        </p:nvCxnSpPr>
        <p:spPr>
          <a:xfrm>
            <a:off x="158620" y="942392"/>
            <a:ext cx="11952515" cy="18661"/>
          </a:xfrm>
          <a:prstGeom prst="line">
            <a:avLst/>
          </a:prstGeom>
        </p:spPr>
        <p:style>
          <a:lnRef idx="1">
            <a:schemeClr val="accent1"/>
          </a:lnRef>
          <a:fillRef idx="0">
            <a:schemeClr val="accent1"/>
          </a:fillRef>
          <a:effectRef idx="0">
            <a:schemeClr val="accent1"/>
          </a:effectRef>
          <a:fontRef idx="minor">
            <a:schemeClr val="tx1"/>
          </a:fontRef>
        </p:style>
      </p:cxnSp>
      <p:pic>
        <p:nvPicPr>
          <p:cNvPr id="2" name="Afbeelding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74755" y="114056"/>
            <a:ext cx="1801527" cy="600509"/>
          </a:xfrm>
          <a:prstGeom prst="rect">
            <a:avLst/>
          </a:prstGeom>
        </p:spPr>
      </p:pic>
      <p:sp>
        <p:nvSpPr>
          <p:cNvPr id="3" name="Rechthoek 2"/>
          <p:cNvSpPr/>
          <p:nvPr/>
        </p:nvSpPr>
        <p:spPr>
          <a:xfrm>
            <a:off x="1978090" y="1440248"/>
            <a:ext cx="2565126" cy="369332"/>
          </a:xfrm>
          <a:prstGeom prst="rect">
            <a:avLst/>
          </a:prstGeom>
        </p:spPr>
        <p:txBody>
          <a:bodyPr wrap="none">
            <a:spAutoFit/>
          </a:bodyPr>
          <a:lstStyle/>
          <a:p>
            <a:r>
              <a:rPr lang="nl-BE" dirty="0"/>
              <a:t>http://be-alert.be/nl/</a:t>
            </a:r>
          </a:p>
        </p:txBody>
      </p:sp>
      <p:pic>
        <p:nvPicPr>
          <p:cNvPr id="4" name="Afbeelding 3"/>
          <p:cNvPicPr>
            <a:picLocks noChangeAspect="1"/>
          </p:cNvPicPr>
          <p:nvPr/>
        </p:nvPicPr>
        <p:blipFill>
          <a:blip r:embed="rId5"/>
          <a:stretch>
            <a:fillRect/>
          </a:stretch>
        </p:blipFill>
        <p:spPr>
          <a:xfrm>
            <a:off x="668694" y="1881431"/>
            <a:ext cx="8839200" cy="4724400"/>
          </a:xfrm>
          <a:prstGeom prst="rect">
            <a:avLst/>
          </a:prstGeom>
        </p:spPr>
      </p:pic>
    </p:spTree>
    <p:extLst>
      <p:ext uri="{BB962C8B-B14F-4D97-AF65-F5344CB8AC3E}">
        <p14:creationId xmlns:p14="http://schemas.microsoft.com/office/powerpoint/2010/main" val="129819600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5" name="Afbeelding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11543" y="60374"/>
            <a:ext cx="856062" cy="844358"/>
          </a:xfrm>
          <a:prstGeom prst="rect">
            <a:avLst/>
          </a:prstGeom>
        </p:spPr>
      </p:pic>
      <p:sp>
        <p:nvSpPr>
          <p:cNvPr id="7" name="Tijdelijke aanduiding voor voettekst 6"/>
          <p:cNvSpPr>
            <a:spLocks noGrp="1"/>
          </p:cNvSpPr>
          <p:nvPr>
            <p:ph type="ftr" sz="quarter" idx="11"/>
          </p:nvPr>
        </p:nvSpPr>
        <p:spPr>
          <a:xfrm>
            <a:off x="1489098" y="6395924"/>
            <a:ext cx="6297612" cy="365125"/>
          </a:xfrm>
        </p:spPr>
        <p:txBody>
          <a:bodyPr/>
          <a:lstStyle/>
          <a:p>
            <a:pPr algn="ctr"/>
            <a:r>
              <a:rPr lang="nl-BE" dirty="0" smtClean="0"/>
              <a:t>jaarvergadering 2016 BIN LIEZEBOS</a:t>
            </a:r>
            <a:endParaRPr lang="nl-BE" dirty="0"/>
          </a:p>
        </p:txBody>
      </p:sp>
      <p:sp>
        <p:nvSpPr>
          <p:cNvPr id="8" name="Tekstvak 7"/>
          <p:cNvSpPr txBox="1"/>
          <p:nvPr/>
        </p:nvSpPr>
        <p:spPr>
          <a:xfrm>
            <a:off x="1978090" y="345233"/>
            <a:ext cx="7529804" cy="369332"/>
          </a:xfrm>
          <a:prstGeom prst="rect">
            <a:avLst/>
          </a:prstGeom>
          <a:noFill/>
        </p:spPr>
        <p:txBody>
          <a:bodyPr wrap="square" rtlCol="0">
            <a:spAutoFit/>
          </a:bodyPr>
          <a:lstStyle/>
          <a:p>
            <a:pPr algn="ctr"/>
            <a:r>
              <a:rPr lang="nl-BE" dirty="0" smtClean="0">
                <a:solidFill>
                  <a:srgbClr val="FF0000"/>
                </a:solidFill>
                <a:latin typeface="Arial Black" panose="020B0A04020102020204" pitchFamily="34" charset="0"/>
              </a:rPr>
              <a:t>B</a:t>
            </a:r>
            <a:r>
              <a:rPr lang="nl-BE" dirty="0" smtClean="0">
                <a:latin typeface="Arial Black" panose="020B0A04020102020204" pitchFamily="34" charset="0"/>
              </a:rPr>
              <a:t>uurt </a:t>
            </a:r>
            <a:r>
              <a:rPr lang="nl-BE" dirty="0" smtClean="0">
                <a:solidFill>
                  <a:srgbClr val="FF0000"/>
                </a:solidFill>
                <a:latin typeface="Arial Black" panose="020B0A04020102020204" pitchFamily="34" charset="0"/>
              </a:rPr>
              <a:t>I</a:t>
            </a:r>
            <a:r>
              <a:rPr lang="nl-BE" dirty="0" smtClean="0">
                <a:latin typeface="Arial Black" panose="020B0A04020102020204" pitchFamily="34" charset="0"/>
              </a:rPr>
              <a:t>nformatie </a:t>
            </a:r>
            <a:r>
              <a:rPr lang="nl-BE" dirty="0" smtClean="0">
                <a:solidFill>
                  <a:srgbClr val="FF0000"/>
                </a:solidFill>
                <a:latin typeface="Arial Black" panose="020B0A04020102020204" pitchFamily="34" charset="0"/>
              </a:rPr>
              <a:t>N</a:t>
            </a:r>
            <a:r>
              <a:rPr lang="nl-BE" dirty="0" smtClean="0">
                <a:latin typeface="Arial Black" panose="020B0A04020102020204" pitchFamily="34" charset="0"/>
              </a:rPr>
              <a:t>etwerk  LIEZEBOS </a:t>
            </a:r>
            <a:endParaRPr lang="nl-BE" dirty="0">
              <a:latin typeface="Arial Black" panose="020B0A04020102020204" pitchFamily="34" charset="0"/>
            </a:endParaRPr>
          </a:p>
        </p:txBody>
      </p:sp>
      <p:cxnSp>
        <p:nvCxnSpPr>
          <p:cNvPr id="12" name="Rechte verbindingslijn 11"/>
          <p:cNvCxnSpPr/>
          <p:nvPr/>
        </p:nvCxnSpPr>
        <p:spPr>
          <a:xfrm>
            <a:off x="158620" y="942392"/>
            <a:ext cx="11952515" cy="18661"/>
          </a:xfrm>
          <a:prstGeom prst="line">
            <a:avLst/>
          </a:prstGeom>
        </p:spPr>
        <p:style>
          <a:lnRef idx="1">
            <a:schemeClr val="accent1"/>
          </a:lnRef>
          <a:fillRef idx="0">
            <a:schemeClr val="accent1"/>
          </a:fillRef>
          <a:effectRef idx="0">
            <a:schemeClr val="accent1"/>
          </a:effectRef>
          <a:fontRef idx="minor">
            <a:schemeClr val="tx1"/>
          </a:fontRef>
        </p:style>
      </p:cxnSp>
      <p:sp>
        <p:nvSpPr>
          <p:cNvPr id="2" name="Tekstvak 1"/>
          <p:cNvSpPr txBox="1"/>
          <p:nvPr/>
        </p:nvSpPr>
        <p:spPr>
          <a:xfrm>
            <a:off x="1240972" y="1567543"/>
            <a:ext cx="8749334" cy="5262979"/>
          </a:xfrm>
          <a:prstGeom prst="rect">
            <a:avLst/>
          </a:prstGeom>
          <a:noFill/>
        </p:spPr>
        <p:txBody>
          <a:bodyPr wrap="square" rtlCol="0">
            <a:spAutoFit/>
          </a:bodyPr>
          <a:lstStyle/>
          <a:p>
            <a:pPr algn="ctr"/>
            <a:r>
              <a:rPr lang="nl-BE" sz="3600" dirty="0" smtClean="0">
                <a:solidFill>
                  <a:srgbClr val="FF0000"/>
                </a:solidFill>
                <a:latin typeface="Aharoni" panose="02010803020104030203" pitchFamily="2" charset="-79"/>
                <a:cs typeface="Aharoni" panose="02010803020104030203" pitchFamily="2" charset="-79"/>
              </a:rPr>
              <a:t>Jaar vergadering 2016</a:t>
            </a:r>
          </a:p>
          <a:p>
            <a:pPr algn="ctr"/>
            <a:r>
              <a:rPr lang="nl-BE" sz="3600" dirty="0">
                <a:solidFill>
                  <a:srgbClr val="FF0000"/>
                </a:solidFill>
                <a:latin typeface="Aharoni" panose="02010803020104030203" pitchFamily="2" charset="-79"/>
                <a:cs typeface="Aharoni" panose="02010803020104030203" pitchFamily="2" charset="-79"/>
              </a:rPr>
              <a:t> </a:t>
            </a:r>
            <a:r>
              <a:rPr lang="nl-BE" sz="3600" dirty="0" smtClean="0">
                <a:solidFill>
                  <a:srgbClr val="FF0000"/>
                </a:solidFill>
                <a:latin typeface="Aharoni" panose="02010803020104030203" pitchFamily="2" charset="-79"/>
                <a:cs typeface="Aharoni" panose="02010803020104030203" pitchFamily="2" charset="-79"/>
              </a:rPr>
              <a:t>   </a:t>
            </a:r>
            <a:r>
              <a:rPr lang="nl-BE" sz="3600" dirty="0" smtClean="0">
                <a:solidFill>
                  <a:schemeClr val="accent2"/>
                </a:solidFill>
                <a:latin typeface="BATAVIA" panose="00000400000000000000" pitchFamily="2" charset="2"/>
                <a:cs typeface="Aharoni" panose="02010803020104030203" pitchFamily="2" charset="-79"/>
              </a:rPr>
              <a:t>BIN LIEZEBOS</a:t>
            </a:r>
          </a:p>
          <a:p>
            <a:endParaRPr lang="nl-BE" sz="3600" dirty="0">
              <a:solidFill>
                <a:srgbClr val="FF0000"/>
              </a:solidFill>
              <a:latin typeface="Aharoni" panose="02010803020104030203" pitchFamily="2" charset="-79"/>
              <a:cs typeface="Aharoni" panose="02010803020104030203" pitchFamily="2" charset="-79"/>
            </a:endParaRPr>
          </a:p>
          <a:p>
            <a:endParaRPr lang="nl-BE" dirty="0" smtClean="0">
              <a:latin typeface="BATAVIA" panose="00000400000000000000" pitchFamily="2" charset="2"/>
            </a:endParaRPr>
          </a:p>
          <a:p>
            <a:endParaRPr lang="nl-BE" dirty="0">
              <a:latin typeface="BATAVIA" panose="00000400000000000000" pitchFamily="2" charset="2"/>
            </a:endParaRPr>
          </a:p>
          <a:p>
            <a:pPr marL="285750" indent="-285750" algn="ctr">
              <a:buFont typeface="Arial" panose="020B0604020202020204" pitchFamily="34" charset="0"/>
              <a:buChar char="•"/>
            </a:pPr>
            <a:r>
              <a:rPr lang="nl-BE" sz="4800" dirty="0" smtClean="0"/>
              <a:t>Vragen</a:t>
            </a:r>
          </a:p>
          <a:p>
            <a:pPr marL="285750" indent="-285750">
              <a:buFont typeface="Arial" panose="020B0604020202020204" pitchFamily="34" charset="0"/>
              <a:buChar char="•"/>
            </a:pPr>
            <a:endParaRPr lang="nl-BE" dirty="0"/>
          </a:p>
          <a:p>
            <a:r>
              <a:rPr lang="nl-BE" b="1" dirty="0" smtClean="0">
                <a:solidFill>
                  <a:schemeClr val="accent2">
                    <a:lumMod val="75000"/>
                  </a:schemeClr>
                </a:solidFill>
              </a:rPr>
              <a:t>         </a:t>
            </a:r>
            <a:endParaRPr lang="nl-BE" b="1" dirty="0">
              <a:solidFill>
                <a:schemeClr val="accent2">
                  <a:lumMod val="75000"/>
                </a:schemeClr>
              </a:solidFill>
            </a:endParaRPr>
          </a:p>
          <a:p>
            <a:pPr marL="285750" indent="-285750" algn="ctr">
              <a:buFont typeface="Arial" panose="020B0604020202020204" pitchFamily="34" charset="0"/>
              <a:buChar char="•"/>
            </a:pPr>
            <a:endParaRPr lang="nl-BE" b="1" dirty="0">
              <a:solidFill>
                <a:schemeClr val="accent2">
                  <a:lumMod val="75000"/>
                </a:schemeClr>
              </a:solidFill>
            </a:endParaRPr>
          </a:p>
          <a:p>
            <a:pPr algn="ctr"/>
            <a:endParaRPr lang="nl-BE" b="1" dirty="0">
              <a:solidFill>
                <a:schemeClr val="accent2">
                  <a:lumMod val="75000"/>
                </a:schemeClr>
              </a:solidFill>
            </a:endParaRPr>
          </a:p>
          <a:p>
            <a:pPr marL="285750" indent="-285750">
              <a:buFont typeface="Arial" panose="020B0604020202020204" pitchFamily="34" charset="0"/>
              <a:buChar char="•"/>
            </a:pPr>
            <a:endParaRPr lang="nl-BE" b="1" dirty="0" smtClean="0">
              <a:solidFill>
                <a:schemeClr val="accent2">
                  <a:lumMod val="75000"/>
                </a:schemeClr>
              </a:solidFill>
            </a:endParaRPr>
          </a:p>
          <a:p>
            <a:pPr marL="285750" indent="-285750">
              <a:buFont typeface="Arial" panose="020B0604020202020204" pitchFamily="34" charset="0"/>
              <a:buChar char="•"/>
            </a:pPr>
            <a:endParaRPr lang="nl-BE" b="1" dirty="0">
              <a:solidFill>
                <a:schemeClr val="accent2">
                  <a:lumMod val="75000"/>
                </a:schemeClr>
              </a:solidFill>
            </a:endParaRPr>
          </a:p>
          <a:p>
            <a:pPr marL="285750" indent="-285750">
              <a:buFont typeface="Arial" panose="020B0604020202020204" pitchFamily="34" charset="0"/>
              <a:buChar char="•"/>
            </a:pPr>
            <a:endParaRPr lang="nl-BE" b="1" dirty="0" smtClean="0">
              <a:solidFill>
                <a:schemeClr val="accent2">
                  <a:lumMod val="75000"/>
                </a:schemeClr>
              </a:solidFill>
            </a:endParaRPr>
          </a:p>
          <a:p>
            <a:pPr marL="285750" indent="-285750">
              <a:buFont typeface="Arial" panose="020B0604020202020204" pitchFamily="34" charset="0"/>
              <a:buChar char="•"/>
            </a:pPr>
            <a:endParaRPr lang="nl-BE" dirty="0"/>
          </a:p>
        </p:txBody>
      </p:sp>
    </p:spTree>
    <p:extLst>
      <p:ext uri="{BB962C8B-B14F-4D97-AF65-F5344CB8AC3E}">
        <p14:creationId xmlns:p14="http://schemas.microsoft.com/office/powerpoint/2010/main" val="125358205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250"/>
                                  </p:stCondLst>
                                  <p:childTnLst>
                                    <p:set>
                                      <p:cBhvr>
                                        <p:cTn id="6" dur="1" fill="hold">
                                          <p:stCondLst>
                                            <p:cond delay="1499"/>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5" name="Afbeelding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11543" y="60374"/>
            <a:ext cx="856062" cy="844358"/>
          </a:xfrm>
          <a:prstGeom prst="rect">
            <a:avLst/>
          </a:prstGeom>
        </p:spPr>
      </p:pic>
      <p:sp>
        <p:nvSpPr>
          <p:cNvPr id="7" name="Tijdelijke aanduiding voor voettekst 6"/>
          <p:cNvSpPr>
            <a:spLocks noGrp="1"/>
          </p:cNvSpPr>
          <p:nvPr>
            <p:ph type="ftr" sz="quarter" idx="11"/>
          </p:nvPr>
        </p:nvSpPr>
        <p:spPr>
          <a:xfrm>
            <a:off x="1489098" y="6395924"/>
            <a:ext cx="6297612" cy="365125"/>
          </a:xfrm>
        </p:spPr>
        <p:txBody>
          <a:bodyPr/>
          <a:lstStyle/>
          <a:p>
            <a:pPr algn="ctr"/>
            <a:r>
              <a:rPr lang="nl-BE" dirty="0" smtClean="0">
                <a:solidFill>
                  <a:prstClr val="black">
                    <a:tint val="75000"/>
                  </a:prstClr>
                </a:solidFill>
              </a:rPr>
              <a:t>jaarvergadering 2016 BIN LIEZEBOS</a:t>
            </a:r>
            <a:endParaRPr lang="nl-BE" dirty="0">
              <a:solidFill>
                <a:prstClr val="black">
                  <a:tint val="75000"/>
                </a:prstClr>
              </a:solidFill>
            </a:endParaRPr>
          </a:p>
        </p:txBody>
      </p:sp>
      <p:sp>
        <p:nvSpPr>
          <p:cNvPr id="8" name="Tekstvak 7"/>
          <p:cNvSpPr txBox="1"/>
          <p:nvPr/>
        </p:nvSpPr>
        <p:spPr>
          <a:xfrm>
            <a:off x="1978090" y="345233"/>
            <a:ext cx="7529804" cy="369332"/>
          </a:xfrm>
          <a:prstGeom prst="rect">
            <a:avLst/>
          </a:prstGeom>
          <a:noFill/>
        </p:spPr>
        <p:txBody>
          <a:bodyPr wrap="square" rtlCol="0">
            <a:spAutoFit/>
          </a:bodyPr>
          <a:lstStyle/>
          <a:p>
            <a:pPr algn="ctr"/>
            <a:r>
              <a:rPr lang="nl-BE" dirty="0" smtClean="0">
                <a:solidFill>
                  <a:srgbClr val="FF0000"/>
                </a:solidFill>
                <a:latin typeface="Arial Black" panose="020B0A04020102020204" pitchFamily="34" charset="0"/>
              </a:rPr>
              <a:t>B</a:t>
            </a:r>
            <a:r>
              <a:rPr lang="nl-BE" dirty="0" smtClean="0">
                <a:solidFill>
                  <a:prstClr val="black"/>
                </a:solidFill>
                <a:latin typeface="Arial Black" panose="020B0A04020102020204" pitchFamily="34" charset="0"/>
              </a:rPr>
              <a:t>uurt </a:t>
            </a:r>
            <a:r>
              <a:rPr lang="nl-BE" dirty="0" smtClean="0">
                <a:solidFill>
                  <a:srgbClr val="FF0000"/>
                </a:solidFill>
                <a:latin typeface="Arial Black" panose="020B0A04020102020204" pitchFamily="34" charset="0"/>
              </a:rPr>
              <a:t>I</a:t>
            </a:r>
            <a:r>
              <a:rPr lang="nl-BE" dirty="0" smtClean="0">
                <a:solidFill>
                  <a:prstClr val="black"/>
                </a:solidFill>
                <a:latin typeface="Arial Black" panose="020B0A04020102020204" pitchFamily="34" charset="0"/>
              </a:rPr>
              <a:t>nformatie </a:t>
            </a:r>
            <a:r>
              <a:rPr lang="nl-BE" dirty="0" smtClean="0">
                <a:solidFill>
                  <a:srgbClr val="FF0000"/>
                </a:solidFill>
                <a:latin typeface="Arial Black" panose="020B0A04020102020204" pitchFamily="34" charset="0"/>
              </a:rPr>
              <a:t>N</a:t>
            </a:r>
            <a:r>
              <a:rPr lang="nl-BE" dirty="0" smtClean="0">
                <a:solidFill>
                  <a:prstClr val="black"/>
                </a:solidFill>
                <a:latin typeface="Arial Black" panose="020B0A04020102020204" pitchFamily="34" charset="0"/>
              </a:rPr>
              <a:t>etwerk  LIEZEBOS </a:t>
            </a:r>
            <a:endParaRPr lang="nl-BE" dirty="0">
              <a:solidFill>
                <a:prstClr val="black"/>
              </a:solidFill>
              <a:latin typeface="Arial Black" panose="020B0A04020102020204" pitchFamily="34" charset="0"/>
            </a:endParaRPr>
          </a:p>
        </p:txBody>
      </p:sp>
      <p:cxnSp>
        <p:nvCxnSpPr>
          <p:cNvPr id="12" name="Rechte verbindingslijn 11"/>
          <p:cNvCxnSpPr/>
          <p:nvPr/>
        </p:nvCxnSpPr>
        <p:spPr>
          <a:xfrm>
            <a:off x="158620" y="942392"/>
            <a:ext cx="11952515" cy="18661"/>
          </a:xfrm>
          <a:prstGeom prst="line">
            <a:avLst/>
          </a:prstGeom>
        </p:spPr>
        <p:style>
          <a:lnRef idx="1">
            <a:schemeClr val="accent1"/>
          </a:lnRef>
          <a:fillRef idx="0">
            <a:schemeClr val="accent1"/>
          </a:fillRef>
          <a:effectRef idx="0">
            <a:schemeClr val="accent1"/>
          </a:effectRef>
          <a:fontRef idx="minor">
            <a:schemeClr val="tx1"/>
          </a:fontRef>
        </p:style>
      </p:cxnSp>
      <p:sp>
        <p:nvSpPr>
          <p:cNvPr id="2" name="Tekstvak 1"/>
          <p:cNvSpPr txBox="1"/>
          <p:nvPr/>
        </p:nvSpPr>
        <p:spPr>
          <a:xfrm>
            <a:off x="1240972" y="1567543"/>
            <a:ext cx="8749334" cy="3108543"/>
          </a:xfrm>
          <a:prstGeom prst="rect">
            <a:avLst/>
          </a:prstGeom>
          <a:noFill/>
        </p:spPr>
        <p:txBody>
          <a:bodyPr wrap="square" rtlCol="0">
            <a:spAutoFit/>
          </a:bodyPr>
          <a:lstStyle/>
          <a:p>
            <a:pPr algn="ctr"/>
            <a:r>
              <a:rPr lang="nl-BE" sz="3600" dirty="0" smtClean="0">
                <a:solidFill>
                  <a:srgbClr val="54A021"/>
                </a:solidFill>
                <a:latin typeface="BATAVIA" panose="00000400000000000000" pitchFamily="2" charset="2"/>
                <a:cs typeface="Aharoni" panose="02010803020104030203" pitchFamily="2" charset="-79"/>
              </a:rPr>
              <a:t>BIN LIEZEBOS</a:t>
            </a:r>
          </a:p>
          <a:p>
            <a:endParaRPr lang="nl-BE" sz="3600" dirty="0">
              <a:solidFill>
                <a:srgbClr val="FF0000"/>
              </a:solidFill>
              <a:latin typeface="Aharoni" panose="02010803020104030203" pitchFamily="2" charset="-79"/>
              <a:cs typeface="Aharoni" panose="02010803020104030203" pitchFamily="2" charset="-79"/>
            </a:endParaRPr>
          </a:p>
          <a:p>
            <a:endParaRPr lang="nl-BE" dirty="0" smtClean="0">
              <a:solidFill>
                <a:prstClr val="black"/>
              </a:solidFill>
              <a:latin typeface="BATAVIA" panose="00000400000000000000" pitchFamily="2" charset="2"/>
            </a:endParaRPr>
          </a:p>
          <a:p>
            <a:pPr algn="ctr"/>
            <a:r>
              <a:rPr lang="nl-BE" sz="3200" dirty="0" smtClean="0">
                <a:solidFill>
                  <a:srgbClr val="FF0000"/>
                </a:solidFill>
              </a:rPr>
              <a:t>C</a:t>
            </a:r>
            <a:r>
              <a:rPr lang="nl-BE" sz="3200" dirty="0" smtClean="0"/>
              <a:t>oncept </a:t>
            </a:r>
            <a:r>
              <a:rPr lang="nl-BE" sz="3200" dirty="0" smtClean="0">
                <a:solidFill>
                  <a:srgbClr val="FF0000"/>
                </a:solidFill>
              </a:rPr>
              <a:t>P</a:t>
            </a:r>
            <a:r>
              <a:rPr lang="nl-BE" sz="3200" dirty="0" smtClean="0"/>
              <a:t>reventie </a:t>
            </a:r>
            <a:r>
              <a:rPr lang="nl-BE" sz="3200" dirty="0">
                <a:solidFill>
                  <a:srgbClr val="FF0000"/>
                </a:solidFill>
              </a:rPr>
              <a:t>D</a:t>
            </a:r>
            <a:r>
              <a:rPr lang="nl-BE" sz="3200" dirty="0"/>
              <a:t>oor </a:t>
            </a:r>
            <a:r>
              <a:rPr lang="nl-BE" sz="3200" dirty="0" err="1">
                <a:solidFill>
                  <a:srgbClr val="FF0000"/>
                </a:solidFill>
              </a:rPr>
              <a:t>O</a:t>
            </a:r>
            <a:r>
              <a:rPr lang="nl-BE" sz="3200" dirty="0" err="1"/>
              <a:t>mgevings</a:t>
            </a:r>
            <a:r>
              <a:rPr lang="nl-BE" sz="3200" dirty="0"/>
              <a:t> </a:t>
            </a:r>
            <a:r>
              <a:rPr lang="nl-BE" sz="3200" dirty="0" smtClean="0">
                <a:solidFill>
                  <a:srgbClr val="FF0000"/>
                </a:solidFill>
              </a:rPr>
              <a:t>D</a:t>
            </a:r>
            <a:r>
              <a:rPr lang="nl-BE" sz="3200" dirty="0" smtClean="0"/>
              <a:t>esign</a:t>
            </a:r>
            <a:r>
              <a:rPr lang="nl-BE" sz="3200" dirty="0" smtClean="0">
                <a:solidFill>
                  <a:srgbClr val="FF0000"/>
                </a:solidFill>
              </a:rPr>
              <a:t> </a:t>
            </a:r>
            <a:r>
              <a:rPr lang="nl-BE" sz="3200" dirty="0" smtClean="0"/>
              <a:t>(CPDOD) </a:t>
            </a:r>
          </a:p>
          <a:p>
            <a:pPr algn="ctr"/>
            <a:endParaRPr lang="nl-BE" sz="2800" dirty="0"/>
          </a:p>
          <a:p>
            <a:r>
              <a:rPr lang="nl-BE" sz="1400" i="1" dirty="0"/>
              <a:t>internationaal omschreven als:  (Prevention Through </a:t>
            </a:r>
            <a:r>
              <a:rPr lang="nl-BE" sz="1400" i="1" dirty="0" err="1"/>
              <a:t>Environmental</a:t>
            </a:r>
            <a:r>
              <a:rPr lang="nl-BE" sz="1400" i="1" dirty="0"/>
              <a:t> Design (CPTED) concept</a:t>
            </a:r>
            <a:r>
              <a:rPr lang="nl-BE" sz="1400" i="1" dirty="0" smtClean="0"/>
              <a:t>)</a:t>
            </a:r>
            <a:endParaRPr lang="nl-BE" dirty="0">
              <a:solidFill>
                <a:prstClr val="black"/>
              </a:solidFill>
            </a:endParaRPr>
          </a:p>
        </p:txBody>
      </p:sp>
      <p:sp>
        <p:nvSpPr>
          <p:cNvPr id="3" name="Tekstvak 2"/>
          <p:cNvSpPr txBox="1"/>
          <p:nvPr/>
        </p:nvSpPr>
        <p:spPr>
          <a:xfrm>
            <a:off x="493059" y="5818094"/>
            <a:ext cx="6840071" cy="877163"/>
          </a:xfrm>
          <a:prstGeom prst="rect">
            <a:avLst/>
          </a:prstGeom>
          <a:noFill/>
        </p:spPr>
        <p:txBody>
          <a:bodyPr wrap="square" rtlCol="0">
            <a:spAutoFit/>
          </a:bodyPr>
          <a:lstStyle/>
          <a:p>
            <a:r>
              <a:rPr lang="nl-BE" sz="1100" dirty="0">
                <a:latin typeface="Book Antiqua" panose="02040602050305030304" pitchFamily="18" charset="0"/>
              </a:rPr>
              <a:t>FYSIEKE OMGEVINGSKENMERKEN EN WONINGINBRAAK IN ENSCHEDE</a:t>
            </a:r>
          </a:p>
          <a:p>
            <a:r>
              <a:rPr lang="nl-BE" sz="1100" dirty="0">
                <a:latin typeface="Book Antiqua" panose="02040602050305030304" pitchFamily="18" charset="0"/>
              </a:rPr>
              <a:t>Universiteit Twente</a:t>
            </a:r>
          </a:p>
          <a:p>
            <a:r>
              <a:rPr lang="en-US" sz="1100" dirty="0">
                <a:latin typeface="Book Antiqua" panose="02040602050305030304" pitchFamily="18" charset="0"/>
              </a:rPr>
              <a:t>School of management and Governance</a:t>
            </a:r>
            <a:endParaRPr lang="nl-BE" sz="1100" b="1" dirty="0">
              <a:solidFill>
                <a:srgbClr val="54A021">
                  <a:lumMod val="75000"/>
                </a:srgbClr>
              </a:solidFill>
              <a:latin typeface="Book Antiqua" panose="02040602050305030304" pitchFamily="18" charset="0"/>
            </a:endParaRPr>
          </a:p>
          <a:p>
            <a:endParaRPr lang="nl-BE" dirty="0"/>
          </a:p>
        </p:txBody>
      </p:sp>
    </p:spTree>
    <p:extLst>
      <p:ext uri="{BB962C8B-B14F-4D97-AF65-F5344CB8AC3E}">
        <p14:creationId xmlns:p14="http://schemas.microsoft.com/office/powerpoint/2010/main" val="128638734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250"/>
                                  </p:stCondLst>
                                  <p:childTnLst>
                                    <p:set>
                                      <p:cBhvr>
                                        <p:cTn id="6" dur="1" fill="hold">
                                          <p:stCondLst>
                                            <p:cond delay="1499"/>
                                          </p:stCondLst>
                                        </p:cTn>
                                        <p:tgtEl>
                                          <p:spTgt spid="2"/>
                                        </p:tgtEl>
                                        <p:attrNameLst>
                                          <p:attrName>style.visibility</p:attrName>
                                        </p:attrNameLst>
                                      </p:cBhvr>
                                      <p:to>
                                        <p:strVal val="visible"/>
                                      </p:to>
                                    </p:set>
                                  </p:childTnLst>
                                </p:cTn>
                              </p:par>
                            </p:childTnLst>
                          </p:cTn>
                        </p:par>
                        <p:par>
                          <p:cTn id="7" fill="hold">
                            <p:stCondLst>
                              <p:cond delay="1750"/>
                            </p:stCondLst>
                            <p:childTnLst>
                              <p:par>
                                <p:cTn id="8" presetID="1" presetClass="entr" presetSubtype="0" fill="hold" grpId="0" nodeType="afterEffect">
                                  <p:stCondLst>
                                    <p:cond delay="1250"/>
                                  </p:stCondLst>
                                  <p:childTnLst>
                                    <p:set>
                                      <p:cBhvr>
                                        <p:cTn id="9"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5" name="Afbeelding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11543" y="60374"/>
            <a:ext cx="856062" cy="844358"/>
          </a:xfrm>
          <a:prstGeom prst="rect">
            <a:avLst/>
          </a:prstGeom>
        </p:spPr>
      </p:pic>
      <p:sp>
        <p:nvSpPr>
          <p:cNvPr id="7" name="Tijdelijke aanduiding voor voettekst 6"/>
          <p:cNvSpPr>
            <a:spLocks noGrp="1"/>
          </p:cNvSpPr>
          <p:nvPr>
            <p:ph type="ftr" sz="quarter" idx="11"/>
          </p:nvPr>
        </p:nvSpPr>
        <p:spPr>
          <a:xfrm>
            <a:off x="1489098" y="6395924"/>
            <a:ext cx="6297612" cy="365125"/>
          </a:xfrm>
        </p:spPr>
        <p:txBody>
          <a:bodyPr/>
          <a:lstStyle/>
          <a:p>
            <a:pPr algn="ctr"/>
            <a:r>
              <a:rPr lang="nl-BE" dirty="0" smtClean="0"/>
              <a:t>jaarvergadering 2016 BIN LIEZEBOS</a:t>
            </a:r>
            <a:endParaRPr lang="nl-BE" dirty="0"/>
          </a:p>
        </p:txBody>
      </p:sp>
      <p:sp>
        <p:nvSpPr>
          <p:cNvPr id="8" name="Tekstvak 7"/>
          <p:cNvSpPr txBox="1"/>
          <p:nvPr/>
        </p:nvSpPr>
        <p:spPr>
          <a:xfrm>
            <a:off x="1978090" y="345233"/>
            <a:ext cx="7529804" cy="369332"/>
          </a:xfrm>
          <a:prstGeom prst="rect">
            <a:avLst/>
          </a:prstGeom>
          <a:noFill/>
        </p:spPr>
        <p:txBody>
          <a:bodyPr wrap="square" rtlCol="0">
            <a:spAutoFit/>
          </a:bodyPr>
          <a:lstStyle/>
          <a:p>
            <a:pPr algn="ctr"/>
            <a:r>
              <a:rPr lang="nl-BE" dirty="0" smtClean="0">
                <a:solidFill>
                  <a:srgbClr val="FF0000"/>
                </a:solidFill>
                <a:latin typeface="Arial Black" panose="020B0A04020102020204" pitchFamily="34" charset="0"/>
              </a:rPr>
              <a:t>B</a:t>
            </a:r>
            <a:r>
              <a:rPr lang="nl-BE" dirty="0" smtClean="0">
                <a:latin typeface="Arial Black" panose="020B0A04020102020204" pitchFamily="34" charset="0"/>
              </a:rPr>
              <a:t>uurt </a:t>
            </a:r>
            <a:r>
              <a:rPr lang="nl-BE" dirty="0" smtClean="0">
                <a:solidFill>
                  <a:srgbClr val="FF0000"/>
                </a:solidFill>
                <a:latin typeface="Arial Black" panose="020B0A04020102020204" pitchFamily="34" charset="0"/>
              </a:rPr>
              <a:t>I</a:t>
            </a:r>
            <a:r>
              <a:rPr lang="nl-BE" dirty="0" smtClean="0">
                <a:latin typeface="Arial Black" panose="020B0A04020102020204" pitchFamily="34" charset="0"/>
              </a:rPr>
              <a:t>nformatie </a:t>
            </a:r>
            <a:r>
              <a:rPr lang="nl-BE" dirty="0" smtClean="0">
                <a:solidFill>
                  <a:srgbClr val="FF0000"/>
                </a:solidFill>
                <a:latin typeface="Arial Black" panose="020B0A04020102020204" pitchFamily="34" charset="0"/>
              </a:rPr>
              <a:t>N</a:t>
            </a:r>
            <a:r>
              <a:rPr lang="nl-BE" dirty="0" smtClean="0">
                <a:latin typeface="Arial Black" panose="020B0A04020102020204" pitchFamily="34" charset="0"/>
              </a:rPr>
              <a:t>etwerk  LIEZEBOS </a:t>
            </a:r>
            <a:endParaRPr lang="nl-BE" dirty="0">
              <a:latin typeface="Arial Black" panose="020B0A04020102020204" pitchFamily="34" charset="0"/>
            </a:endParaRPr>
          </a:p>
        </p:txBody>
      </p:sp>
      <p:cxnSp>
        <p:nvCxnSpPr>
          <p:cNvPr id="12" name="Rechte verbindingslijn 11"/>
          <p:cNvCxnSpPr/>
          <p:nvPr/>
        </p:nvCxnSpPr>
        <p:spPr>
          <a:xfrm>
            <a:off x="158620" y="942392"/>
            <a:ext cx="11952515" cy="18661"/>
          </a:xfrm>
          <a:prstGeom prst="line">
            <a:avLst/>
          </a:prstGeom>
        </p:spPr>
        <p:style>
          <a:lnRef idx="1">
            <a:schemeClr val="accent1"/>
          </a:lnRef>
          <a:fillRef idx="0">
            <a:schemeClr val="accent1"/>
          </a:fillRef>
          <a:effectRef idx="0">
            <a:schemeClr val="accent1"/>
          </a:effectRef>
          <a:fontRef idx="minor">
            <a:schemeClr val="tx1"/>
          </a:fontRef>
        </p:style>
      </p:cxnSp>
      <p:pic>
        <p:nvPicPr>
          <p:cNvPr id="2" name="Afbeelding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74755" y="114056"/>
            <a:ext cx="1801527" cy="600509"/>
          </a:xfrm>
          <a:prstGeom prst="rect">
            <a:avLst/>
          </a:prstGeom>
        </p:spPr>
      </p:pic>
      <p:pic>
        <p:nvPicPr>
          <p:cNvPr id="3" name="Afbeelding 2"/>
          <p:cNvPicPr>
            <a:picLocks noChangeAspect="1"/>
          </p:cNvPicPr>
          <p:nvPr/>
        </p:nvPicPr>
        <p:blipFill>
          <a:blip r:embed="rId5"/>
          <a:stretch>
            <a:fillRect/>
          </a:stretch>
        </p:blipFill>
        <p:spPr>
          <a:xfrm>
            <a:off x="1978089" y="2017796"/>
            <a:ext cx="5669771" cy="4328535"/>
          </a:xfrm>
          <a:prstGeom prst="rect">
            <a:avLst/>
          </a:prstGeom>
        </p:spPr>
      </p:pic>
      <p:sp>
        <p:nvSpPr>
          <p:cNvPr id="4" name="Rechthoek 3"/>
          <p:cNvSpPr/>
          <p:nvPr/>
        </p:nvSpPr>
        <p:spPr>
          <a:xfrm>
            <a:off x="1764975" y="998713"/>
            <a:ext cx="6096000" cy="981423"/>
          </a:xfrm>
          <a:prstGeom prst="rect">
            <a:avLst/>
          </a:prstGeom>
        </p:spPr>
        <p:txBody>
          <a:bodyPr>
            <a:spAutoFit/>
          </a:bodyPr>
          <a:lstStyle/>
          <a:p>
            <a:pPr>
              <a:lnSpc>
                <a:spcPct val="107000"/>
              </a:lnSpc>
              <a:spcAft>
                <a:spcPts val="800"/>
              </a:spcAft>
            </a:pPr>
            <a:r>
              <a:rPr lang="nl-BE" dirty="0">
                <a:latin typeface="Calibri" panose="020F0502020204030204" pitchFamily="34" charset="0"/>
                <a:ea typeface="Calibri" panose="020F0502020204030204" pitchFamily="34" charset="0"/>
                <a:cs typeface="Times New Roman" panose="02020603050405020304" pitchFamily="18" charset="0"/>
              </a:rPr>
              <a:t>In deze presentatie gaat het over  welke (in-)directe kenmerken uit de fysieke omgeving van invloed zijn op de kans op inbraak bij individuele woningen.</a:t>
            </a:r>
            <a:endParaRPr lang="nl-BE"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Rechthoek 5"/>
          <p:cNvSpPr/>
          <p:nvPr/>
        </p:nvSpPr>
        <p:spPr>
          <a:xfrm>
            <a:off x="7860974" y="2473610"/>
            <a:ext cx="3386970" cy="2463238"/>
          </a:xfrm>
          <a:prstGeom prst="rect">
            <a:avLst/>
          </a:prstGeom>
        </p:spPr>
        <p:txBody>
          <a:bodyPr wrap="square">
            <a:spAutoFit/>
          </a:bodyPr>
          <a:lstStyle/>
          <a:p>
            <a:pPr>
              <a:lnSpc>
                <a:spcPct val="107000"/>
              </a:lnSpc>
              <a:spcAft>
                <a:spcPts val="800"/>
              </a:spcAft>
            </a:pPr>
            <a:r>
              <a:rPr lang="nl-BE" dirty="0">
                <a:latin typeface="Aharoni" panose="02010803020104030203" pitchFamily="2" charset="-79"/>
                <a:ea typeface="Calibri" panose="020F0502020204030204" pitchFamily="34" charset="0"/>
                <a:cs typeface="Aharoni" panose="02010803020104030203" pitchFamily="2" charset="-79"/>
              </a:rPr>
              <a:t>In toenemende mate is het besef gegroeid dat door aandacht te besteden aan de preventieve werking die van een omgeving kan uitgaan in relatie tot criminaliteit, een crimineel delict kan worden voorkomen.</a:t>
            </a:r>
            <a:endParaRPr lang="nl-BE" dirty="0">
              <a:effectLst/>
              <a:latin typeface="Aharoni" panose="02010803020104030203" pitchFamily="2" charset="-79"/>
              <a:ea typeface="Calibri" panose="020F0502020204030204" pitchFamily="34" charset="0"/>
              <a:cs typeface="Aharoni" panose="02010803020104030203" pitchFamily="2" charset="-79"/>
            </a:endParaRPr>
          </a:p>
        </p:txBody>
      </p:sp>
      <p:sp>
        <p:nvSpPr>
          <p:cNvPr id="9" name="Tekstvak 8"/>
          <p:cNvSpPr txBox="1"/>
          <p:nvPr/>
        </p:nvSpPr>
        <p:spPr>
          <a:xfrm>
            <a:off x="3995351" y="2571322"/>
            <a:ext cx="1466336" cy="553998"/>
          </a:xfrm>
          <a:prstGeom prst="rect">
            <a:avLst/>
          </a:prstGeom>
          <a:noFill/>
        </p:spPr>
        <p:txBody>
          <a:bodyPr wrap="square" rtlCol="0">
            <a:spAutoFit/>
          </a:bodyPr>
          <a:lstStyle/>
          <a:p>
            <a:r>
              <a:rPr lang="nl-BE" sz="1200" dirty="0">
                <a:solidFill>
                  <a:schemeClr val="bg1"/>
                </a:solidFill>
              </a:rPr>
              <a:t>(</a:t>
            </a:r>
            <a:r>
              <a:rPr lang="nl-BE" sz="1200" dirty="0" smtClean="0">
                <a:solidFill>
                  <a:schemeClr val="bg1"/>
                </a:solidFill>
              </a:rPr>
              <a:t>I)Territorialiteit</a:t>
            </a:r>
            <a:endParaRPr lang="nl-BE" sz="1200" dirty="0">
              <a:solidFill>
                <a:schemeClr val="bg1"/>
              </a:solidFill>
            </a:endParaRPr>
          </a:p>
          <a:p>
            <a:endParaRPr lang="nl-BE" dirty="0"/>
          </a:p>
        </p:txBody>
      </p:sp>
      <p:sp>
        <p:nvSpPr>
          <p:cNvPr id="11" name="Tekstvak 10"/>
          <p:cNvSpPr txBox="1"/>
          <p:nvPr/>
        </p:nvSpPr>
        <p:spPr>
          <a:xfrm>
            <a:off x="5559533" y="3200087"/>
            <a:ext cx="1150687" cy="553998"/>
          </a:xfrm>
          <a:prstGeom prst="rect">
            <a:avLst/>
          </a:prstGeom>
          <a:noFill/>
        </p:spPr>
        <p:txBody>
          <a:bodyPr wrap="square" rtlCol="0">
            <a:spAutoFit/>
          </a:bodyPr>
          <a:lstStyle/>
          <a:p>
            <a:r>
              <a:rPr lang="nl-BE" sz="1200" dirty="0" smtClean="0">
                <a:solidFill>
                  <a:schemeClr val="bg1"/>
                </a:solidFill>
              </a:rPr>
              <a:t>(II) toezicht</a:t>
            </a:r>
            <a:endParaRPr lang="nl-BE" sz="1200" dirty="0">
              <a:solidFill>
                <a:schemeClr val="bg1"/>
              </a:solidFill>
            </a:endParaRPr>
          </a:p>
          <a:p>
            <a:endParaRPr lang="nl-BE" dirty="0"/>
          </a:p>
        </p:txBody>
      </p:sp>
      <p:sp>
        <p:nvSpPr>
          <p:cNvPr id="13" name="Tekstvak 12"/>
          <p:cNvSpPr txBox="1"/>
          <p:nvPr/>
        </p:nvSpPr>
        <p:spPr>
          <a:xfrm>
            <a:off x="5618205" y="4733754"/>
            <a:ext cx="1845276" cy="553998"/>
          </a:xfrm>
          <a:prstGeom prst="rect">
            <a:avLst/>
          </a:prstGeom>
          <a:noFill/>
        </p:spPr>
        <p:txBody>
          <a:bodyPr wrap="square" rtlCol="0">
            <a:spAutoFit/>
          </a:bodyPr>
          <a:lstStyle/>
          <a:p>
            <a:r>
              <a:rPr lang="nl-BE" sz="1200" dirty="0" smtClean="0">
                <a:solidFill>
                  <a:schemeClr val="bg1"/>
                </a:solidFill>
              </a:rPr>
              <a:t>(III)</a:t>
            </a:r>
            <a:r>
              <a:rPr lang="nl-BE" sz="1200" dirty="0" err="1" smtClean="0">
                <a:solidFill>
                  <a:schemeClr val="bg1"/>
                </a:solidFill>
              </a:rPr>
              <a:t>Toegangkelijk</a:t>
            </a:r>
            <a:r>
              <a:rPr lang="nl-BE" sz="1200" dirty="0" smtClean="0">
                <a:solidFill>
                  <a:schemeClr val="bg1"/>
                </a:solidFill>
              </a:rPr>
              <a:t> </a:t>
            </a:r>
            <a:r>
              <a:rPr lang="nl-BE" sz="1200" dirty="0" err="1" smtClean="0">
                <a:solidFill>
                  <a:schemeClr val="bg1"/>
                </a:solidFill>
              </a:rPr>
              <a:t>heid</a:t>
            </a:r>
            <a:endParaRPr lang="nl-BE" sz="1200" dirty="0">
              <a:solidFill>
                <a:schemeClr val="bg1"/>
              </a:solidFill>
            </a:endParaRPr>
          </a:p>
          <a:p>
            <a:endParaRPr lang="nl-BE" dirty="0"/>
          </a:p>
        </p:txBody>
      </p:sp>
      <p:sp>
        <p:nvSpPr>
          <p:cNvPr id="14" name="Tekstvak 13"/>
          <p:cNvSpPr txBox="1"/>
          <p:nvPr/>
        </p:nvSpPr>
        <p:spPr>
          <a:xfrm>
            <a:off x="3952493" y="5253216"/>
            <a:ext cx="2034745" cy="738664"/>
          </a:xfrm>
          <a:prstGeom prst="rect">
            <a:avLst/>
          </a:prstGeom>
          <a:noFill/>
        </p:spPr>
        <p:txBody>
          <a:bodyPr wrap="square" rtlCol="0">
            <a:spAutoFit/>
          </a:bodyPr>
          <a:lstStyle/>
          <a:p>
            <a:pPr algn="ctr"/>
            <a:r>
              <a:rPr lang="nl-BE" sz="1200" dirty="0" smtClean="0">
                <a:solidFill>
                  <a:schemeClr val="bg1"/>
                </a:solidFill>
              </a:rPr>
              <a:t>(IV)Bemoeilijken</a:t>
            </a:r>
          </a:p>
          <a:p>
            <a:pPr algn="ctr"/>
            <a:r>
              <a:rPr lang="nl-BE" sz="1200" dirty="0" smtClean="0">
                <a:solidFill>
                  <a:schemeClr val="bg1"/>
                </a:solidFill>
              </a:rPr>
              <a:t> conflict</a:t>
            </a:r>
            <a:endParaRPr lang="nl-BE" sz="1200" dirty="0">
              <a:solidFill>
                <a:schemeClr val="bg1"/>
              </a:solidFill>
            </a:endParaRPr>
          </a:p>
          <a:p>
            <a:endParaRPr lang="nl-BE" dirty="0"/>
          </a:p>
        </p:txBody>
      </p:sp>
      <p:sp>
        <p:nvSpPr>
          <p:cNvPr id="15" name="Tekstvak 14"/>
          <p:cNvSpPr txBox="1"/>
          <p:nvPr/>
        </p:nvSpPr>
        <p:spPr>
          <a:xfrm>
            <a:off x="2713076" y="4761021"/>
            <a:ext cx="1278618" cy="738664"/>
          </a:xfrm>
          <a:prstGeom prst="rect">
            <a:avLst/>
          </a:prstGeom>
          <a:noFill/>
        </p:spPr>
        <p:txBody>
          <a:bodyPr wrap="square" rtlCol="0">
            <a:spAutoFit/>
          </a:bodyPr>
          <a:lstStyle/>
          <a:p>
            <a:pPr algn="ctr"/>
            <a:r>
              <a:rPr lang="nl-BE" sz="1200" dirty="0" smtClean="0">
                <a:solidFill>
                  <a:schemeClr val="bg1"/>
                </a:solidFill>
              </a:rPr>
              <a:t>(V)Staat van de </a:t>
            </a:r>
            <a:r>
              <a:rPr lang="nl-BE" sz="1200" dirty="0" err="1" smtClean="0">
                <a:solidFill>
                  <a:schemeClr val="bg1"/>
                </a:solidFill>
              </a:rPr>
              <a:t>omgeveing</a:t>
            </a:r>
            <a:endParaRPr lang="nl-BE" sz="1200" dirty="0">
              <a:solidFill>
                <a:schemeClr val="bg1"/>
              </a:solidFill>
            </a:endParaRPr>
          </a:p>
          <a:p>
            <a:endParaRPr lang="nl-BE" dirty="0"/>
          </a:p>
        </p:txBody>
      </p:sp>
      <p:sp>
        <p:nvSpPr>
          <p:cNvPr id="16" name="Tekstvak 15"/>
          <p:cNvSpPr txBox="1"/>
          <p:nvPr/>
        </p:nvSpPr>
        <p:spPr>
          <a:xfrm>
            <a:off x="2607276" y="3200087"/>
            <a:ext cx="1466336" cy="738664"/>
          </a:xfrm>
          <a:prstGeom prst="rect">
            <a:avLst/>
          </a:prstGeom>
          <a:noFill/>
        </p:spPr>
        <p:txBody>
          <a:bodyPr wrap="square" rtlCol="0">
            <a:spAutoFit/>
          </a:bodyPr>
          <a:lstStyle/>
          <a:p>
            <a:r>
              <a:rPr lang="nl-BE" sz="1200" dirty="0" smtClean="0">
                <a:solidFill>
                  <a:schemeClr val="bg1"/>
                </a:solidFill>
              </a:rPr>
              <a:t>(VI)</a:t>
            </a:r>
            <a:r>
              <a:rPr lang="nl-BE" sz="1200" dirty="0" err="1" smtClean="0">
                <a:solidFill>
                  <a:schemeClr val="bg1"/>
                </a:solidFill>
              </a:rPr>
              <a:t>Funktionele</a:t>
            </a:r>
            <a:r>
              <a:rPr lang="nl-BE" sz="1200" dirty="0" smtClean="0">
                <a:solidFill>
                  <a:schemeClr val="bg1"/>
                </a:solidFill>
              </a:rPr>
              <a:t> omgeving</a:t>
            </a:r>
            <a:endParaRPr lang="nl-BE" sz="1200" dirty="0">
              <a:solidFill>
                <a:schemeClr val="bg1"/>
              </a:solidFill>
            </a:endParaRPr>
          </a:p>
          <a:p>
            <a:endParaRPr lang="nl-BE" dirty="0"/>
          </a:p>
        </p:txBody>
      </p:sp>
    </p:spTree>
    <p:extLst>
      <p:ext uri="{BB962C8B-B14F-4D97-AF65-F5344CB8AC3E}">
        <p14:creationId xmlns:p14="http://schemas.microsoft.com/office/powerpoint/2010/main" val="418699991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1" grpId="0"/>
      <p:bldP spid="13" grpId="0"/>
      <p:bldP spid="14" grpId="0"/>
      <p:bldP spid="15"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5" name="Afbeelding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11543" y="60374"/>
            <a:ext cx="856062" cy="844358"/>
          </a:xfrm>
          <a:prstGeom prst="rect">
            <a:avLst/>
          </a:prstGeom>
        </p:spPr>
      </p:pic>
      <p:sp>
        <p:nvSpPr>
          <p:cNvPr id="7" name="Tijdelijke aanduiding voor voettekst 6"/>
          <p:cNvSpPr>
            <a:spLocks noGrp="1"/>
          </p:cNvSpPr>
          <p:nvPr>
            <p:ph type="ftr" sz="quarter" idx="11"/>
          </p:nvPr>
        </p:nvSpPr>
        <p:spPr>
          <a:xfrm>
            <a:off x="1489098" y="6395924"/>
            <a:ext cx="6297612" cy="365125"/>
          </a:xfrm>
        </p:spPr>
        <p:txBody>
          <a:bodyPr/>
          <a:lstStyle/>
          <a:p>
            <a:pPr algn="ctr"/>
            <a:r>
              <a:rPr lang="nl-BE" dirty="0" smtClean="0"/>
              <a:t>jaarvergadering 2016 BIN LIEZEBOS</a:t>
            </a:r>
            <a:endParaRPr lang="nl-BE" dirty="0"/>
          </a:p>
        </p:txBody>
      </p:sp>
      <p:sp>
        <p:nvSpPr>
          <p:cNvPr id="8" name="Tekstvak 7"/>
          <p:cNvSpPr txBox="1"/>
          <p:nvPr/>
        </p:nvSpPr>
        <p:spPr>
          <a:xfrm>
            <a:off x="1978090" y="345233"/>
            <a:ext cx="7529804" cy="369332"/>
          </a:xfrm>
          <a:prstGeom prst="rect">
            <a:avLst/>
          </a:prstGeom>
          <a:noFill/>
        </p:spPr>
        <p:txBody>
          <a:bodyPr wrap="square" rtlCol="0">
            <a:spAutoFit/>
          </a:bodyPr>
          <a:lstStyle/>
          <a:p>
            <a:pPr algn="ctr"/>
            <a:r>
              <a:rPr lang="nl-BE" dirty="0" smtClean="0">
                <a:solidFill>
                  <a:srgbClr val="FF0000"/>
                </a:solidFill>
                <a:latin typeface="Arial Black" panose="020B0A04020102020204" pitchFamily="34" charset="0"/>
              </a:rPr>
              <a:t>B</a:t>
            </a:r>
            <a:r>
              <a:rPr lang="nl-BE" dirty="0" smtClean="0">
                <a:latin typeface="Arial Black" panose="020B0A04020102020204" pitchFamily="34" charset="0"/>
              </a:rPr>
              <a:t>uurt </a:t>
            </a:r>
            <a:r>
              <a:rPr lang="nl-BE" dirty="0" smtClean="0">
                <a:solidFill>
                  <a:srgbClr val="FF0000"/>
                </a:solidFill>
                <a:latin typeface="Arial Black" panose="020B0A04020102020204" pitchFamily="34" charset="0"/>
              </a:rPr>
              <a:t>I</a:t>
            </a:r>
            <a:r>
              <a:rPr lang="nl-BE" dirty="0" smtClean="0">
                <a:latin typeface="Arial Black" panose="020B0A04020102020204" pitchFamily="34" charset="0"/>
              </a:rPr>
              <a:t>nformatie </a:t>
            </a:r>
            <a:r>
              <a:rPr lang="nl-BE" dirty="0" smtClean="0">
                <a:solidFill>
                  <a:srgbClr val="FF0000"/>
                </a:solidFill>
                <a:latin typeface="Arial Black" panose="020B0A04020102020204" pitchFamily="34" charset="0"/>
              </a:rPr>
              <a:t>N</a:t>
            </a:r>
            <a:r>
              <a:rPr lang="nl-BE" dirty="0" smtClean="0">
                <a:latin typeface="Arial Black" panose="020B0A04020102020204" pitchFamily="34" charset="0"/>
              </a:rPr>
              <a:t>etwerk  LIEZEBOS </a:t>
            </a:r>
            <a:endParaRPr lang="nl-BE" dirty="0">
              <a:latin typeface="Arial Black" panose="020B0A04020102020204" pitchFamily="34" charset="0"/>
            </a:endParaRPr>
          </a:p>
        </p:txBody>
      </p:sp>
      <p:cxnSp>
        <p:nvCxnSpPr>
          <p:cNvPr id="12" name="Rechte verbindingslijn 11"/>
          <p:cNvCxnSpPr/>
          <p:nvPr/>
        </p:nvCxnSpPr>
        <p:spPr>
          <a:xfrm>
            <a:off x="158620" y="942392"/>
            <a:ext cx="11952515" cy="18661"/>
          </a:xfrm>
          <a:prstGeom prst="line">
            <a:avLst/>
          </a:prstGeom>
        </p:spPr>
        <p:style>
          <a:lnRef idx="1">
            <a:schemeClr val="accent1"/>
          </a:lnRef>
          <a:fillRef idx="0">
            <a:schemeClr val="accent1"/>
          </a:fillRef>
          <a:effectRef idx="0">
            <a:schemeClr val="accent1"/>
          </a:effectRef>
          <a:fontRef idx="minor">
            <a:schemeClr val="tx1"/>
          </a:fontRef>
        </p:style>
      </p:cxnSp>
      <p:pic>
        <p:nvPicPr>
          <p:cNvPr id="3" name="Afbeelding 2"/>
          <p:cNvPicPr>
            <a:picLocks noChangeAspect="1"/>
          </p:cNvPicPr>
          <p:nvPr/>
        </p:nvPicPr>
        <p:blipFill>
          <a:blip r:embed="rId4"/>
          <a:stretch>
            <a:fillRect/>
          </a:stretch>
        </p:blipFill>
        <p:spPr>
          <a:xfrm>
            <a:off x="1978089" y="2017796"/>
            <a:ext cx="5669771" cy="4328535"/>
          </a:xfrm>
          <a:prstGeom prst="rect">
            <a:avLst/>
          </a:prstGeom>
        </p:spPr>
      </p:pic>
      <p:sp>
        <p:nvSpPr>
          <p:cNvPr id="9" name="Tekstvak 8"/>
          <p:cNvSpPr txBox="1"/>
          <p:nvPr/>
        </p:nvSpPr>
        <p:spPr>
          <a:xfrm>
            <a:off x="3995351" y="2571322"/>
            <a:ext cx="1466336" cy="553998"/>
          </a:xfrm>
          <a:prstGeom prst="rect">
            <a:avLst/>
          </a:prstGeom>
          <a:noFill/>
        </p:spPr>
        <p:txBody>
          <a:bodyPr wrap="square" rtlCol="0">
            <a:spAutoFit/>
          </a:bodyPr>
          <a:lstStyle/>
          <a:p>
            <a:r>
              <a:rPr lang="nl-BE" sz="1200" dirty="0">
                <a:solidFill>
                  <a:srgbClr val="FFFF00"/>
                </a:solidFill>
              </a:rPr>
              <a:t>(</a:t>
            </a:r>
            <a:r>
              <a:rPr lang="nl-BE" sz="1200" dirty="0" smtClean="0">
                <a:solidFill>
                  <a:srgbClr val="FFFF00"/>
                </a:solidFill>
              </a:rPr>
              <a:t>I)Territorialiteit</a:t>
            </a:r>
            <a:endParaRPr lang="nl-BE" sz="1200" dirty="0">
              <a:solidFill>
                <a:srgbClr val="FFFF00"/>
              </a:solidFill>
            </a:endParaRPr>
          </a:p>
          <a:p>
            <a:endParaRPr lang="nl-BE" dirty="0"/>
          </a:p>
        </p:txBody>
      </p:sp>
      <p:sp>
        <p:nvSpPr>
          <p:cNvPr id="11" name="Tekstvak 10"/>
          <p:cNvSpPr txBox="1"/>
          <p:nvPr/>
        </p:nvSpPr>
        <p:spPr>
          <a:xfrm>
            <a:off x="5559533" y="3200087"/>
            <a:ext cx="1150687" cy="553998"/>
          </a:xfrm>
          <a:prstGeom prst="rect">
            <a:avLst/>
          </a:prstGeom>
          <a:noFill/>
        </p:spPr>
        <p:txBody>
          <a:bodyPr wrap="square" rtlCol="0">
            <a:spAutoFit/>
          </a:bodyPr>
          <a:lstStyle/>
          <a:p>
            <a:r>
              <a:rPr lang="nl-BE" sz="1200" dirty="0" smtClean="0">
                <a:solidFill>
                  <a:schemeClr val="bg1"/>
                </a:solidFill>
              </a:rPr>
              <a:t>(II) toezicht</a:t>
            </a:r>
            <a:endParaRPr lang="nl-BE" sz="1200" dirty="0">
              <a:solidFill>
                <a:schemeClr val="bg1"/>
              </a:solidFill>
            </a:endParaRPr>
          </a:p>
          <a:p>
            <a:endParaRPr lang="nl-BE" dirty="0"/>
          </a:p>
        </p:txBody>
      </p:sp>
      <p:sp>
        <p:nvSpPr>
          <p:cNvPr id="13" name="Tekstvak 12"/>
          <p:cNvSpPr txBox="1"/>
          <p:nvPr/>
        </p:nvSpPr>
        <p:spPr>
          <a:xfrm>
            <a:off x="5618205" y="4733754"/>
            <a:ext cx="1845276" cy="553998"/>
          </a:xfrm>
          <a:prstGeom prst="rect">
            <a:avLst/>
          </a:prstGeom>
          <a:noFill/>
        </p:spPr>
        <p:txBody>
          <a:bodyPr wrap="square" rtlCol="0">
            <a:spAutoFit/>
          </a:bodyPr>
          <a:lstStyle/>
          <a:p>
            <a:r>
              <a:rPr lang="nl-BE" sz="1200" dirty="0" smtClean="0">
                <a:solidFill>
                  <a:schemeClr val="bg1"/>
                </a:solidFill>
              </a:rPr>
              <a:t>(III)</a:t>
            </a:r>
            <a:r>
              <a:rPr lang="nl-BE" sz="1200" dirty="0" err="1" smtClean="0">
                <a:solidFill>
                  <a:schemeClr val="bg1"/>
                </a:solidFill>
              </a:rPr>
              <a:t>Toegangkelijk</a:t>
            </a:r>
            <a:r>
              <a:rPr lang="nl-BE" sz="1200" dirty="0" smtClean="0">
                <a:solidFill>
                  <a:schemeClr val="bg1"/>
                </a:solidFill>
              </a:rPr>
              <a:t> </a:t>
            </a:r>
            <a:r>
              <a:rPr lang="nl-BE" sz="1200" dirty="0" err="1" smtClean="0">
                <a:solidFill>
                  <a:schemeClr val="bg1"/>
                </a:solidFill>
              </a:rPr>
              <a:t>heid</a:t>
            </a:r>
            <a:endParaRPr lang="nl-BE" sz="1200" dirty="0">
              <a:solidFill>
                <a:schemeClr val="bg1"/>
              </a:solidFill>
            </a:endParaRPr>
          </a:p>
          <a:p>
            <a:endParaRPr lang="nl-BE" dirty="0"/>
          </a:p>
        </p:txBody>
      </p:sp>
      <p:sp>
        <p:nvSpPr>
          <p:cNvPr id="14" name="Tekstvak 13"/>
          <p:cNvSpPr txBox="1"/>
          <p:nvPr/>
        </p:nvSpPr>
        <p:spPr>
          <a:xfrm>
            <a:off x="3952493" y="5253216"/>
            <a:ext cx="2034745" cy="738664"/>
          </a:xfrm>
          <a:prstGeom prst="rect">
            <a:avLst/>
          </a:prstGeom>
          <a:noFill/>
        </p:spPr>
        <p:txBody>
          <a:bodyPr wrap="square" rtlCol="0">
            <a:spAutoFit/>
          </a:bodyPr>
          <a:lstStyle/>
          <a:p>
            <a:pPr algn="ctr"/>
            <a:r>
              <a:rPr lang="nl-BE" sz="1200" dirty="0" smtClean="0">
                <a:solidFill>
                  <a:schemeClr val="bg1"/>
                </a:solidFill>
              </a:rPr>
              <a:t>(IV)Bemoeilijken</a:t>
            </a:r>
          </a:p>
          <a:p>
            <a:pPr algn="ctr"/>
            <a:r>
              <a:rPr lang="nl-BE" sz="1200" dirty="0" smtClean="0">
                <a:solidFill>
                  <a:schemeClr val="bg1"/>
                </a:solidFill>
              </a:rPr>
              <a:t> conflict</a:t>
            </a:r>
            <a:endParaRPr lang="nl-BE" sz="1200" dirty="0">
              <a:solidFill>
                <a:schemeClr val="bg1"/>
              </a:solidFill>
            </a:endParaRPr>
          </a:p>
          <a:p>
            <a:endParaRPr lang="nl-BE" dirty="0"/>
          </a:p>
        </p:txBody>
      </p:sp>
      <p:sp>
        <p:nvSpPr>
          <p:cNvPr id="15" name="Tekstvak 14"/>
          <p:cNvSpPr txBox="1"/>
          <p:nvPr/>
        </p:nvSpPr>
        <p:spPr>
          <a:xfrm>
            <a:off x="2713076" y="4761021"/>
            <a:ext cx="1278618" cy="738664"/>
          </a:xfrm>
          <a:prstGeom prst="rect">
            <a:avLst/>
          </a:prstGeom>
          <a:noFill/>
        </p:spPr>
        <p:txBody>
          <a:bodyPr wrap="square" rtlCol="0">
            <a:spAutoFit/>
          </a:bodyPr>
          <a:lstStyle/>
          <a:p>
            <a:pPr algn="ctr"/>
            <a:r>
              <a:rPr lang="nl-BE" sz="1200" dirty="0" smtClean="0">
                <a:solidFill>
                  <a:schemeClr val="bg1"/>
                </a:solidFill>
              </a:rPr>
              <a:t>(V)Staat van de </a:t>
            </a:r>
            <a:r>
              <a:rPr lang="nl-BE" sz="1200" dirty="0" err="1" smtClean="0">
                <a:solidFill>
                  <a:schemeClr val="bg1"/>
                </a:solidFill>
              </a:rPr>
              <a:t>omgeveing</a:t>
            </a:r>
            <a:endParaRPr lang="nl-BE" sz="1200" dirty="0">
              <a:solidFill>
                <a:schemeClr val="bg1"/>
              </a:solidFill>
            </a:endParaRPr>
          </a:p>
          <a:p>
            <a:endParaRPr lang="nl-BE" dirty="0"/>
          </a:p>
        </p:txBody>
      </p:sp>
      <p:sp>
        <p:nvSpPr>
          <p:cNvPr id="16" name="Tekstvak 15"/>
          <p:cNvSpPr txBox="1"/>
          <p:nvPr/>
        </p:nvSpPr>
        <p:spPr>
          <a:xfrm>
            <a:off x="2607276" y="3200087"/>
            <a:ext cx="1466336" cy="738664"/>
          </a:xfrm>
          <a:prstGeom prst="rect">
            <a:avLst/>
          </a:prstGeom>
          <a:noFill/>
        </p:spPr>
        <p:txBody>
          <a:bodyPr wrap="square" rtlCol="0">
            <a:spAutoFit/>
          </a:bodyPr>
          <a:lstStyle/>
          <a:p>
            <a:r>
              <a:rPr lang="nl-BE" sz="1200" dirty="0" smtClean="0">
                <a:solidFill>
                  <a:schemeClr val="bg1"/>
                </a:solidFill>
              </a:rPr>
              <a:t>(VI)</a:t>
            </a:r>
            <a:r>
              <a:rPr lang="nl-BE" sz="1200" dirty="0" err="1" smtClean="0">
                <a:solidFill>
                  <a:schemeClr val="bg1"/>
                </a:solidFill>
              </a:rPr>
              <a:t>Funktionele</a:t>
            </a:r>
            <a:r>
              <a:rPr lang="nl-BE" sz="1200" dirty="0" smtClean="0">
                <a:solidFill>
                  <a:schemeClr val="bg1"/>
                </a:solidFill>
              </a:rPr>
              <a:t> omgeving</a:t>
            </a:r>
            <a:endParaRPr lang="nl-BE" sz="1200" dirty="0">
              <a:solidFill>
                <a:schemeClr val="bg1"/>
              </a:solidFill>
            </a:endParaRPr>
          </a:p>
          <a:p>
            <a:endParaRPr lang="nl-BE" dirty="0"/>
          </a:p>
        </p:txBody>
      </p:sp>
      <p:pic>
        <p:nvPicPr>
          <p:cNvPr id="17" name="Afbeelding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V="1">
            <a:off x="951580" y="23957"/>
            <a:ext cx="1075036" cy="819845"/>
          </a:xfrm>
          <a:prstGeom prst="rect">
            <a:avLst/>
          </a:prstGeom>
        </p:spPr>
      </p:pic>
    </p:spTree>
    <p:extLst>
      <p:ext uri="{BB962C8B-B14F-4D97-AF65-F5344CB8AC3E}">
        <p14:creationId xmlns:p14="http://schemas.microsoft.com/office/powerpoint/2010/main" val="232258647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3" grpId="0"/>
      <p:bldP spid="14" grpId="0"/>
      <p:bldP spid="15"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5" name="Afbeelding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11543" y="60374"/>
            <a:ext cx="856062" cy="844358"/>
          </a:xfrm>
          <a:prstGeom prst="rect">
            <a:avLst/>
          </a:prstGeom>
        </p:spPr>
      </p:pic>
      <p:sp>
        <p:nvSpPr>
          <p:cNvPr id="7" name="Tijdelijke aanduiding voor voettekst 6"/>
          <p:cNvSpPr>
            <a:spLocks noGrp="1"/>
          </p:cNvSpPr>
          <p:nvPr>
            <p:ph type="ftr" sz="quarter" idx="11"/>
          </p:nvPr>
        </p:nvSpPr>
        <p:spPr>
          <a:xfrm>
            <a:off x="1489098" y="6395924"/>
            <a:ext cx="6297612" cy="365125"/>
          </a:xfrm>
        </p:spPr>
        <p:txBody>
          <a:bodyPr/>
          <a:lstStyle/>
          <a:p>
            <a:pPr algn="ctr"/>
            <a:r>
              <a:rPr lang="nl-BE" dirty="0" smtClean="0"/>
              <a:t>jaarvergadering 2016 BIN LIEZEBOS</a:t>
            </a:r>
            <a:endParaRPr lang="nl-BE" dirty="0"/>
          </a:p>
        </p:txBody>
      </p:sp>
      <p:sp>
        <p:nvSpPr>
          <p:cNvPr id="8" name="Tekstvak 7"/>
          <p:cNvSpPr txBox="1"/>
          <p:nvPr/>
        </p:nvSpPr>
        <p:spPr>
          <a:xfrm>
            <a:off x="1978090" y="345233"/>
            <a:ext cx="7529804" cy="369332"/>
          </a:xfrm>
          <a:prstGeom prst="rect">
            <a:avLst/>
          </a:prstGeom>
          <a:noFill/>
        </p:spPr>
        <p:txBody>
          <a:bodyPr wrap="square" rtlCol="0">
            <a:spAutoFit/>
          </a:bodyPr>
          <a:lstStyle/>
          <a:p>
            <a:pPr algn="ctr"/>
            <a:r>
              <a:rPr lang="nl-BE" dirty="0" smtClean="0">
                <a:solidFill>
                  <a:srgbClr val="FF0000"/>
                </a:solidFill>
                <a:latin typeface="Arial Black" panose="020B0A04020102020204" pitchFamily="34" charset="0"/>
              </a:rPr>
              <a:t>B</a:t>
            </a:r>
            <a:r>
              <a:rPr lang="nl-BE" dirty="0" smtClean="0">
                <a:latin typeface="Arial Black" panose="020B0A04020102020204" pitchFamily="34" charset="0"/>
              </a:rPr>
              <a:t>uurt </a:t>
            </a:r>
            <a:r>
              <a:rPr lang="nl-BE" dirty="0" smtClean="0">
                <a:solidFill>
                  <a:srgbClr val="FF0000"/>
                </a:solidFill>
                <a:latin typeface="Arial Black" panose="020B0A04020102020204" pitchFamily="34" charset="0"/>
              </a:rPr>
              <a:t>I</a:t>
            </a:r>
            <a:r>
              <a:rPr lang="nl-BE" dirty="0" smtClean="0">
                <a:latin typeface="Arial Black" panose="020B0A04020102020204" pitchFamily="34" charset="0"/>
              </a:rPr>
              <a:t>nformatie </a:t>
            </a:r>
            <a:r>
              <a:rPr lang="nl-BE" dirty="0" smtClean="0">
                <a:solidFill>
                  <a:srgbClr val="FF0000"/>
                </a:solidFill>
                <a:latin typeface="Arial Black" panose="020B0A04020102020204" pitchFamily="34" charset="0"/>
              </a:rPr>
              <a:t>N</a:t>
            </a:r>
            <a:r>
              <a:rPr lang="nl-BE" dirty="0" smtClean="0">
                <a:latin typeface="Arial Black" panose="020B0A04020102020204" pitchFamily="34" charset="0"/>
              </a:rPr>
              <a:t>etwerk  LIEZEBOS </a:t>
            </a:r>
            <a:endParaRPr lang="nl-BE" dirty="0">
              <a:latin typeface="Arial Black" panose="020B0A04020102020204" pitchFamily="34" charset="0"/>
            </a:endParaRPr>
          </a:p>
        </p:txBody>
      </p:sp>
      <p:cxnSp>
        <p:nvCxnSpPr>
          <p:cNvPr id="12" name="Rechte verbindingslijn 11"/>
          <p:cNvCxnSpPr/>
          <p:nvPr/>
        </p:nvCxnSpPr>
        <p:spPr>
          <a:xfrm>
            <a:off x="158620" y="942392"/>
            <a:ext cx="11952515" cy="18661"/>
          </a:xfrm>
          <a:prstGeom prst="line">
            <a:avLst/>
          </a:prstGeom>
        </p:spPr>
        <p:style>
          <a:lnRef idx="1">
            <a:schemeClr val="accent1"/>
          </a:lnRef>
          <a:fillRef idx="0">
            <a:schemeClr val="accent1"/>
          </a:fillRef>
          <a:effectRef idx="0">
            <a:schemeClr val="accent1"/>
          </a:effectRef>
          <a:fontRef idx="minor">
            <a:schemeClr val="tx1"/>
          </a:fontRef>
        </p:style>
      </p:cxnSp>
      <p:sp>
        <p:nvSpPr>
          <p:cNvPr id="4" name="Rechthoek 3"/>
          <p:cNvSpPr/>
          <p:nvPr/>
        </p:nvSpPr>
        <p:spPr>
          <a:xfrm>
            <a:off x="1102659" y="1188880"/>
            <a:ext cx="8229600" cy="1211998"/>
          </a:xfrm>
          <a:prstGeom prst="rect">
            <a:avLst/>
          </a:prstGeom>
        </p:spPr>
        <p:txBody>
          <a:bodyPr wrap="square">
            <a:spAutoFit/>
          </a:bodyPr>
          <a:lstStyle/>
          <a:p>
            <a:pPr>
              <a:lnSpc>
                <a:spcPct val="107000"/>
              </a:lnSpc>
              <a:spcAft>
                <a:spcPts val="0"/>
              </a:spcAft>
            </a:pPr>
            <a:r>
              <a:rPr lang="nl-BE" dirty="0">
                <a:latin typeface="Calibri" panose="020F0502020204030204" pitchFamily="34" charset="0"/>
                <a:ea typeface="Calibri" panose="020F0502020204030204" pitchFamily="34" charset="0"/>
                <a:cs typeface="Times New Roman" panose="02020603050405020304" pitchFamily="18" charset="0"/>
              </a:rPr>
              <a:t>(I)</a:t>
            </a:r>
            <a:r>
              <a:rPr lang="nl-BE" dirty="0" err="1">
                <a:latin typeface="Calibri" panose="020F0502020204030204" pitchFamily="34" charset="0"/>
                <a:ea typeface="Calibri" panose="020F0502020204030204" pitchFamily="34" charset="0"/>
                <a:cs typeface="Times New Roman" panose="02020603050405020304" pitchFamily="18" charset="0"/>
              </a:rPr>
              <a:t>Territoriality</a:t>
            </a:r>
            <a:r>
              <a:rPr lang="nl-BE" dirty="0">
                <a:latin typeface="Calibri" panose="020F0502020204030204" pitchFamily="34" charset="0"/>
                <a:ea typeface="Calibri" panose="020F0502020204030204" pitchFamily="34" charset="0"/>
                <a:cs typeface="Times New Roman" panose="02020603050405020304" pitchFamily="18" charset="0"/>
              </a:rPr>
              <a:t>:</a:t>
            </a:r>
          </a:p>
          <a:p>
            <a:pPr>
              <a:lnSpc>
                <a:spcPct val="107000"/>
              </a:lnSpc>
              <a:spcAft>
                <a:spcPts val="0"/>
              </a:spcAft>
            </a:pPr>
            <a:r>
              <a:rPr lang="nl-BE"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nl-BE" sz="1600" b="1" dirty="0">
                <a:solidFill>
                  <a:srgbClr val="0070C0"/>
                </a:solidFill>
                <a:latin typeface="Calibri" panose="020F0502020204030204" pitchFamily="34" charset="0"/>
                <a:ea typeface="Calibri" panose="020F0502020204030204" pitchFamily="34" charset="0"/>
                <a:cs typeface="Calibri" panose="020F0502020204030204" pitchFamily="34" charset="0"/>
              </a:rPr>
              <a:t>Het aspect </a:t>
            </a:r>
            <a:r>
              <a:rPr lang="nl-BE" sz="1600" b="1" i="1" dirty="0" err="1">
                <a:solidFill>
                  <a:srgbClr val="0070C0"/>
                </a:solidFill>
                <a:latin typeface="Calibri,Italic"/>
                <a:ea typeface="Calibri" panose="020F0502020204030204" pitchFamily="34" charset="0"/>
                <a:cs typeface="Calibri,Italic"/>
              </a:rPr>
              <a:t>territoriality</a:t>
            </a:r>
            <a:r>
              <a:rPr lang="nl-BE" sz="1600" b="1" i="1" dirty="0">
                <a:solidFill>
                  <a:srgbClr val="0070C0"/>
                </a:solidFill>
                <a:latin typeface="Calibri,Italic"/>
                <a:ea typeface="Calibri" panose="020F0502020204030204" pitchFamily="34" charset="0"/>
                <a:cs typeface="Calibri,Italic"/>
              </a:rPr>
              <a:t> </a:t>
            </a:r>
            <a:r>
              <a:rPr lang="nl-BE" sz="1600" b="1" dirty="0">
                <a:solidFill>
                  <a:srgbClr val="0070C0"/>
                </a:solidFill>
                <a:latin typeface="Calibri" panose="020F0502020204030204" pitchFamily="34" charset="0"/>
                <a:ea typeface="Calibri" panose="020F0502020204030204" pitchFamily="34" charset="0"/>
                <a:cs typeface="Calibri" panose="020F0502020204030204" pitchFamily="34" charset="0"/>
              </a:rPr>
              <a:t>richt zich op het versterken van het bewustzijn van de grenzen van een territorium </a:t>
            </a:r>
            <a:endParaRPr lang="nl-BE"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nl-BE" sz="1600" dirty="0">
                <a:latin typeface="Calibri" panose="020F0502020204030204" pitchFamily="34" charset="0"/>
                <a:ea typeface="Calibri" panose="020F0502020204030204" pitchFamily="34" charset="0"/>
                <a:cs typeface="Calibri" panose="020F0502020204030204" pitchFamily="34" charset="0"/>
              </a:rPr>
              <a:t> </a:t>
            </a:r>
            <a:endParaRPr lang="nl-BE" dirty="0">
              <a:latin typeface="Calibri" panose="020F0502020204030204" pitchFamily="34" charset="0"/>
              <a:ea typeface="Calibri" panose="020F0502020204030204" pitchFamily="34" charset="0"/>
              <a:cs typeface="Times New Roman" panose="02020603050405020304" pitchFamily="18" charset="0"/>
            </a:endParaRPr>
          </a:p>
        </p:txBody>
      </p:sp>
      <p:pic>
        <p:nvPicPr>
          <p:cNvPr id="3" name="Afbeelding 2"/>
          <p:cNvPicPr>
            <a:picLocks noChangeAspect="1"/>
          </p:cNvPicPr>
          <p:nvPr/>
        </p:nvPicPr>
        <p:blipFill>
          <a:blip r:embed="rId4"/>
          <a:stretch>
            <a:fillRect/>
          </a:stretch>
        </p:blipFill>
        <p:spPr>
          <a:xfrm>
            <a:off x="1102659" y="106627"/>
            <a:ext cx="1072989" cy="816935"/>
          </a:xfrm>
          <a:prstGeom prst="rect">
            <a:avLst/>
          </a:prstGeom>
        </p:spPr>
      </p:pic>
      <p:graphicFrame>
        <p:nvGraphicFramePr>
          <p:cNvPr id="9" name="Grafiek 8"/>
          <p:cNvGraphicFramePr>
            <a:graphicFrameLocks/>
          </p:cNvGraphicFramePr>
          <p:nvPr>
            <p:extLst>
              <p:ext uri="{D42A27DB-BD31-4B8C-83A1-F6EECF244321}">
                <p14:modId xmlns:p14="http://schemas.microsoft.com/office/powerpoint/2010/main" val="1670438342"/>
              </p:ext>
            </p:extLst>
          </p:nvPr>
        </p:nvGraphicFramePr>
        <p:xfrm>
          <a:off x="506718" y="2195999"/>
          <a:ext cx="4972050" cy="3471863"/>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0" name="Grafiek 9"/>
          <p:cNvGraphicFramePr>
            <a:graphicFrameLocks/>
          </p:cNvGraphicFramePr>
          <p:nvPr>
            <p:extLst>
              <p:ext uri="{D42A27DB-BD31-4B8C-83A1-F6EECF244321}">
                <p14:modId xmlns:p14="http://schemas.microsoft.com/office/powerpoint/2010/main" val="2468021455"/>
              </p:ext>
            </p:extLst>
          </p:nvPr>
        </p:nvGraphicFramePr>
        <p:xfrm>
          <a:off x="5478768" y="2195998"/>
          <a:ext cx="4972050" cy="3471863"/>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1" name="Grafiek 10"/>
          <p:cNvGraphicFramePr>
            <a:graphicFrameLocks/>
          </p:cNvGraphicFramePr>
          <p:nvPr>
            <p:extLst>
              <p:ext uri="{D42A27DB-BD31-4B8C-83A1-F6EECF244321}">
                <p14:modId xmlns:p14="http://schemas.microsoft.com/office/powerpoint/2010/main" val="3584347319"/>
              </p:ext>
            </p:extLst>
          </p:nvPr>
        </p:nvGraphicFramePr>
        <p:xfrm>
          <a:off x="5300685" y="2195998"/>
          <a:ext cx="4972050" cy="3471863"/>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13" name="Grafiek 12"/>
          <p:cNvGraphicFramePr>
            <a:graphicFrameLocks/>
          </p:cNvGraphicFramePr>
          <p:nvPr>
            <p:extLst>
              <p:ext uri="{D42A27DB-BD31-4B8C-83A1-F6EECF244321}">
                <p14:modId xmlns:p14="http://schemas.microsoft.com/office/powerpoint/2010/main" val="3653405019"/>
              </p:ext>
            </p:extLst>
          </p:nvPr>
        </p:nvGraphicFramePr>
        <p:xfrm>
          <a:off x="506718" y="2195998"/>
          <a:ext cx="4972050" cy="359901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6" name="Grafiek 15"/>
          <p:cNvGraphicFramePr>
            <a:graphicFrameLocks/>
          </p:cNvGraphicFramePr>
          <p:nvPr>
            <p:extLst>
              <p:ext uri="{D42A27DB-BD31-4B8C-83A1-F6EECF244321}">
                <p14:modId xmlns:p14="http://schemas.microsoft.com/office/powerpoint/2010/main" val="4086312975"/>
              </p:ext>
            </p:extLst>
          </p:nvPr>
        </p:nvGraphicFramePr>
        <p:xfrm>
          <a:off x="5582636" y="2195997"/>
          <a:ext cx="4972050" cy="3471863"/>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17" name="Grafiek 16"/>
          <p:cNvGraphicFramePr>
            <a:graphicFrameLocks/>
          </p:cNvGraphicFramePr>
          <p:nvPr>
            <p:extLst>
              <p:ext uri="{D42A27DB-BD31-4B8C-83A1-F6EECF244321}">
                <p14:modId xmlns:p14="http://schemas.microsoft.com/office/powerpoint/2010/main" val="3012184920"/>
              </p:ext>
            </p:extLst>
          </p:nvPr>
        </p:nvGraphicFramePr>
        <p:xfrm>
          <a:off x="610586" y="2195996"/>
          <a:ext cx="4972050" cy="3471863"/>
        </p:xfrm>
        <a:graphic>
          <a:graphicData uri="http://schemas.openxmlformats.org/drawingml/2006/chart">
            <c:chart xmlns:c="http://schemas.openxmlformats.org/drawingml/2006/chart" xmlns:r="http://schemas.openxmlformats.org/officeDocument/2006/relationships" r:id="rId10"/>
          </a:graphicData>
        </a:graphic>
      </p:graphicFrame>
    </p:spTree>
    <p:extLst>
      <p:ext uri="{BB962C8B-B14F-4D97-AF65-F5344CB8AC3E}">
        <p14:creationId xmlns:p14="http://schemas.microsoft.com/office/powerpoint/2010/main" val="143759697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499"/>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499"/>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499"/>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Graphic spid="9" grpId="0">
        <p:bldAsOne/>
      </p:bldGraphic>
      <p:bldGraphic spid="10" grpId="0">
        <p:bldAsOne/>
      </p:bldGraphic>
      <p:bldGraphic spid="11" grpId="0">
        <p:bldAsOne/>
      </p:bldGraphic>
      <p:bldGraphic spid="13" grpId="0">
        <p:bldAsOne/>
      </p:bldGraphic>
      <p:bldGraphic spid="16" grpId="0">
        <p:bldAsOne/>
      </p:bldGraphic>
      <p:bldGraphic spid="17" grpId="0">
        <p:bldAsOne/>
      </p:bldGraphic>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5" name="Afbeelding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11543" y="60374"/>
            <a:ext cx="856062" cy="844358"/>
          </a:xfrm>
          <a:prstGeom prst="rect">
            <a:avLst/>
          </a:prstGeom>
        </p:spPr>
      </p:pic>
      <p:sp>
        <p:nvSpPr>
          <p:cNvPr id="7" name="Tijdelijke aanduiding voor voettekst 6"/>
          <p:cNvSpPr>
            <a:spLocks noGrp="1"/>
          </p:cNvSpPr>
          <p:nvPr>
            <p:ph type="ftr" sz="quarter" idx="11"/>
          </p:nvPr>
        </p:nvSpPr>
        <p:spPr>
          <a:xfrm>
            <a:off x="1489098" y="6395924"/>
            <a:ext cx="6297612" cy="365125"/>
          </a:xfrm>
        </p:spPr>
        <p:txBody>
          <a:bodyPr/>
          <a:lstStyle/>
          <a:p>
            <a:pPr algn="ctr"/>
            <a:r>
              <a:rPr lang="nl-BE" dirty="0" smtClean="0">
                <a:solidFill>
                  <a:schemeClr val="tx1"/>
                </a:solidFill>
              </a:rPr>
              <a:t>Jaarvergadering BIN LIEZEBOS 2016</a:t>
            </a:r>
            <a:endParaRPr lang="nl-BE" dirty="0">
              <a:solidFill>
                <a:schemeClr val="tx1"/>
              </a:solidFill>
            </a:endParaRPr>
          </a:p>
        </p:txBody>
      </p:sp>
      <p:sp>
        <p:nvSpPr>
          <p:cNvPr id="8" name="Tekstvak 7"/>
          <p:cNvSpPr txBox="1"/>
          <p:nvPr/>
        </p:nvSpPr>
        <p:spPr>
          <a:xfrm>
            <a:off x="1978090" y="345233"/>
            <a:ext cx="7529804" cy="369332"/>
          </a:xfrm>
          <a:prstGeom prst="rect">
            <a:avLst/>
          </a:prstGeom>
          <a:noFill/>
        </p:spPr>
        <p:txBody>
          <a:bodyPr wrap="square" rtlCol="0">
            <a:spAutoFit/>
          </a:bodyPr>
          <a:lstStyle/>
          <a:p>
            <a:pPr algn="ctr"/>
            <a:r>
              <a:rPr lang="nl-BE" dirty="0" smtClean="0">
                <a:solidFill>
                  <a:srgbClr val="FF0000"/>
                </a:solidFill>
                <a:latin typeface="Arial Black" panose="020B0A04020102020204" pitchFamily="34" charset="0"/>
              </a:rPr>
              <a:t>B</a:t>
            </a:r>
            <a:r>
              <a:rPr lang="nl-BE" dirty="0" smtClean="0">
                <a:latin typeface="Arial Black" panose="020B0A04020102020204" pitchFamily="34" charset="0"/>
              </a:rPr>
              <a:t>uurt </a:t>
            </a:r>
            <a:r>
              <a:rPr lang="nl-BE" dirty="0" smtClean="0">
                <a:solidFill>
                  <a:srgbClr val="FF0000"/>
                </a:solidFill>
                <a:latin typeface="Arial Black" panose="020B0A04020102020204" pitchFamily="34" charset="0"/>
              </a:rPr>
              <a:t>I</a:t>
            </a:r>
            <a:r>
              <a:rPr lang="nl-BE" dirty="0" smtClean="0">
                <a:latin typeface="Arial Black" panose="020B0A04020102020204" pitchFamily="34" charset="0"/>
              </a:rPr>
              <a:t>nformatie </a:t>
            </a:r>
            <a:r>
              <a:rPr lang="nl-BE" dirty="0" smtClean="0">
                <a:solidFill>
                  <a:srgbClr val="FF0000"/>
                </a:solidFill>
                <a:latin typeface="Arial Black" panose="020B0A04020102020204" pitchFamily="34" charset="0"/>
              </a:rPr>
              <a:t>N</a:t>
            </a:r>
            <a:r>
              <a:rPr lang="nl-BE" dirty="0" smtClean="0">
                <a:latin typeface="Arial Black" panose="020B0A04020102020204" pitchFamily="34" charset="0"/>
              </a:rPr>
              <a:t>etwerk  LIEZEBOS </a:t>
            </a:r>
            <a:endParaRPr lang="nl-BE" dirty="0">
              <a:latin typeface="Arial Black" panose="020B0A04020102020204" pitchFamily="34" charset="0"/>
            </a:endParaRPr>
          </a:p>
        </p:txBody>
      </p:sp>
      <p:cxnSp>
        <p:nvCxnSpPr>
          <p:cNvPr id="12" name="Rechte verbindingslijn 11"/>
          <p:cNvCxnSpPr/>
          <p:nvPr/>
        </p:nvCxnSpPr>
        <p:spPr>
          <a:xfrm>
            <a:off x="158620" y="942392"/>
            <a:ext cx="11952515" cy="18661"/>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10" name="Grafiek 9"/>
          <p:cNvGraphicFramePr>
            <a:graphicFrameLocks/>
          </p:cNvGraphicFramePr>
          <p:nvPr>
            <p:extLst>
              <p:ext uri="{D42A27DB-BD31-4B8C-83A1-F6EECF244321}">
                <p14:modId xmlns:p14="http://schemas.microsoft.com/office/powerpoint/2010/main" val="751626737"/>
              </p:ext>
            </p:extLst>
          </p:nvPr>
        </p:nvGraphicFramePr>
        <p:xfrm>
          <a:off x="1099226" y="1643974"/>
          <a:ext cx="8408668" cy="4357992"/>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538995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 grpId="0">
        <p:bldAsOne/>
      </p:bldGraphic>
    </p:bldLst>
  </p:timing>
</p:sld>
</file>

<file path=ppt/slides/slide4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5" name="Afbeelding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11543" y="60374"/>
            <a:ext cx="856062" cy="844358"/>
          </a:xfrm>
          <a:prstGeom prst="rect">
            <a:avLst/>
          </a:prstGeom>
        </p:spPr>
      </p:pic>
      <p:sp>
        <p:nvSpPr>
          <p:cNvPr id="7" name="Tijdelijke aanduiding voor voettekst 6"/>
          <p:cNvSpPr>
            <a:spLocks noGrp="1"/>
          </p:cNvSpPr>
          <p:nvPr>
            <p:ph type="ftr" sz="quarter" idx="11"/>
          </p:nvPr>
        </p:nvSpPr>
        <p:spPr>
          <a:xfrm>
            <a:off x="1489098" y="6395924"/>
            <a:ext cx="6297612" cy="365125"/>
          </a:xfrm>
        </p:spPr>
        <p:txBody>
          <a:bodyPr/>
          <a:lstStyle/>
          <a:p>
            <a:pPr algn="ctr"/>
            <a:r>
              <a:rPr lang="nl-BE" dirty="0" smtClean="0">
                <a:solidFill>
                  <a:prstClr val="black">
                    <a:tint val="75000"/>
                  </a:prstClr>
                </a:solidFill>
              </a:rPr>
              <a:t>jaarvergadering 2016 BIN LIEZEBOS</a:t>
            </a:r>
            <a:endParaRPr lang="nl-BE" dirty="0">
              <a:solidFill>
                <a:prstClr val="black">
                  <a:tint val="75000"/>
                </a:prstClr>
              </a:solidFill>
            </a:endParaRPr>
          </a:p>
        </p:txBody>
      </p:sp>
      <p:sp>
        <p:nvSpPr>
          <p:cNvPr id="8" name="Tekstvak 7"/>
          <p:cNvSpPr txBox="1"/>
          <p:nvPr/>
        </p:nvSpPr>
        <p:spPr>
          <a:xfrm>
            <a:off x="1978090" y="345233"/>
            <a:ext cx="7529804" cy="369332"/>
          </a:xfrm>
          <a:prstGeom prst="rect">
            <a:avLst/>
          </a:prstGeom>
          <a:noFill/>
        </p:spPr>
        <p:txBody>
          <a:bodyPr wrap="square" rtlCol="0">
            <a:spAutoFit/>
          </a:bodyPr>
          <a:lstStyle/>
          <a:p>
            <a:pPr algn="ctr"/>
            <a:r>
              <a:rPr lang="nl-BE" dirty="0" smtClean="0">
                <a:solidFill>
                  <a:srgbClr val="FF0000"/>
                </a:solidFill>
                <a:latin typeface="Arial Black" panose="020B0A04020102020204" pitchFamily="34" charset="0"/>
              </a:rPr>
              <a:t>B</a:t>
            </a:r>
            <a:r>
              <a:rPr lang="nl-BE" dirty="0" smtClean="0">
                <a:solidFill>
                  <a:prstClr val="black"/>
                </a:solidFill>
                <a:latin typeface="Arial Black" panose="020B0A04020102020204" pitchFamily="34" charset="0"/>
              </a:rPr>
              <a:t>uurt </a:t>
            </a:r>
            <a:r>
              <a:rPr lang="nl-BE" dirty="0" smtClean="0">
                <a:solidFill>
                  <a:srgbClr val="FF0000"/>
                </a:solidFill>
                <a:latin typeface="Arial Black" panose="020B0A04020102020204" pitchFamily="34" charset="0"/>
              </a:rPr>
              <a:t>I</a:t>
            </a:r>
            <a:r>
              <a:rPr lang="nl-BE" dirty="0" smtClean="0">
                <a:solidFill>
                  <a:prstClr val="black"/>
                </a:solidFill>
                <a:latin typeface="Arial Black" panose="020B0A04020102020204" pitchFamily="34" charset="0"/>
              </a:rPr>
              <a:t>nformatie </a:t>
            </a:r>
            <a:r>
              <a:rPr lang="nl-BE" dirty="0" smtClean="0">
                <a:solidFill>
                  <a:srgbClr val="FF0000"/>
                </a:solidFill>
                <a:latin typeface="Arial Black" panose="020B0A04020102020204" pitchFamily="34" charset="0"/>
              </a:rPr>
              <a:t>N</a:t>
            </a:r>
            <a:r>
              <a:rPr lang="nl-BE" dirty="0" smtClean="0">
                <a:solidFill>
                  <a:prstClr val="black"/>
                </a:solidFill>
                <a:latin typeface="Arial Black" panose="020B0A04020102020204" pitchFamily="34" charset="0"/>
              </a:rPr>
              <a:t>etwerk  LIEZEBOS </a:t>
            </a:r>
            <a:endParaRPr lang="nl-BE" dirty="0">
              <a:solidFill>
                <a:prstClr val="black"/>
              </a:solidFill>
              <a:latin typeface="Arial Black" panose="020B0A04020102020204" pitchFamily="34" charset="0"/>
            </a:endParaRPr>
          </a:p>
        </p:txBody>
      </p:sp>
      <p:cxnSp>
        <p:nvCxnSpPr>
          <p:cNvPr id="12" name="Rechte verbindingslijn 11"/>
          <p:cNvCxnSpPr/>
          <p:nvPr/>
        </p:nvCxnSpPr>
        <p:spPr>
          <a:xfrm>
            <a:off x="158620" y="942392"/>
            <a:ext cx="11952515" cy="18661"/>
          </a:xfrm>
          <a:prstGeom prst="line">
            <a:avLst/>
          </a:prstGeom>
        </p:spPr>
        <p:style>
          <a:lnRef idx="1">
            <a:schemeClr val="accent1"/>
          </a:lnRef>
          <a:fillRef idx="0">
            <a:schemeClr val="accent1"/>
          </a:fillRef>
          <a:effectRef idx="0">
            <a:schemeClr val="accent1"/>
          </a:effectRef>
          <a:fontRef idx="minor">
            <a:schemeClr val="tx1"/>
          </a:fontRef>
        </p:style>
      </p:cxnSp>
      <p:pic>
        <p:nvPicPr>
          <p:cNvPr id="3" name="Afbeelding 2"/>
          <p:cNvPicPr>
            <a:picLocks noChangeAspect="1"/>
          </p:cNvPicPr>
          <p:nvPr/>
        </p:nvPicPr>
        <p:blipFill>
          <a:blip r:embed="rId4"/>
          <a:stretch>
            <a:fillRect/>
          </a:stretch>
        </p:blipFill>
        <p:spPr>
          <a:xfrm>
            <a:off x="1978089" y="2017796"/>
            <a:ext cx="5669771" cy="4328535"/>
          </a:xfrm>
          <a:prstGeom prst="rect">
            <a:avLst/>
          </a:prstGeom>
        </p:spPr>
      </p:pic>
      <p:sp>
        <p:nvSpPr>
          <p:cNvPr id="9" name="Tekstvak 8"/>
          <p:cNvSpPr txBox="1"/>
          <p:nvPr/>
        </p:nvSpPr>
        <p:spPr>
          <a:xfrm>
            <a:off x="3995351" y="2571322"/>
            <a:ext cx="1466336" cy="553998"/>
          </a:xfrm>
          <a:prstGeom prst="rect">
            <a:avLst/>
          </a:prstGeom>
          <a:noFill/>
        </p:spPr>
        <p:txBody>
          <a:bodyPr wrap="square" rtlCol="0">
            <a:spAutoFit/>
          </a:bodyPr>
          <a:lstStyle/>
          <a:p>
            <a:r>
              <a:rPr lang="nl-BE" sz="1200" dirty="0">
                <a:solidFill>
                  <a:srgbClr val="FFFF00"/>
                </a:solidFill>
              </a:rPr>
              <a:t>(</a:t>
            </a:r>
            <a:r>
              <a:rPr lang="nl-BE" sz="1200" dirty="0" smtClean="0">
                <a:solidFill>
                  <a:srgbClr val="FFFF00"/>
                </a:solidFill>
              </a:rPr>
              <a:t>I)Territorialiteit</a:t>
            </a:r>
            <a:endParaRPr lang="nl-BE" sz="1200" dirty="0">
              <a:solidFill>
                <a:srgbClr val="FFFF00"/>
              </a:solidFill>
            </a:endParaRPr>
          </a:p>
          <a:p>
            <a:endParaRPr lang="nl-BE" dirty="0">
              <a:solidFill>
                <a:prstClr val="black"/>
              </a:solidFill>
            </a:endParaRPr>
          </a:p>
        </p:txBody>
      </p:sp>
      <p:sp>
        <p:nvSpPr>
          <p:cNvPr id="11" name="Tekstvak 10"/>
          <p:cNvSpPr txBox="1"/>
          <p:nvPr/>
        </p:nvSpPr>
        <p:spPr>
          <a:xfrm>
            <a:off x="5559533" y="3200087"/>
            <a:ext cx="1150687" cy="553998"/>
          </a:xfrm>
          <a:prstGeom prst="rect">
            <a:avLst/>
          </a:prstGeom>
          <a:noFill/>
        </p:spPr>
        <p:txBody>
          <a:bodyPr wrap="square" rtlCol="0">
            <a:spAutoFit/>
          </a:bodyPr>
          <a:lstStyle/>
          <a:p>
            <a:r>
              <a:rPr lang="nl-BE" sz="1200" dirty="0" smtClean="0">
                <a:solidFill>
                  <a:srgbClr val="FFFF00"/>
                </a:solidFill>
              </a:rPr>
              <a:t>(II) toezicht</a:t>
            </a:r>
            <a:endParaRPr lang="nl-BE" sz="1200" dirty="0">
              <a:solidFill>
                <a:srgbClr val="FFFF00"/>
              </a:solidFill>
            </a:endParaRPr>
          </a:p>
          <a:p>
            <a:endParaRPr lang="nl-BE" dirty="0">
              <a:solidFill>
                <a:prstClr val="black"/>
              </a:solidFill>
            </a:endParaRPr>
          </a:p>
        </p:txBody>
      </p:sp>
      <p:sp>
        <p:nvSpPr>
          <p:cNvPr id="13" name="Tekstvak 12"/>
          <p:cNvSpPr txBox="1"/>
          <p:nvPr/>
        </p:nvSpPr>
        <p:spPr>
          <a:xfrm>
            <a:off x="5618205" y="4733754"/>
            <a:ext cx="1845276" cy="553998"/>
          </a:xfrm>
          <a:prstGeom prst="rect">
            <a:avLst/>
          </a:prstGeom>
          <a:noFill/>
        </p:spPr>
        <p:txBody>
          <a:bodyPr wrap="square" rtlCol="0">
            <a:spAutoFit/>
          </a:bodyPr>
          <a:lstStyle/>
          <a:p>
            <a:r>
              <a:rPr lang="nl-BE" sz="1200" dirty="0" smtClean="0">
                <a:solidFill>
                  <a:prstClr val="white"/>
                </a:solidFill>
              </a:rPr>
              <a:t>(III)</a:t>
            </a:r>
            <a:r>
              <a:rPr lang="nl-BE" sz="1200" dirty="0" err="1" smtClean="0">
                <a:solidFill>
                  <a:prstClr val="white"/>
                </a:solidFill>
              </a:rPr>
              <a:t>Toegangkelijk</a:t>
            </a:r>
            <a:r>
              <a:rPr lang="nl-BE" sz="1200" dirty="0" smtClean="0">
                <a:solidFill>
                  <a:prstClr val="white"/>
                </a:solidFill>
              </a:rPr>
              <a:t> </a:t>
            </a:r>
            <a:r>
              <a:rPr lang="nl-BE" sz="1200" dirty="0" err="1" smtClean="0">
                <a:solidFill>
                  <a:prstClr val="white"/>
                </a:solidFill>
              </a:rPr>
              <a:t>heid</a:t>
            </a:r>
            <a:endParaRPr lang="nl-BE" sz="1200" dirty="0">
              <a:solidFill>
                <a:prstClr val="white"/>
              </a:solidFill>
            </a:endParaRPr>
          </a:p>
          <a:p>
            <a:endParaRPr lang="nl-BE" dirty="0">
              <a:solidFill>
                <a:prstClr val="black"/>
              </a:solidFill>
            </a:endParaRPr>
          </a:p>
        </p:txBody>
      </p:sp>
      <p:sp>
        <p:nvSpPr>
          <p:cNvPr id="14" name="Tekstvak 13"/>
          <p:cNvSpPr txBox="1"/>
          <p:nvPr/>
        </p:nvSpPr>
        <p:spPr>
          <a:xfrm>
            <a:off x="3952493" y="5253216"/>
            <a:ext cx="2034745" cy="738664"/>
          </a:xfrm>
          <a:prstGeom prst="rect">
            <a:avLst/>
          </a:prstGeom>
          <a:noFill/>
        </p:spPr>
        <p:txBody>
          <a:bodyPr wrap="square" rtlCol="0">
            <a:spAutoFit/>
          </a:bodyPr>
          <a:lstStyle/>
          <a:p>
            <a:pPr algn="ctr"/>
            <a:r>
              <a:rPr lang="nl-BE" sz="1200" dirty="0" smtClean="0">
                <a:solidFill>
                  <a:prstClr val="white"/>
                </a:solidFill>
              </a:rPr>
              <a:t>(IV)Bemoeilijken</a:t>
            </a:r>
          </a:p>
          <a:p>
            <a:pPr algn="ctr"/>
            <a:r>
              <a:rPr lang="nl-BE" sz="1200" dirty="0" smtClean="0">
                <a:solidFill>
                  <a:prstClr val="white"/>
                </a:solidFill>
              </a:rPr>
              <a:t> conflict</a:t>
            </a:r>
            <a:endParaRPr lang="nl-BE" sz="1200" dirty="0">
              <a:solidFill>
                <a:prstClr val="white"/>
              </a:solidFill>
            </a:endParaRPr>
          </a:p>
          <a:p>
            <a:endParaRPr lang="nl-BE" dirty="0">
              <a:solidFill>
                <a:prstClr val="black"/>
              </a:solidFill>
            </a:endParaRPr>
          </a:p>
        </p:txBody>
      </p:sp>
      <p:sp>
        <p:nvSpPr>
          <p:cNvPr id="15" name="Tekstvak 14"/>
          <p:cNvSpPr txBox="1"/>
          <p:nvPr/>
        </p:nvSpPr>
        <p:spPr>
          <a:xfrm>
            <a:off x="2713076" y="4761021"/>
            <a:ext cx="1278618" cy="738664"/>
          </a:xfrm>
          <a:prstGeom prst="rect">
            <a:avLst/>
          </a:prstGeom>
          <a:noFill/>
        </p:spPr>
        <p:txBody>
          <a:bodyPr wrap="square" rtlCol="0">
            <a:spAutoFit/>
          </a:bodyPr>
          <a:lstStyle/>
          <a:p>
            <a:pPr algn="ctr"/>
            <a:r>
              <a:rPr lang="nl-BE" sz="1200" dirty="0" smtClean="0">
                <a:solidFill>
                  <a:prstClr val="white"/>
                </a:solidFill>
              </a:rPr>
              <a:t>(V)Staat van de </a:t>
            </a:r>
            <a:r>
              <a:rPr lang="nl-BE" sz="1200" dirty="0" err="1" smtClean="0">
                <a:solidFill>
                  <a:prstClr val="white"/>
                </a:solidFill>
              </a:rPr>
              <a:t>omgeveing</a:t>
            </a:r>
            <a:endParaRPr lang="nl-BE" sz="1200" dirty="0">
              <a:solidFill>
                <a:prstClr val="white"/>
              </a:solidFill>
            </a:endParaRPr>
          </a:p>
          <a:p>
            <a:endParaRPr lang="nl-BE" dirty="0">
              <a:solidFill>
                <a:prstClr val="black"/>
              </a:solidFill>
            </a:endParaRPr>
          </a:p>
        </p:txBody>
      </p:sp>
      <p:sp>
        <p:nvSpPr>
          <p:cNvPr id="16" name="Tekstvak 15"/>
          <p:cNvSpPr txBox="1"/>
          <p:nvPr/>
        </p:nvSpPr>
        <p:spPr>
          <a:xfrm>
            <a:off x="2607276" y="3200087"/>
            <a:ext cx="1466336" cy="738664"/>
          </a:xfrm>
          <a:prstGeom prst="rect">
            <a:avLst/>
          </a:prstGeom>
          <a:noFill/>
        </p:spPr>
        <p:txBody>
          <a:bodyPr wrap="square" rtlCol="0">
            <a:spAutoFit/>
          </a:bodyPr>
          <a:lstStyle/>
          <a:p>
            <a:r>
              <a:rPr lang="nl-BE" sz="1200" dirty="0" smtClean="0">
                <a:solidFill>
                  <a:prstClr val="white"/>
                </a:solidFill>
              </a:rPr>
              <a:t>(VI)</a:t>
            </a:r>
            <a:r>
              <a:rPr lang="nl-BE" sz="1200" dirty="0" err="1" smtClean="0">
                <a:solidFill>
                  <a:prstClr val="white"/>
                </a:solidFill>
              </a:rPr>
              <a:t>Funktionele</a:t>
            </a:r>
            <a:r>
              <a:rPr lang="nl-BE" sz="1200" dirty="0" smtClean="0">
                <a:solidFill>
                  <a:prstClr val="white"/>
                </a:solidFill>
              </a:rPr>
              <a:t> omgeving</a:t>
            </a:r>
            <a:endParaRPr lang="nl-BE" sz="1200" dirty="0">
              <a:solidFill>
                <a:prstClr val="white"/>
              </a:solidFill>
            </a:endParaRPr>
          </a:p>
          <a:p>
            <a:endParaRPr lang="nl-BE" dirty="0">
              <a:solidFill>
                <a:prstClr val="black"/>
              </a:solidFill>
            </a:endParaRPr>
          </a:p>
        </p:txBody>
      </p:sp>
      <p:pic>
        <p:nvPicPr>
          <p:cNvPr id="17" name="Afbeelding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V="1">
            <a:off x="951580" y="23957"/>
            <a:ext cx="1075036" cy="819845"/>
          </a:xfrm>
          <a:prstGeom prst="rect">
            <a:avLst/>
          </a:prstGeom>
        </p:spPr>
      </p:pic>
    </p:spTree>
    <p:extLst>
      <p:ext uri="{BB962C8B-B14F-4D97-AF65-F5344CB8AC3E}">
        <p14:creationId xmlns:p14="http://schemas.microsoft.com/office/powerpoint/2010/main" val="385635408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3" grpId="0"/>
      <p:bldP spid="14" grpId="0"/>
      <p:bldP spid="15"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5" name="Afbeelding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11543" y="60374"/>
            <a:ext cx="856062" cy="844358"/>
          </a:xfrm>
          <a:prstGeom prst="rect">
            <a:avLst/>
          </a:prstGeom>
        </p:spPr>
      </p:pic>
      <p:sp>
        <p:nvSpPr>
          <p:cNvPr id="7" name="Tijdelijke aanduiding voor voettekst 6"/>
          <p:cNvSpPr>
            <a:spLocks noGrp="1"/>
          </p:cNvSpPr>
          <p:nvPr>
            <p:ph type="ftr" sz="quarter" idx="11"/>
          </p:nvPr>
        </p:nvSpPr>
        <p:spPr>
          <a:xfrm>
            <a:off x="1489098" y="6395924"/>
            <a:ext cx="6297612" cy="365125"/>
          </a:xfrm>
        </p:spPr>
        <p:txBody>
          <a:bodyPr/>
          <a:lstStyle/>
          <a:p>
            <a:pPr algn="ctr"/>
            <a:r>
              <a:rPr lang="nl-BE" dirty="0" smtClean="0"/>
              <a:t>jaarvergadering 2016 BIN LIEZEBOS</a:t>
            </a:r>
            <a:endParaRPr lang="nl-BE" dirty="0"/>
          </a:p>
        </p:txBody>
      </p:sp>
      <p:sp>
        <p:nvSpPr>
          <p:cNvPr id="8" name="Tekstvak 7"/>
          <p:cNvSpPr txBox="1"/>
          <p:nvPr/>
        </p:nvSpPr>
        <p:spPr>
          <a:xfrm>
            <a:off x="1978090" y="345233"/>
            <a:ext cx="7529804" cy="369332"/>
          </a:xfrm>
          <a:prstGeom prst="rect">
            <a:avLst/>
          </a:prstGeom>
          <a:noFill/>
        </p:spPr>
        <p:txBody>
          <a:bodyPr wrap="square" rtlCol="0">
            <a:spAutoFit/>
          </a:bodyPr>
          <a:lstStyle/>
          <a:p>
            <a:pPr algn="ctr"/>
            <a:r>
              <a:rPr lang="nl-BE" dirty="0" smtClean="0">
                <a:solidFill>
                  <a:srgbClr val="FF0000"/>
                </a:solidFill>
                <a:latin typeface="Arial Black" panose="020B0A04020102020204" pitchFamily="34" charset="0"/>
              </a:rPr>
              <a:t>B</a:t>
            </a:r>
            <a:r>
              <a:rPr lang="nl-BE" dirty="0" smtClean="0">
                <a:latin typeface="Arial Black" panose="020B0A04020102020204" pitchFamily="34" charset="0"/>
              </a:rPr>
              <a:t>uurt </a:t>
            </a:r>
            <a:r>
              <a:rPr lang="nl-BE" dirty="0" smtClean="0">
                <a:solidFill>
                  <a:srgbClr val="FF0000"/>
                </a:solidFill>
                <a:latin typeface="Arial Black" panose="020B0A04020102020204" pitchFamily="34" charset="0"/>
              </a:rPr>
              <a:t>I</a:t>
            </a:r>
            <a:r>
              <a:rPr lang="nl-BE" dirty="0" smtClean="0">
                <a:latin typeface="Arial Black" panose="020B0A04020102020204" pitchFamily="34" charset="0"/>
              </a:rPr>
              <a:t>nformatie </a:t>
            </a:r>
            <a:r>
              <a:rPr lang="nl-BE" dirty="0" smtClean="0">
                <a:solidFill>
                  <a:srgbClr val="FF0000"/>
                </a:solidFill>
                <a:latin typeface="Arial Black" panose="020B0A04020102020204" pitchFamily="34" charset="0"/>
              </a:rPr>
              <a:t>N</a:t>
            </a:r>
            <a:r>
              <a:rPr lang="nl-BE" dirty="0" smtClean="0">
                <a:latin typeface="Arial Black" panose="020B0A04020102020204" pitchFamily="34" charset="0"/>
              </a:rPr>
              <a:t>etwerk  LIEZEBOS </a:t>
            </a:r>
            <a:endParaRPr lang="nl-BE" dirty="0">
              <a:latin typeface="Arial Black" panose="020B0A04020102020204" pitchFamily="34" charset="0"/>
            </a:endParaRPr>
          </a:p>
        </p:txBody>
      </p:sp>
      <p:cxnSp>
        <p:nvCxnSpPr>
          <p:cNvPr id="12" name="Rechte verbindingslijn 11"/>
          <p:cNvCxnSpPr/>
          <p:nvPr/>
        </p:nvCxnSpPr>
        <p:spPr>
          <a:xfrm>
            <a:off x="158620" y="942392"/>
            <a:ext cx="11952515" cy="18661"/>
          </a:xfrm>
          <a:prstGeom prst="line">
            <a:avLst/>
          </a:prstGeom>
        </p:spPr>
        <p:style>
          <a:lnRef idx="1">
            <a:schemeClr val="accent1"/>
          </a:lnRef>
          <a:fillRef idx="0">
            <a:schemeClr val="accent1"/>
          </a:fillRef>
          <a:effectRef idx="0">
            <a:schemeClr val="accent1"/>
          </a:effectRef>
          <a:fontRef idx="minor">
            <a:schemeClr val="tx1"/>
          </a:fontRef>
        </p:style>
      </p:cxnSp>
      <p:pic>
        <p:nvPicPr>
          <p:cNvPr id="6" name="Afbeelding 5"/>
          <p:cNvPicPr>
            <a:picLocks noChangeAspect="1"/>
          </p:cNvPicPr>
          <p:nvPr/>
        </p:nvPicPr>
        <p:blipFill>
          <a:blip r:embed="rId4"/>
          <a:stretch>
            <a:fillRect/>
          </a:stretch>
        </p:blipFill>
        <p:spPr>
          <a:xfrm>
            <a:off x="916024" y="0"/>
            <a:ext cx="1146147" cy="871804"/>
          </a:xfrm>
          <a:prstGeom prst="rect">
            <a:avLst/>
          </a:prstGeom>
        </p:spPr>
      </p:pic>
      <p:sp>
        <p:nvSpPr>
          <p:cNvPr id="9" name="Rechthoek 8"/>
          <p:cNvSpPr/>
          <p:nvPr/>
        </p:nvSpPr>
        <p:spPr>
          <a:xfrm>
            <a:off x="685217" y="921934"/>
            <a:ext cx="10115550" cy="1574149"/>
          </a:xfrm>
          <a:prstGeom prst="rect">
            <a:avLst/>
          </a:prstGeom>
        </p:spPr>
        <p:txBody>
          <a:bodyPr wrap="square">
            <a:spAutoFit/>
          </a:bodyPr>
          <a:lstStyle/>
          <a:p>
            <a:pPr>
              <a:lnSpc>
                <a:spcPct val="107000"/>
              </a:lnSpc>
              <a:spcAft>
                <a:spcPts val="0"/>
              </a:spcAft>
            </a:pPr>
            <a:r>
              <a:rPr lang="nl-BE" b="1" dirty="0">
                <a:latin typeface="Calibri" panose="020F0502020204030204" pitchFamily="34" charset="0"/>
                <a:ea typeface="Calibri" panose="020F0502020204030204" pitchFamily="34" charset="0"/>
                <a:cs typeface="Times New Roman" panose="02020603050405020304" pitchFamily="18" charset="0"/>
              </a:rPr>
              <a:t>(II)Toezicht:</a:t>
            </a:r>
          </a:p>
          <a:p>
            <a:pPr>
              <a:lnSpc>
                <a:spcPct val="107000"/>
              </a:lnSpc>
              <a:spcAft>
                <a:spcPts val="0"/>
              </a:spcAft>
            </a:pPr>
            <a:r>
              <a:rPr lang="nl-BE" b="1" dirty="0">
                <a:latin typeface="Calibri" panose="020F0502020204030204" pitchFamily="34" charset="0"/>
                <a:ea typeface="Calibri" panose="020F0502020204030204" pitchFamily="34" charset="0"/>
                <a:cs typeface="Calibri" panose="020F0502020204030204" pitchFamily="34" charset="0"/>
              </a:rPr>
              <a:t> </a:t>
            </a:r>
            <a:r>
              <a:rPr lang="nl-BE" b="1" dirty="0">
                <a:solidFill>
                  <a:srgbClr val="0070C0"/>
                </a:solidFill>
                <a:latin typeface="Calibri" panose="020F0502020204030204" pitchFamily="34" charset="0"/>
                <a:ea typeface="Calibri" panose="020F0502020204030204" pitchFamily="34" charset="0"/>
                <a:cs typeface="Calibri" panose="020F0502020204030204" pitchFamily="34" charset="0"/>
              </a:rPr>
              <a:t>Het creëren van een omgeving waarin sprake is van ‘natuurlijke’ controle, met andere woorden</a:t>
            </a:r>
            <a:endParaRPr lang="nl-BE" b="1"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nl-BE" b="1" dirty="0">
                <a:solidFill>
                  <a:srgbClr val="0070C0"/>
                </a:solidFill>
                <a:latin typeface="Calibri" panose="020F0502020204030204" pitchFamily="34" charset="0"/>
                <a:ea typeface="Calibri" panose="020F0502020204030204" pitchFamily="34" charset="0"/>
                <a:cs typeface="Calibri" panose="020F0502020204030204" pitchFamily="34" charset="0"/>
              </a:rPr>
              <a:t>waarbij de vormgeving impliceert dat er sprake zou kunnen zijn van toezicht, reduceert de kans op</a:t>
            </a:r>
            <a:endParaRPr lang="nl-BE" b="1"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nl-BE" b="1" dirty="0">
                <a:solidFill>
                  <a:srgbClr val="0070C0"/>
                </a:solidFill>
                <a:latin typeface="Calibri" panose="020F0502020204030204" pitchFamily="34" charset="0"/>
                <a:ea typeface="Calibri" panose="020F0502020204030204" pitchFamily="34" charset="0"/>
                <a:cs typeface="Calibri" panose="020F0502020204030204" pitchFamily="34" charset="0"/>
              </a:rPr>
              <a:t>inbraak. De kans dat een potentiële dader dan een delict begaat is kleiner, omdat het risico van</a:t>
            </a:r>
            <a:endParaRPr lang="nl-BE" b="1"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BE" b="1" dirty="0">
                <a:solidFill>
                  <a:srgbClr val="0070C0"/>
                </a:solidFill>
                <a:latin typeface="Calibri" panose="020F0502020204030204" pitchFamily="34" charset="0"/>
                <a:ea typeface="Calibri" panose="020F0502020204030204" pitchFamily="34" charset="0"/>
                <a:cs typeface="Calibri" panose="020F0502020204030204" pitchFamily="34" charset="0"/>
              </a:rPr>
              <a:t>detectie veel groter is.</a:t>
            </a:r>
            <a:endParaRPr lang="nl-BE" b="1"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14" name="Grafiek 13"/>
          <p:cNvGraphicFramePr>
            <a:graphicFrameLocks/>
          </p:cNvGraphicFramePr>
          <p:nvPr>
            <p:extLst>
              <p:ext uri="{D42A27DB-BD31-4B8C-83A1-F6EECF244321}">
                <p14:modId xmlns:p14="http://schemas.microsoft.com/office/powerpoint/2010/main" val="3147927659"/>
              </p:ext>
            </p:extLst>
          </p:nvPr>
        </p:nvGraphicFramePr>
        <p:xfrm>
          <a:off x="685217" y="2494768"/>
          <a:ext cx="5367701" cy="4048898"/>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5" name="Grafiek 14"/>
          <p:cNvGraphicFramePr>
            <a:graphicFrameLocks/>
          </p:cNvGraphicFramePr>
          <p:nvPr>
            <p:extLst>
              <p:ext uri="{D42A27DB-BD31-4B8C-83A1-F6EECF244321}">
                <p14:modId xmlns:p14="http://schemas.microsoft.com/office/powerpoint/2010/main" val="3244357000"/>
              </p:ext>
            </p:extLst>
          </p:nvPr>
        </p:nvGraphicFramePr>
        <p:xfrm>
          <a:off x="5739492" y="2686530"/>
          <a:ext cx="5553347" cy="3709394"/>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6" name="Grafiek 15"/>
          <p:cNvGraphicFramePr>
            <a:graphicFrameLocks/>
          </p:cNvGraphicFramePr>
          <p:nvPr>
            <p:extLst>
              <p:ext uri="{D42A27DB-BD31-4B8C-83A1-F6EECF244321}">
                <p14:modId xmlns:p14="http://schemas.microsoft.com/office/powerpoint/2010/main" val="1075498448"/>
              </p:ext>
            </p:extLst>
          </p:nvPr>
        </p:nvGraphicFramePr>
        <p:xfrm>
          <a:off x="496550" y="2460930"/>
          <a:ext cx="5450886" cy="3990405"/>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17" name="Grafiek 16"/>
          <p:cNvGraphicFramePr>
            <a:graphicFrameLocks/>
          </p:cNvGraphicFramePr>
          <p:nvPr>
            <p:extLst>
              <p:ext uri="{D42A27DB-BD31-4B8C-83A1-F6EECF244321}">
                <p14:modId xmlns:p14="http://schemas.microsoft.com/office/powerpoint/2010/main" val="680108345"/>
              </p:ext>
            </p:extLst>
          </p:nvPr>
        </p:nvGraphicFramePr>
        <p:xfrm>
          <a:off x="5982915" y="2483462"/>
          <a:ext cx="5379928" cy="3977278"/>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8" name="Grafiek 17"/>
          <p:cNvGraphicFramePr>
            <a:graphicFrameLocks/>
          </p:cNvGraphicFramePr>
          <p:nvPr>
            <p:extLst>
              <p:ext uri="{D42A27DB-BD31-4B8C-83A1-F6EECF244321}">
                <p14:modId xmlns:p14="http://schemas.microsoft.com/office/powerpoint/2010/main" val="4232997976"/>
              </p:ext>
            </p:extLst>
          </p:nvPr>
        </p:nvGraphicFramePr>
        <p:xfrm>
          <a:off x="373329" y="2474497"/>
          <a:ext cx="5556368" cy="3977278"/>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19" name="Grafiek 18"/>
          <p:cNvGraphicFramePr>
            <a:graphicFrameLocks/>
          </p:cNvGraphicFramePr>
          <p:nvPr>
            <p:extLst>
              <p:ext uri="{D42A27DB-BD31-4B8C-83A1-F6EECF244321}">
                <p14:modId xmlns:p14="http://schemas.microsoft.com/office/powerpoint/2010/main" val="3313162446"/>
              </p:ext>
            </p:extLst>
          </p:nvPr>
        </p:nvGraphicFramePr>
        <p:xfrm>
          <a:off x="5982915" y="2467493"/>
          <a:ext cx="5344414" cy="3977278"/>
        </p:xfrm>
        <a:graphic>
          <a:graphicData uri="http://schemas.openxmlformats.org/drawingml/2006/chart">
            <c:chart xmlns:c="http://schemas.openxmlformats.org/drawingml/2006/chart" xmlns:r="http://schemas.openxmlformats.org/officeDocument/2006/relationships" r:id="rId10"/>
          </a:graphicData>
        </a:graphic>
      </p:graphicFrame>
    </p:spTree>
    <p:extLst>
      <p:ext uri="{BB962C8B-B14F-4D97-AF65-F5344CB8AC3E}">
        <p14:creationId xmlns:p14="http://schemas.microsoft.com/office/powerpoint/2010/main" val="71053208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Graphic spid="14" grpId="0">
        <p:bldAsOne/>
      </p:bldGraphic>
      <p:bldGraphic spid="15" grpId="0">
        <p:bldAsOne/>
      </p:bldGraphic>
      <p:bldGraphic spid="16" grpId="0">
        <p:bldAsOne/>
      </p:bldGraphic>
      <p:bldGraphic spid="17" grpId="0">
        <p:bldAsOne/>
      </p:bldGraphic>
      <p:bldGraphic spid="18" grpId="0">
        <p:bldAsOne/>
      </p:bldGraphic>
      <p:bldGraphic spid="19" grpId="0">
        <p:bldAsOne/>
      </p:bldGraphic>
    </p:bldLst>
  </p:timing>
</p:sld>
</file>

<file path=ppt/slides/slide4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5" name="Afbeelding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11543" y="60374"/>
            <a:ext cx="856062" cy="844358"/>
          </a:xfrm>
          <a:prstGeom prst="rect">
            <a:avLst/>
          </a:prstGeom>
        </p:spPr>
      </p:pic>
      <p:sp>
        <p:nvSpPr>
          <p:cNvPr id="7" name="Tijdelijke aanduiding voor voettekst 6"/>
          <p:cNvSpPr>
            <a:spLocks noGrp="1"/>
          </p:cNvSpPr>
          <p:nvPr>
            <p:ph type="ftr" sz="quarter" idx="11"/>
          </p:nvPr>
        </p:nvSpPr>
        <p:spPr>
          <a:xfrm>
            <a:off x="1489098" y="6395924"/>
            <a:ext cx="6297612" cy="365125"/>
          </a:xfrm>
        </p:spPr>
        <p:txBody>
          <a:bodyPr/>
          <a:lstStyle/>
          <a:p>
            <a:pPr algn="ctr"/>
            <a:r>
              <a:rPr lang="nl-BE" dirty="0" smtClean="0">
                <a:solidFill>
                  <a:prstClr val="black">
                    <a:tint val="75000"/>
                  </a:prstClr>
                </a:solidFill>
              </a:rPr>
              <a:t>jaarvergadering 2016 BIN LIEZEBOS</a:t>
            </a:r>
            <a:endParaRPr lang="nl-BE" dirty="0">
              <a:solidFill>
                <a:prstClr val="black">
                  <a:tint val="75000"/>
                </a:prstClr>
              </a:solidFill>
            </a:endParaRPr>
          </a:p>
        </p:txBody>
      </p:sp>
      <p:sp>
        <p:nvSpPr>
          <p:cNvPr id="8" name="Tekstvak 7"/>
          <p:cNvSpPr txBox="1"/>
          <p:nvPr/>
        </p:nvSpPr>
        <p:spPr>
          <a:xfrm>
            <a:off x="1978090" y="345233"/>
            <a:ext cx="7529804" cy="369332"/>
          </a:xfrm>
          <a:prstGeom prst="rect">
            <a:avLst/>
          </a:prstGeom>
          <a:noFill/>
        </p:spPr>
        <p:txBody>
          <a:bodyPr wrap="square" rtlCol="0">
            <a:spAutoFit/>
          </a:bodyPr>
          <a:lstStyle/>
          <a:p>
            <a:pPr algn="ctr"/>
            <a:r>
              <a:rPr lang="nl-BE" dirty="0" smtClean="0">
                <a:solidFill>
                  <a:srgbClr val="FF0000"/>
                </a:solidFill>
                <a:latin typeface="Arial Black" panose="020B0A04020102020204" pitchFamily="34" charset="0"/>
              </a:rPr>
              <a:t>B</a:t>
            </a:r>
            <a:r>
              <a:rPr lang="nl-BE" dirty="0" smtClean="0">
                <a:solidFill>
                  <a:prstClr val="black"/>
                </a:solidFill>
                <a:latin typeface="Arial Black" panose="020B0A04020102020204" pitchFamily="34" charset="0"/>
              </a:rPr>
              <a:t>uurt </a:t>
            </a:r>
            <a:r>
              <a:rPr lang="nl-BE" dirty="0" smtClean="0">
                <a:solidFill>
                  <a:srgbClr val="FF0000"/>
                </a:solidFill>
                <a:latin typeface="Arial Black" panose="020B0A04020102020204" pitchFamily="34" charset="0"/>
              </a:rPr>
              <a:t>I</a:t>
            </a:r>
            <a:r>
              <a:rPr lang="nl-BE" dirty="0" smtClean="0">
                <a:solidFill>
                  <a:prstClr val="black"/>
                </a:solidFill>
                <a:latin typeface="Arial Black" panose="020B0A04020102020204" pitchFamily="34" charset="0"/>
              </a:rPr>
              <a:t>nformatie </a:t>
            </a:r>
            <a:r>
              <a:rPr lang="nl-BE" dirty="0" smtClean="0">
                <a:solidFill>
                  <a:srgbClr val="FF0000"/>
                </a:solidFill>
                <a:latin typeface="Arial Black" panose="020B0A04020102020204" pitchFamily="34" charset="0"/>
              </a:rPr>
              <a:t>N</a:t>
            </a:r>
            <a:r>
              <a:rPr lang="nl-BE" dirty="0" smtClean="0">
                <a:solidFill>
                  <a:prstClr val="black"/>
                </a:solidFill>
                <a:latin typeface="Arial Black" panose="020B0A04020102020204" pitchFamily="34" charset="0"/>
              </a:rPr>
              <a:t>etwerk  LIEZEBOS </a:t>
            </a:r>
            <a:endParaRPr lang="nl-BE" dirty="0">
              <a:solidFill>
                <a:prstClr val="black"/>
              </a:solidFill>
              <a:latin typeface="Arial Black" panose="020B0A04020102020204" pitchFamily="34" charset="0"/>
            </a:endParaRPr>
          </a:p>
        </p:txBody>
      </p:sp>
      <p:cxnSp>
        <p:nvCxnSpPr>
          <p:cNvPr id="12" name="Rechte verbindingslijn 11"/>
          <p:cNvCxnSpPr/>
          <p:nvPr/>
        </p:nvCxnSpPr>
        <p:spPr>
          <a:xfrm>
            <a:off x="158620" y="942392"/>
            <a:ext cx="11952515" cy="18661"/>
          </a:xfrm>
          <a:prstGeom prst="line">
            <a:avLst/>
          </a:prstGeom>
        </p:spPr>
        <p:style>
          <a:lnRef idx="1">
            <a:schemeClr val="accent1"/>
          </a:lnRef>
          <a:fillRef idx="0">
            <a:schemeClr val="accent1"/>
          </a:fillRef>
          <a:effectRef idx="0">
            <a:schemeClr val="accent1"/>
          </a:effectRef>
          <a:fontRef idx="minor">
            <a:schemeClr val="tx1"/>
          </a:fontRef>
        </p:style>
      </p:cxnSp>
      <p:pic>
        <p:nvPicPr>
          <p:cNvPr id="3" name="Afbeelding 2"/>
          <p:cNvPicPr>
            <a:picLocks noChangeAspect="1"/>
          </p:cNvPicPr>
          <p:nvPr/>
        </p:nvPicPr>
        <p:blipFill>
          <a:blip r:embed="rId4"/>
          <a:stretch>
            <a:fillRect/>
          </a:stretch>
        </p:blipFill>
        <p:spPr>
          <a:xfrm>
            <a:off x="1978089" y="2017796"/>
            <a:ext cx="5669771" cy="4328535"/>
          </a:xfrm>
          <a:prstGeom prst="rect">
            <a:avLst/>
          </a:prstGeom>
        </p:spPr>
      </p:pic>
      <p:sp>
        <p:nvSpPr>
          <p:cNvPr id="9" name="Tekstvak 8"/>
          <p:cNvSpPr txBox="1"/>
          <p:nvPr/>
        </p:nvSpPr>
        <p:spPr>
          <a:xfrm>
            <a:off x="3995351" y="2571322"/>
            <a:ext cx="1466336" cy="553998"/>
          </a:xfrm>
          <a:prstGeom prst="rect">
            <a:avLst/>
          </a:prstGeom>
          <a:noFill/>
        </p:spPr>
        <p:txBody>
          <a:bodyPr wrap="square" rtlCol="0">
            <a:spAutoFit/>
          </a:bodyPr>
          <a:lstStyle/>
          <a:p>
            <a:r>
              <a:rPr lang="nl-BE" sz="1200" dirty="0">
                <a:solidFill>
                  <a:srgbClr val="FFFF00"/>
                </a:solidFill>
              </a:rPr>
              <a:t>(</a:t>
            </a:r>
            <a:r>
              <a:rPr lang="nl-BE" sz="1200" dirty="0" smtClean="0">
                <a:solidFill>
                  <a:srgbClr val="FFFF00"/>
                </a:solidFill>
              </a:rPr>
              <a:t>I)Territorialiteit</a:t>
            </a:r>
            <a:endParaRPr lang="nl-BE" sz="1200" dirty="0">
              <a:solidFill>
                <a:srgbClr val="FFFF00"/>
              </a:solidFill>
            </a:endParaRPr>
          </a:p>
          <a:p>
            <a:endParaRPr lang="nl-BE" dirty="0">
              <a:solidFill>
                <a:prstClr val="black"/>
              </a:solidFill>
            </a:endParaRPr>
          </a:p>
        </p:txBody>
      </p:sp>
      <p:sp>
        <p:nvSpPr>
          <p:cNvPr id="11" name="Tekstvak 10"/>
          <p:cNvSpPr txBox="1"/>
          <p:nvPr/>
        </p:nvSpPr>
        <p:spPr>
          <a:xfrm>
            <a:off x="5559533" y="3200087"/>
            <a:ext cx="1150687" cy="553998"/>
          </a:xfrm>
          <a:prstGeom prst="rect">
            <a:avLst/>
          </a:prstGeom>
          <a:noFill/>
        </p:spPr>
        <p:txBody>
          <a:bodyPr wrap="square" rtlCol="0">
            <a:spAutoFit/>
          </a:bodyPr>
          <a:lstStyle/>
          <a:p>
            <a:r>
              <a:rPr lang="nl-BE" sz="1200" dirty="0" smtClean="0">
                <a:solidFill>
                  <a:srgbClr val="FFFF00"/>
                </a:solidFill>
              </a:rPr>
              <a:t>(II) toezicht</a:t>
            </a:r>
            <a:endParaRPr lang="nl-BE" sz="1200" dirty="0">
              <a:solidFill>
                <a:srgbClr val="FFFF00"/>
              </a:solidFill>
            </a:endParaRPr>
          </a:p>
          <a:p>
            <a:endParaRPr lang="nl-BE" dirty="0">
              <a:solidFill>
                <a:prstClr val="black"/>
              </a:solidFill>
            </a:endParaRPr>
          </a:p>
        </p:txBody>
      </p:sp>
      <p:sp>
        <p:nvSpPr>
          <p:cNvPr id="13" name="Tekstvak 12"/>
          <p:cNvSpPr txBox="1"/>
          <p:nvPr/>
        </p:nvSpPr>
        <p:spPr>
          <a:xfrm>
            <a:off x="5618205" y="4733754"/>
            <a:ext cx="1845276" cy="553998"/>
          </a:xfrm>
          <a:prstGeom prst="rect">
            <a:avLst/>
          </a:prstGeom>
          <a:noFill/>
        </p:spPr>
        <p:txBody>
          <a:bodyPr wrap="square" rtlCol="0">
            <a:spAutoFit/>
          </a:bodyPr>
          <a:lstStyle/>
          <a:p>
            <a:r>
              <a:rPr lang="nl-BE" sz="1200" dirty="0" smtClean="0">
                <a:solidFill>
                  <a:prstClr val="white"/>
                </a:solidFill>
              </a:rPr>
              <a:t>(</a:t>
            </a:r>
            <a:r>
              <a:rPr lang="nl-BE" sz="1200" dirty="0" smtClean="0">
                <a:solidFill>
                  <a:srgbClr val="FFFF00"/>
                </a:solidFill>
              </a:rPr>
              <a:t>III)</a:t>
            </a:r>
            <a:r>
              <a:rPr lang="nl-BE" sz="1200" dirty="0" err="1" smtClean="0">
                <a:solidFill>
                  <a:srgbClr val="FFFF00"/>
                </a:solidFill>
              </a:rPr>
              <a:t>Toegangkelijk</a:t>
            </a:r>
            <a:r>
              <a:rPr lang="nl-BE" sz="1200" dirty="0" smtClean="0">
                <a:solidFill>
                  <a:srgbClr val="FFFF00"/>
                </a:solidFill>
              </a:rPr>
              <a:t> </a:t>
            </a:r>
            <a:r>
              <a:rPr lang="nl-BE" sz="1200" dirty="0" err="1" smtClean="0">
                <a:solidFill>
                  <a:srgbClr val="FFFF00"/>
                </a:solidFill>
              </a:rPr>
              <a:t>heid</a:t>
            </a:r>
            <a:endParaRPr lang="nl-BE" sz="1200" dirty="0">
              <a:solidFill>
                <a:srgbClr val="FFFF00"/>
              </a:solidFill>
            </a:endParaRPr>
          </a:p>
          <a:p>
            <a:endParaRPr lang="nl-BE" dirty="0">
              <a:solidFill>
                <a:prstClr val="black"/>
              </a:solidFill>
            </a:endParaRPr>
          </a:p>
        </p:txBody>
      </p:sp>
      <p:sp>
        <p:nvSpPr>
          <p:cNvPr id="14" name="Tekstvak 13"/>
          <p:cNvSpPr txBox="1"/>
          <p:nvPr/>
        </p:nvSpPr>
        <p:spPr>
          <a:xfrm>
            <a:off x="3952493" y="5253216"/>
            <a:ext cx="2034745" cy="738664"/>
          </a:xfrm>
          <a:prstGeom prst="rect">
            <a:avLst/>
          </a:prstGeom>
          <a:noFill/>
        </p:spPr>
        <p:txBody>
          <a:bodyPr wrap="square" rtlCol="0">
            <a:spAutoFit/>
          </a:bodyPr>
          <a:lstStyle/>
          <a:p>
            <a:pPr algn="ctr"/>
            <a:r>
              <a:rPr lang="nl-BE" sz="1200" dirty="0" smtClean="0">
                <a:solidFill>
                  <a:prstClr val="white"/>
                </a:solidFill>
              </a:rPr>
              <a:t>(IV)Bemoeilijken</a:t>
            </a:r>
          </a:p>
          <a:p>
            <a:pPr algn="ctr"/>
            <a:r>
              <a:rPr lang="nl-BE" sz="1200" dirty="0" smtClean="0">
                <a:solidFill>
                  <a:prstClr val="white"/>
                </a:solidFill>
              </a:rPr>
              <a:t> conflict</a:t>
            </a:r>
            <a:endParaRPr lang="nl-BE" sz="1200" dirty="0">
              <a:solidFill>
                <a:prstClr val="white"/>
              </a:solidFill>
            </a:endParaRPr>
          </a:p>
          <a:p>
            <a:endParaRPr lang="nl-BE" dirty="0">
              <a:solidFill>
                <a:prstClr val="black"/>
              </a:solidFill>
            </a:endParaRPr>
          </a:p>
        </p:txBody>
      </p:sp>
      <p:sp>
        <p:nvSpPr>
          <p:cNvPr id="15" name="Tekstvak 14"/>
          <p:cNvSpPr txBox="1"/>
          <p:nvPr/>
        </p:nvSpPr>
        <p:spPr>
          <a:xfrm>
            <a:off x="2713076" y="4761021"/>
            <a:ext cx="1278618" cy="738664"/>
          </a:xfrm>
          <a:prstGeom prst="rect">
            <a:avLst/>
          </a:prstGeom>
          <a:noFill/>
        </p:spPr>
        <p:txBody>
          <a:bodyPr wrap="square" rtlCol="0">
            <a:spAutoFit/>
          </a:bodyPr>
          <a:lstStyle/>
          <a:p>
            <a:pPr algn="ctr"/>
            <a:r>
              <a:rPr lang="nl-BE" sz="1200" dirty="0" smtClean="0">
                <a:solidFill>
                  <a:prstClr val="white"/>
                </a:solidFill>
              </a:rPr>
              <a:t>(V)Staat van de </a:t>
            </a:r>
            <a:r>
              <a:rPr lang="nl-BE" sz="1200" dirty="0" err="1" smtClean="0">
                <a:solidFill>
                  <a:prstClr val="white"/>
                </a:solidFill>
              </a:rPr>
              <a:t>omgeveing</a:t>
            </a:r>
            <a:endParaRPr lang="nl-BE" sz="1200" dirty="0">
              <a:solidFill>
                <a:prstClr val="white"/>
              </a:solidFill>
            </a:endParaRPr>
          </a:p>
          <a:p>
            <a:endParaRPr lang="nl-BE" dirty="0">
              <a:solidFill>
                <a:prstClr val="black"/>
              </a:solidFill>
            </a:endParaRPr>
          </a:p>
        </p:txBody>
      </p:sp>
      <p:sp>
        <p:nvSpPr>
          <p:cNvPr id="16" name="Tekstvak 15"/>
          <p:cNvSpPr txBox="1"/>
          <p:nvPr/>
        </p:nvSpPr>
        <p:spPr>
          <a:xfrm>
            <a:off x="2607276" y="3200087"/>
            <a:ext cx="1466336" cy="738664"/>
          </a:xfrm>
          <a:prstGeom prst="rect">
            <a:avLst/>
          </a:prstGeom>
          <a:noFill/>
        </p:spPr>
        <p:txBody>
          <a:bodyPr wrap="square" rtlCol="0">
            <a:spAutoFit/>
          </a:bodyPr>
          <a:lstStyle/>
          <a:p>
            <a:r>
              <a:rPr lang="nl-BE" sz="1200" dirty="0" smtClean="0">
                <a:solidFill>
                  <a:prstClr val="white"/>
                </a:solidFill>
              </a:rPr>
              <a:t>(VI)</a:t>
            </a:r>
            <a:r>
              <a:rPr lang="nl-BE" sz="1200" dirty="0" err="1" smtClean="0">
                <a:solidFill>
                  <a:prstClr val="white"/>
                </a:solidFill>
              </a:rPr>
              <a:t>Funktionele</a:t>
            </a:r>
            <a:r>
              <a:rPr lang="nl-BE" sz="1200" dirty="0" smtClean="0">
                <a:solidFill>
                  <a:prstClr val="white"/>
                </a:solidFill>
              </a:rPr>
              <a:t> omgeving</a:t>
            </a:r>
            <a:endParaRPr lang="nl-BE" sz="1200" dirty="0">
              <a:solidFill>
                <a:prstClr val="white"/>
              </a:solidFill>
            </a:endParaRPr>
          </a:p>
          <a:p>
            <a:endParaRPr lang="nl-BE" dirty="0">
              <a:solidFill>
                <a:prstClr val="black"/>
              </a:solidFill>
            </a:endParaRPr>
          </a:p>
        </p:txBody>
      </p:sp>
      <p:pic>
        <p:nvPicPr>
          <p:cNvPr id="17" name="Afbeelding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V="1">
            <a:off x="951580" y="23957"/>
            <a:ext cx="1075036" cy="819845"/>
          </a:xfrm>
          <a:prstGeom prst="rect">
            <a:avLst/>
          </a:prstGeom>
        </p:spPr>
      </p:pic>
    </p:spTree>
    <p:extLst>
      <p:ext uri="{BB962C8B-B14F-4D97-AF65-F5344CB8AC3E}">
        <p14:creationId xmlns:p14="http://schemas.microsoft.com/office/powerpoint/2010/main" val="200683141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3" grpId="0"/>
      <p:bldP spid="14" grpId="0"/>
      <p:bldP spid="15"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5" name="Afbeelding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11543" y="60374"/>
            <a:ext cx="856062" cy="844358"/>
          </a:xfrm>
          <a:prstGeom prst="rect">
            <a:avLst/>
          </a:prstGeom>
        </p:spPr>
      </p:pic>
      <p:sp>
        <p:nvSpPr>
          <p:cNvPr id="7" name="Tijdelijke aanduiding voor voettekst 6"/>
          <p:cNvSpPr>
            <a:spLocks noGrp="1"/>
          </p:cNvSpPr>
          <p:nvPr>
            <p:ph type="ftr" sz="quarter" idx="11"/>
          </p:nvPr>
        </p:nvSpPr>
        <p:spPr>
          <a:xfrm>
            <a:off x="1489098" y="6395924"/>
            <a:ext cx="6297612" cy="365125"/>
          </a:xfrm>
        </p:spPr>
        <p:txBody>
          <a:bodyPr/>
          <a:lstStyle/>
          <a:p>
            <a:pPr algn="ctr"/>
            <a:r>
              <a:rPr lang="nl-BE" dirty="0" smtClean="0"/>
              <a:t>jaarvergadering 2016 BIN LIEZEBOS</a:t>
            </a:r>
            <a:endParaRPr lang="nl-BE" dirty="0"/>
          </a:p>
        </p:txBody>
      </p:sp>
      <p:sp>
        <p:nvSpPr>
          <p:cNvPr id="8" name="Tekstvak 7"/>
          <p:cNvSpPr txBox="1"/>
          <p:nvPr/>
        </p:nvSpPr>
        <p:spPr>
          <a:xfrm>
            <a:off x="1978090" y="345233"/>
            <a:ext cx="7529804" cy="369332"/>
          </a:xfrm>
          <a:prstGeom prst="rect">
            <a:avLst/>
          </a:prstGeom>
          <a:noFill/>
        </p:spPr>
        <p:txBody>
          <a:bodyPr wrap="square" rtlCol="0">
            <a:spAutoFit/>
          </a:bodyPr>
          <a:lstStyle/>
          <a:p>
            <a:pPr algn="ctr"/>
            <a:r>
              <a:rPr lang="nl-BE" dirty="0" smtClean="0">
                <a:solidFill>
                  <a:srgbClr val="FF0000"/>
                </a:solidFill>
                <a:latin typeface="Arial Black" panose="020B0A04020102020204" pitchFamily="34" charset="0"/>
              </a:rPr>
              <a:t>B</a:t>
            </a:r>
            <a:r>
              <a:rPr lang="nl-BE" dirty="0" smtClean="0">
                <a:latin typeface="Arial Black" panose="020B0A04020102020204" pitchFamily="34" charset="0"/>
              </a:rPr>
              <a:t>uurt </a:t>
            </a:r>
            <a:r>
              <a:rPr lang="nl-BE" dirty="0" smtClean="0">
                <a:solidFill>
                  <a:srgbClr val="FF0000"/>
                </a:solidFill>
                <a:latin typeface="Arial Black" panose="020B0A04020102020204" pitchFamily="34" charset="0"/>
              </a:rPr>
              <a:t>I</a:t>
            </a:r>
            <a:r>
              <a:rPr lang="nl-BE" dirty="0" smtClean="0">
                <a:latin typeface="Arial Black" panose="020B0A04020102020204" pitchFamily="34" charset="0"/>
              </a:rPr>
              <a:t>nformatie </a:t>
            </a:r>
            <a:r>
              <a:rPr lang="nl-BE" dirty="0" smtClean="0">
                <a:solidFill>
                  <a:srgbClr val="FF0000"/>
                </a:solidFill>
                <a:latin typeface="Arial Black" panose="020B0A04020102020204" pitchFamily="34" charset="0"/>
              </a:rPr>
              <a:t>N</a:t>
            </a:r>
            <a:r>
              <a:rPr lang="nl-BE" dirty="0" smtClean="0">
                <a:latin typeface="Arial Black" panose="020B0A04020102020204" pitchFamily="34" charset="0"/>
              </a:rPr>
              <a:t>etwerk  LIEZEBOS </a:t>
            </a:r>
            <a:endParaRPr lang="nl-BE" dirty="0">
              <a:latin typeface="Arial Black" panose="020B0A04020102020204" pitchFamily="34" charset="0"/>
            </a:endParaRPr>
          </a:p>
        </p:txBody>
      </p:sp>
      <p:cxnSp>
        <p:nvCxnSpPr>
          <p:cNvPr id="12" name="Rechte verbindingslijn 11"/>
          <p:cNvCxnSpPr/>
          <p:nvPr/>
        </p:nvCxnSpPr>
        <p:spPr>
          <a:xfrm>
            <a:off x="158620" y="942392"/>
            <a:ext cx="11952515" cy="18661"/>
          </a:xfrm>
          <a:prstGeom prst="line">
            <a:avLst/>
          </a:prstGeom>
        </p:spPr>
        <p:style>
          <a:lnRef idx="1">
            <a:schemeClr val="accent1"/>
          </a:lnRef>
          <a:fillRef idx="0">
            <a:schemeClr val="accent1"/>
          </a:fillRef>
          <a:effectRef idx="0">
            <a:schemeClr val="accent1"/>
          </a:effectRef>
          <a:fontRef idx="minor">
            <a:schemeClr val="tx1"/>
          </a:fontRef>
        </p:style>
      </p:cxnSp>
      <p:pic>
        <p:nvPicPr>
          <p:cNvPr id="9" name="Afbeelding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6673" y="30228"/>
            <a:ext cx="1146709" cy="874504"/>
          </a:xfrm>
          <a:prstGeom prst="rect">
            <a:avLst/>
          </a:prstGeom>
        </p:spPr>
      </p:pic>
      <p:sp>
        <p:nvSpPr>
          <p:cNvPr id="2" name="Rechthoek 1"/>
          <p:cNvSpPr/>
          <p:nvPr/>
        </p:nvSpPr>
        <p:spPr>
          <a:xfrm>
            <a:off x="790834" y="1057619"/>
            <a:ext cx="9385250" cy="1709699"/>
          </a:xfrm>
          <a:prstGeom prst="rect">
            <a:avLst/>
          </a:prstGeom>
        </p:spPr>
        <p:txBody>
          <a:bodyPr wrap="square">
            <a:spAutoFit/>
          </a:bodyPr>
          <a:lstStyle/>
          <a:p>
            <a:pPr>
              <a:lnSpc>
                <a:spcPct val="107000"/>
              </a:lnSpc>
              <a:spcAft>
                <a:spcPts val="800"/>
              </a:spcAft>
            </a:pPr>
            <a:r>
              <a:rPr lang="nl-BE" sz="2000" dirty="0">
                <a:latin typeface="Calibri" panose="020F0502020204030204" pitchFamily="34" charset="0"/>
                <a:ea typeface="Calibri" panose="020F0502020204030204" pitchFamily="34" charset="0"/>
                <a:cs typeface="Times New Roman" panose="02020603050405020304" pitchFamily="18" charset="0"/>
              </a:rPr>
              <a:t>(III)  Toegankelijkheid controle :  </a:t>
            </a:r>
          </a:p>
          <a:p>
            <a:pPr>
              <a:lnSpc>
                <a:spcPct val="107000"/>
              </a:lnSpc>
              <a:spcAft>
                <a:spcPts val="0"/>
              </a:spcAft>
            </a:pPr>
            <a:r>
              <a:rPr lang="nl-BE" b="1" dirty="0">
                <a:solidFill>
                  <a:srgbClr val="0070C0"/>
                </a:solidFill>
                <a:latin typeface="Calibri" panose="020F0502020204030204" pitchFamily="34" charset="0"/>
                <a:ea typeface="Calibri" panose="020F0502020204030204" pitchFamily="34" charset="0"/>
                <a:cs typeface="Calibri" panose="020F0502020204030204" pitchFamily="34" charset="0"/>
              </a:rPr>
              <a:t>In deze categorie draait het om het ontmoedigen van mensen om zichzelf toegang te verlenen tot</a:t>
            </a:r>
            <a:endParaRPr lang="nl-BE" sz="20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nl-BE" b="1" dirty="0">
                <a:solidFill>
                  <a:srgbClr val="0070C0"/>
                </a:solidFill>
                <a:latin typeface="Calibri" panose="020F0502020204030204" pitchFamily="34" charset="0"/>
                <a:ea typeface="Calibri" panose="020F0502020204030204" pitchFamily="34" charset="0"/>
                <a:cs typeface="Calibri" panose="020F0502020204030204" pitchFamily="34" charset="0"/>
              </a:rPr>
              <a:t>een bepaald gebied.</a:t>
            </a:r>
            <a:r>
              <a:rPr lang="nl-BE" b="1" i="1" dirty="0">
                <a:solidFill>
                  <a:srgbClr val="0070C0"/>
                </a:solidFill>
                <a:latin typeface="Calibri,Italic"/>
                <a:ea typeface="Calibri" panose="020F0502020204030204" pitchFamily="34" charset="0"/>
                <a:cs typeface="Calibri,Italic"/>
              </a:rPr>
              <a:t> </a:t>
            </a:r>
            <a:r>
              <a:rPr lang="nl-BE" b="1" dirty="0">
                <a:solidFill>
                  <a:srgbClr val="0070C0"/>
                </a:solidFill>
                <a:latin typeface="Calibri" panose="020F0502020204030204" pitchFamily="34" charset="0"/>
                <a:ea typeface="Calibri" panose="020F0502020204030204" pitchFamily="34" charset="0"/>
                <a:cs typeface="Calibri,Italic"/>
              </a:rPr>
              <a:t>Toegankelijkheid controle</a:t>
            </a:r>
            <a:r>
              <a:rPr lang="nl-BE" b="1" i="1" dirty="0">
                <a:solidFill>
                  <a:srgbClr val="0070C0"/>
                </a:solidFill>
                <a:latin typeface="Calibri,Italic"/>
                <a:ea typeface="Calibri" panose="020F0502020204030204" pitchFamily="34" charset="0"/>
                <a:cs typeface="Calibri,Italic"/>
              </a:rPr>
              <a:t>  </a:t>
            </a:r>
            <a:r>
              <a:rPr lang="nl-BE" b="1" dirty="0">
                <a:solidFill>
                  <a:srgbClr val="0070C0"/>
                </a:solidFill>
                <a:latin typeface="Calibri" panose="020F0502020204030204" pitchFamily="34" charset="0"/>
                <a:ea typeface="Calibri" panose="020F0502020204030204" pitchFamily="34" charset="0"/>
                <a:cs typeface="Calibri" panose="020F0502020204030204" pitchFamily="34" charset="0"/>
              </a:rPr>
              <a:t>richt zich op het reduceren van mogelijkheden om een potentieel doelwit te benaderen. De gedachte is dat als een potentiële dader niet de kans krijgt het object van interesse te benaderen, er ook geen delict kan plaatsvinden</a:t>
            </a:r>
            <a:endParaRPr lang="nl-BE" sz="2000"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13" name="Grafiek 12"/>
          <p:cNvGraphicFramePr>
            <a:graphicFrameLocks/>
          </p:cNvGraphicFramePr>
          <p:nvPr>
            <p:extLst>
              <p:ext uri="{D42A27DB-BD31-4B8C-83A1-F6EECF244321}">
                <p14:modId xmlns:p14="http://schemas.microsoft.com/office/powerpoint/2010/main" val="828958966"/>
              </p:ext>
            </p:extLst>
          </p:nvPr>
        </p:nvGraphicFramePr>
        <p:xfrm>
          <a:off x="158620" y="2797406"/>
          <a:ext cx="5362070" cy="3683404"/>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4" name="Grafiek 13"/>
          <p:cNvGraphicFramePr>
            <a:graphicFrameLocks/>
          </p:cNvGraphicFramePr>
          <p:nvPr>
            <p:extLst>
              <p:ext uri="{D42A27DB-BD31-4B8C-83A1-F6EECF244321}">
                <p14:modId xmlns:p14="http://schemas.microsoft.com/office/powerpoint/2010/main" val="3845330146"/>
              </p:ext>
            </p:extLst>
          </p:nvPr>
        </p:nvGraphicFramePr>
        <p:xfrm>
          <a:off x="5645020" y="2797406"/>
          <a:ext cx="5362070" cy="3683404"/>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5" name="Grafiek 14"/>
          <p:cNvGraphicFramePr>
            <a:graphicFrameLocks/>
          </p:cNvGraphicFramePr>
          <p:nvPr>
            <p:extLst>
              <p:ext uri="{D42A27DB-BD31-4B8C-83A1-F6EECF244321}">
                <p14:modId xmlns:p14="http://schemas.microsoft.com/office/powerpoint/2010/main" val="4177553413"/>
              </p:ext>
            </p:extLst>
          </p:nvPr>
        </p:nvGraphicFramePr>
        <p:xfrm>
          <a:off x="333332" y="2856059"/>
          <a:ext cx="5093185" cy="3624751"/>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16" name="Grafiek 15"/>
          <p:cNvGraphicFramePr>
            <a:graphicFrameLocks/>
          </p:cNvGraphicFramePr>
          <p:nvPr>
            <p:extLst>
              <p:ext uri="{D42A27DB-BD31-4B8C-83A1-F6EECF244321}">
                <p14:modId xmlns:p14="http://schemas.microsoft.com/office/powerpoint/2010/main" val="208503592"/>
              </p:ext>
            </p:extLst>
          </p:nvPr>
        </p:nvGraphicFramePr>
        <p:xfrm>
          <a:off x="5695402" y="2856058"/>
          <a:ext cx="5093185" cy="3624751"/>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7" name="Grafiek 16"/>
          <p:cNvGraphicFramePr>
            <a:graphicFrameLocks/>
          </p:cNvGraphicFramePr>
          <p:nvPr>
            <p:extLst>
              <p:ext uri="{D42A27DB-BD31-4B8C-83A1-F6EECF244321}">
                <p14:modId xmlns:p14="http://schemas.microsoft.com/office/powerpoint/2010/main" val="1433429709"/>
              </p:ext>
            </p:extLst>
          </p:nvPr>
        </p:nvGraphicFramePr>
        <p:xfrm>
          <a:off x="339205" y="2856058"/>
          <a:ext cx="5081437" cy="3598518"/>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18" name="Grafiek 17"/>
          <p:cNvGraphicFramePr>
            <a:graphicFrameLocks/>
          </p:cNvGraphicFramePr>
          <p:nvPr>
            <p:extLst>
              <p:ext uri="{D42A27DB-BD31-4B8C-83A1-F6EECF244321}">
                <p14:modId xmlns:p14="http://schemas.microsoft.com/office/powerpoint/2010/main" val="377202146"/>
              </p:ext>
            </p:extLst>
          </p:nvPr>
        </p:nvGraphicFramePr>
        <p:xfrm>
          <a:off x="5695402" y="2863884"/>
          <a:ext cx="5123071" cy="3624751"/>
        </p:xfrm>
        <a:graphic>
          <a:graphicData uri="http://schemas.openxmlformats.org/drawingml/2006/chart">
            <c:chart xmlns:c="http://schemas.openxmlformats.org/drawingml/2006/chart" xmlns:r="http://schemas.openxmlformats.org/officeDocument/2006/relationships" r:id="rId10"/>
          </a:graphicData>
        </a:graphic>
      </p:graphicFrame>
    </p:spTree>
    <p:extLst>
      <p:ext uri="{BB962C8B-B14F-4D97-AF65-F5344CB8AC3E}">
        <p14:creationId xmlns:p14="http://schemas.microsoft.com/office/powerpoint/2010/main" val="69287051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13" grpId="0">
        <p:bldAsOne/>
      </p:bldGraphic>
      <p:bldGraphic spid="14" grpId="0">
        <p:bldAsOne/>
      </p:bldGraphic>
      <p:bldGraphic spid="15" grpId="0">
        <p:bldAsOne/>
      </p:bldGraphic>
      <p:bldGraphic spid="16" grpId="0">
        <p:bldAsOne/>
      </p:bldGraphic>
      <p:bldGraphic spid="17" grpId="0">
        <p:bldAsOne/>
      </p:bldGraphic>
      <p:bldGraphic spid="18" grpId="0">
        <p:bldAsOne/>
      </p:bldGraphic>
    </p:bldLst>
  </p:timing>
</p:sld>
</file>

<file path=ppt/slides/slide4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5" name="Afbeelding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11543" y="60374"/>
            <a:ext cx="856062" cy="844358"/>
          </a:xfrm>
          <a:prstGeom prst="rect">
            <a:avLst/>
          </a:prstGeom>
        </p:spPr>
      </p:pic>
      <p:sp>
        <p:nvSpPr>
          <p:cNvPr id="7" name="Tijdelijke aanduiding voor voettekst 6"/>
          <p:cNvSpPr>
            <a:spLocks noGrp="1"/>
          </p:cNvSpPr>
          <p:nvPr>
            <p:ph type="ftr" sz="quarter" idx="11"/>
          </p:nvPr>
        </p:nvSpPr>
        <p:spPr>
          <a:xfrm>
            <a:off x="1489098" y="6395924"/>
            <a:ext cx="6297612" cy="365125"/>
          </a:xfrm>
        </p:spPr>
        <p:txBody>
          <a:bodyPr/>
          <a:lstStyle/>
          <a:p>
            <a:pPr algn="ctr"/>
            <a:r>
              <a:rPr lang="nl-BE" dirty="0" smtClean="0">
                <a:solidFill>
                  <a:prstClr val="black">
                    <a:tint val="75000"/>
                  </a:prstClr>
                </a:solidFill>
              </a:rPr>
              <a:t>jaarvergadering 2016 BIN LIEZEBOS</a:t>
            </a:r>
            <a:endParaRPr lang="nl-BE" dirty="0">
              <a:solidFill>
                <a:prstClr val="black">
                  <a:tint val="75000"/>
                </a:prstClr>
              </a:solidFill>
            </a:endParaRPr>
          </a:p>
        </p:txBody>
      </p:sp>
      <p:sp>
        <p:nvSpPr>
          <p:cNvPr id="8" name="Tekstvak 7"/>
          <p:cNvSpPr txBox="1"/>
          <p:nvPr/>
        </p:nvSpPr>
        <p:spPr>
          <a:xfrm>
            <a:off x="1978090" y="345233"/>
            <a:ext cx="7529804" cy="369332"/>
          </a:xfrm>
          <a:prstGeom prst="rect">
            <a:avLst/>
          </a:prstGeom>
          <a:noFill/>
        </p:spPr>
        <p:txBody>
          <a:bodyPr wrap="square" rtlCol="0">
            <a:spAutoFit/>
          </a:bodyPr>
          <a:lstStyle/>
          <a:p>
            <a:pPr algn="ctr"/>
            <a:r>
              <a:rPr lang="nl-BE" dirty="0" smtClean="0">
                <a:solidFill>
                  <a:srgbClr val="FF0000"/>
                </a:solidFill>
                <a:latin typeface="Arial Black" panose="020B0A04020102020204" pitchFamily="34" charset="0"/>
              </a:rPr>
              <a:t>B</a:t>
            </a:r>
            <a:r>
              <a:rPr lang="nl-BE" dirty="0" smtClean="0">
                <a:solidFill>
                  <a:prstClr val="black"/>
                </a:solidFill>
                <a:latin typeface="Arial Black" panose="020B0A04020102020204" pitchFamily="34" charset="0"/>
              </a:rPr>
              <a:t>uurt </a:t>
            </a:r>
            <a:r>
              <a:rPr lang="nl-BE" dirty="0" smtClean="0">
                <a:solidFill>
                  <a:srgbClr val="FF0000"/>
                </a:solidFill>
                <a:latin typeface="Arial Black" panose="020B0A04020102020204" pitchFamily="34" charset="0"/>
              </a:rPr>
              <a:t>I</a:t>
            </a:r>
            <a:r>
              <a:rPr lang="nl-BE" dirty="0" smtClean="0">
                <a:solidFill>
                  <a:prstClr val="black"/>
                </a:solidFill>
                <a:latin typeface="Arial Black" panose="020B0A04020102020204" pitchFamily="34" charset="0"/>
              </a:rPr>
              <a:t>nformatie </a:t>
            </a:r>
            <a:r>
              <a:rPr lang="nl-BE" dirty="0" smtClean="0">
                <a:solidFill>
                  <a:srgbClr val="FF0000"/>
                </a:solidFill>
                <a:latin typeface="Arial Black" panose="020B0A04020102020204" pitchFamily="34" charset="0"/>
              </a:rPr>
              <a:t>N</a:t>
            </a:r>
            <a:r>
              <a:rPr lang="nl-BE" dirty="0" smtClean="0">
                <a:solidFill>
                  <a:prstClr val="black"/>
                </a:solidFill>
                <a:latin typeface="Arial Black" panose="020B0A04020102020204" pitchFamily="34" charset="0"/>
              </a:rPr>
              <a:t>etwerk  LIEZEBOS </a:t>
            </a:r>
            <a:endParaRPr lang="nl-BE" dirty="0">
              <a:solidFill>
                <a:prstClr val="black"/>
              </a:solidFill>
              <a:latin typeface="Arial Black" panose="020B0A04020102020204" pitchFamily="34" charset="0"/>
            </a:endParaRPr>
          </a:p>
        </p:txBody>
      </p:sp>
      <p:cxnSp>
        <p:nvCxnSpPr>
          <p:cNvPr id="12" name="Rechte verbindingslijn 11"/>
          <p:cNvCxnSpPr/>
          <p:nvPr/>
        </p:nvCxnSpPr>
        <p:spPr>
          <a:xfrm>
            <a:off x="158620" y="942392"/>
            <a:ext cx="11952515" cy="18661"/>
          </a:xfrm>
          <a:prstGeom prst="line">
            <a:avLst/>
          </a:prstGeom>
        </p:spPr>
        <p:style>
          <a:lnRef idx="1">
            <a:schemeClr val="accent1"/>
          </a:lnRef>
          <a:fillRef idx="0">
            <a:schemeClr val="accent1"/>
          </a:fillRef>
          <a:effectRef idx="0">
            <a:schemeClr val="accent1"/>
          </a:effectRef>
          <a:fontRef idx="minor">
            <a:schemeClr val="tx1"/>
          </a:fontRef>
        </p:style>
      </p:cxnSp>
      <p:pic>
        <p:nvPicPr>
          <p:cNvPr id="3" name="Afbeelding 2"/>
          <p:cNvPicPr>
            <a:picLocks noChangeAspect="1"/>
          </p:cNvPicPr>
          <p:nvPr/>
        </p:nvPicPr>
        <p:blipFill>
          <a:blip r:embed="rId4"/>
          <a:stretch>
            <a:fillRect/>
          </a:stretch>
        </p:blipFill>
        <p:spPr>
          <a:xfrm>
            <a:off x="1978089" y="2017796"/>
            <a:ext cx="5669771" cy="4328535"/>
          </a:xfrm>
          <a:prstGeom prst="rect">
            <a:avLst/>
          </a:prstGeom>
        </p:spPr>
      </p:pic>
      <p:sp>
        <p:nvSpPr>
          <p:cNvPr id="9" name="Tekstvak 8"/>
          <p:cNvSpPr txBox="1"/>
          <p:nvPr/>
        </p:nvSpPr>
        <p:spPr>
          <a:xfrm>
            <a:off x="3995351" y="2571322"/>
            <a:ext cx="1466336" cy="553998"/>
          </a:xfrm>
          <a:prstGeom prst="rect">
            <a:avLst/>
          </a:prstGeom>
          <a:noFill/>
        </p:spPr>
        <p:txBody>
          <a:bodyPr wrap="square" rtlCol="0">
            <a:spAutoFit/>
          </a:bodyPr>
          <a:lstStyle/>
          <a:p>
            <a:r>
              <a:rPr lang="nl-BE" sz="1200" dirty="0">
                <a:solidFill>
                  <a:srgbClr val="FFFF00"/>
                </a:solidFill>
              </a:rPr>
              <a:t>(</a:t>
            </a:r>
            <a:r>
              <a:rPr lang="nl-BE" sz="1200" dirty="0" smtClean="0">
                <a:solidFill>
                  <a:srgbClr val="FFFF00"/>
                </a:solidFill>
              </a:rPr>
              <a:t>I)Territorialiteit</a:t>
            </a:r>
            <a:endParaRPr lang="nl-BE" sz="1200" dirty="0">
              <a:solidFill>
                <a:srgbClr val="FFFF00"/>
              </a:solidFill>
            </a:endParaRPr>
          </a:p>
          <a:p>
            <a:endParaRPr lang="nl-BE" dirty="0">
              <a:solidFill>
                <a:prstClr val="black"/>
              </a:solidFill>
            </a:endParaRPr>
          </a:p>
        </p:txBody>
      </p:sp>
      <p:sp>
        <p:nvSpPr>
          <p:cNvPr id="11" name="Tekstvak 10"/>
          <p:cNvSpPr txBox="1"/>
          <p:nvPr/>
        </p:nvSpPr>
        <p:spPr>
          <a:xfrm>
            <a:off x="5559533" y="3200087"/>
            <a:ext cx="1150687" cy="553998"/>
          </a:xfrm>
          <a:prstGeom prst="rect">
            <a:avLst/>
          </a:prstGeom>
          <a:noFill/>
        </p:spPr>
        <p:txBody>
          <a:bodyPr wrap="square" rtlCol="0">
            <a:spAutoFit/>
          </a:bodyPr>
          <a:lstStyle/>
          <a:p>
            <a:r>
              <a:rPr lang="nl-BE" sz="1200" dirty="0" smtClean="0">
                <a:solidFill>
                  <a:srgbClr val="FFFF00"/>
                </a:solidFill>
              </a:rPr>
              <a:t>(II) toezicht</a:t>
            </a:r>
            <a:endParaRPr lang="nl-BE" sz="1200" dirty="0">
              <a:solidFill>
                <a:srgbClr val="FFFF00"/>
              </a:solidFill>
            </a:endParaRPr>
          </a:p>
          <a:p>
            <a:endParaRPr lang="nl-BE" dirty="0">
              <a:solidFill>
                <a:prstClr val="black"/>
              </a:solidFill>
            </a:endParaRPr>
          </a:p>
        </p:txBody>
      </p:sp>
      <p:sp>
        <p:nvSpPr>
          <p:cNvPr id="13" name="Tekstvak 12"/>
          <p:cNvSpPr txBox="1"/>
          <p:nvPr/>
        </p:nvSpPr>
        <p:spPr>
          <a:xfrm>
            <a:off x="5618205" y="4733754"/>
            <a:ext cx="1845276" cy="553998"/>
          </a:xfrm>
          <a:prstGeom prst="rect">
            <a:avLst/>
          </a:prstGeom>
          <a:noFill/>
        </p:spPr>
        <p:txBody>
          <a:bodyPr wrap="square" rtlCol="0">
            <a:spAutoFit/>
          </a:bodyPr>
          <a:lstStyle/>
          <a:p>
            <a:r>
              <a:rPr lang="nl-BE" sz="1200" dirty="0" smtClean="0">
                <a:solidFill>
                  <a:prstClr val="white"/>
                </a:solidFill>
              </a:rPr>
              <a:t>(</a:t>
            </a:r>
            <a:r>
              <a:rPr lang="nl-BE" sz="1200" dirty="0" smtClean="0">
                <a:solidFill>
                  <a:srgbClr val="FFFF00"/>
                </a:solidFill>
              </a:rPr>
              <a:t>III)</a:t>
            </a:r>
            <a:r>
              <a:rPr lang="nl-BE" sz="1200" dirty="0" err="1" smtClean="0">
                <a:solidFill>
                  <a:srgbClr val="FFFF00"/>
                </a:solidFill>
              </a:rPr>
              <a:t>Toegangkelijk</a:t>
            </a:r>
            <a:r>
              <a:rPr lang="nl-BE" sz="1200" dirty="0" smtClean="0">
                <a:solidFill>
                  <a:srgbClr val="FFFF00"/>
                </a:solidFill>
              </a:rPr>
              <a:t> </a:t>
            </a:r>
            <a:r>
              <a:rPr lang="nl-BE" sz="1200" dirty="0" err="1" smtClean="0">
                <a:solidFill>
                  <a:srgbClr val="FFFF00"/>
                </a:solidFill>
              </a:rPr>
              <a:t>heid</a:t>
            </a:r>
            <a:endParaRPr lang="nl-BE" sz="1200" dirty="0">
              <a:solidFill>
                <a:srgbClr val="FFFF00"/>
              </a:solidFill>
            </a:endParaRPr>
          </a:p>
          <a:p>
            <a:endParaRPr lang="nl-BE" dirty="0">
              <a:solidFill>
                <a:prstClr val="black"/>
              </a:solidFill>
            </a:endParaRPr>
          </a:p>
        </p:txBody>
      </p:sp>
      <p:sp>
        <p:nvSpPr>
          <p:cNvPr id="14" name="Tekstvak 13"/>
          <p:cNvSpPr txBox="1"/>
          <p:nvPr/>
        </p:nvSpPr>
        <p:spPr>
          <a:xfrm>
            <a:off x="3952493" y="5253216"/>
            <a:ext cx="2034745" cy="738664"/>
          </a:xfrm>
          <a:prstGeom prst="rect">
            <a:avLst/>
          </a:prstGeom>
          <a:noFill/>
        </p:spPr>
        <p:txBody>
          <a:bodyPr wrap="square" rtlCol="0">
            <a:spAutoFit/>
          </a:bodyPr>
          <a:lstStyle/>
          <a:p>
            <a:pPr algn="ctr"/>
            <a:r>
              <a:rPr lang="nl-BE" sz="1200" dirty="0" smtClean="0">
                <a:solidFill>
                  <a:srgbClr val="FFFF00"/>
                </a:solidFill>
              </a:rPr>
              <a:t>(IV)Bemoeilijken</a:t>
            </a:r>
          </a:p>
          <a:p>
            <a:pPr algn="ctr"/>
            <a:r>
              <a:rPr lang="nl-BE" sz="1200" dirty="0" smtClean="0">
                <a:solidFill>
                  <a:srgbClr val="FFFF00"/>
                </a:solidFill>
              </a:rPr>
              <a:t> conflict</a:t>
            </a:r>
            <a:endParaRPr lang="nl-BE" sz="1200" dirty="0">
              <a:solidFill>
                <a:srgbClr val="FFFF00"/>
              </a:solidFill>
            </a:endParaRPr>
          </a:p>
          <a:p>
            <a:endParaRPr lang="nl-BE" dirty="0">
              <a:solidFill>
                <a:prstClr val="black"/>
              </a:solidFill>
            </a:endParaRPr>
          </a:p>
        </p:txBody>
      </p:sp>
      <p:sp>
        <p:nvSpPr>
          <p:cNvPr id="15" name="Tekstvak 14"/>
          <p:cNvSpPr txBox="1"/>
          <p:nvPr/>
        </p:nvSpPr>
        <p:spPr>
          <a:xfrm>
            <a:off x="2713076" y="4761021"/>
            <a:ext cx="1278618" cy="738664"/>
          </a:xfrm>
          <a:prstGeom prst="rect">
            <a:avLst/>
          </a:prstGeom>
          <a:noFill/>
        </p:spPr>
        <p:txBody>
          <a:bodyPr wrap="square" rtlCol="0">
            <a:spAutoFit/>
          </a:bodyPr>
          <a:lstStyle/>
          <a:p>
            <a:pPr algn="ctr"/>
            <a:r>
              <a:rPr lang="nl-BE" sz="1200" dirty="0" smtClean="0">
                <a:solidFill>
                  <a:prstClr val="white"/>
                </a:solidFill>
              </a:rPr>
              <a:t>(V)Staat van de </a:t>
            </a:r>
            <a:r>
              <a:rPr lang="nl-BE" sz="1200" dirty="0" err="1" smtClean="0">
                <a:solidFill>
                  <a:prstClr val="white"/>
                </a:solidFill>
              </a:rPr>
              <a:t>omgeveing</a:t>
            </a:r>
            <a:endParaRPr lang="nl-BE" sz="1200" dirty="0">
              <a:solidFill>
                <a:prstClr val="white"/>
              </a:solidFill>
            </a:endParaRPr>
          </a:p>
          <a:p>
            <a:endParaRPr lang="nl-BE" dirty="0">
              <a:solidFill>
                <a:prstClr val="black"/>
              </a:solidFill>
            </a:endParaRPr>
          </a:p>
        </p:txBody>
      </p:sp>
      <p:sp>
        <p:nvSpPr>
          <p:cNvPr id="16" name="Tekstvak 15"/>
          <p:cNvSpPr txBox="1"/>
          <p:nvPr/>
        </p:nvSpPr>
        <p:spPr>
          <a:xfrm>
            <a:off x="2607276" y="3200087"/>
            <a:ext cx="1466336" cy="738664"/>
          </a:xfrm>
          <a:prstGeom prst="rect">
            <a:avLst/>
          </a:prstGeom>
          <a:noFill/>
        </p:spPr>
        <p:txBody>
          <a:bodyPr wrap="square" rtlCol="0">
            <a:spAutoFit/>
          </a:bodyPr>
          <a:lstStyle/>
          <a:p>
            <a:r>
              <a:rPr lang="nl-BE" sz="1200" dirty="0" smtClean="0">
                <a:solidFill>
                  <a:prstClr val="white"/>
                </a:solidFill>
              </a:rPr>
              <a:t>(VI)</a:t>
            </a:r>
            <a:r>
              <a:rPr lang="nl-BE" sz="1200" dirty="0" err="1" smtClean="0">
                <a:solidFill>
                  <a:prstClr val="white"/>
                </a:solidFill>
              </a:rPr>
              <a:t>Funktionele</a:t>
            </a:r>
            <a:r>
              <a:rPr lang="nl-BE" sz="1200" dirty="0" smtClean="0">
                <a:solidFill>
                  <a:prstClr val="white"/>
                </a:solidFill>
              </a:rPr>
              <a:t> omgeving</a:t>
            </a:r>
            <a:endParaRPr lang="nl-BE" sz="1200" dirty="0">
              <a:solidFill>
                <a:prstClr val="white"/>
              </a:solidFill>
            </a:endParaRPr>
          </a:p>
          <a:p>
            <a:endParaRPr lang="nl-BE" dirty="0">
              <a:solidFill>
                <a:prstClr val="black"/>
              </a:solidFill>
            </a:endParaRPr>
          </a:p>
        </p:txBody>
      </p:sp>
      <p:pic>
        <p:nvPicPr>
          <p:cNvPr id="17" name="Afbeelding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V="1">
            <a:off x="951580" y="23957"/>
            <a:ext cx="1075036" cy="819845"/>
          </a:xfrm>
          <a:prstGeom prst="rect">
            <a:avLst/>
          </a:prstGeom>
        </p:spPr>
      </p:pic>
    </p:spTree>
    <p:extLst>
      <p:ext uri="{BB962C8B-B14F-4D97-AF65-F5344CB8AC3E}">
        <p14:creationId xmlns:p14="http://schemas.microsoft.com/office/powerpoint/2010/main" val="261941028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3" grpId="0"/>
      <p:bldP spid="14" grpId="0"/>
      <p:bldP spid="15"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5" name="Afbeelding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11543" y="60374"/>
            <a:ext cx="856062" cy="844358"/>
          </a:xfrm>
          <a:prstGeom prst="rect">
            <a:avLst/>
          </a:prstGeom>
        </p:spPr>
      </p:pic>
      <p:sp>
        <p:nvSpPr>
          <p:cNvPr id="7" name="Tijdelijke aanduiding voor voettekst 6"/>
          <p:cNvSpPr>
            <a:spLocks noGrp="1"/>
          </p:cNvSpPr>
          <p:nvPr>
            <p:ph type="ftr" sz="quarter" idx="11"/>
          </p:nvPr>
        </p:nvSpPr>
        <p:spPr>
          <a:xfrm>
            <a:off x="1489098" y="6395924"/>
            <a:ext cx="6297612" cy="365125"/>
          </a:xfrm>
        </p:spPr>
        <p:txBody>
          <a:bodyPr/>
          <a:lstStyle/>
          <a:p>
            <a:pPr algn="ctr"/>
            <a:r>
              <a:rPr lang="nl-BE" dirty="0" smtClean="0"/>
              <a:t>jaarvergadering 2016 BIN LIEZEBOS</a:t>
            </a:r>
            <a:endParaRPr lang="nl-BE" dirty="0"/>
          </a:p>
        </p:txBody>
      </p:sp>
      <p:sp>
        <p:nvSpPr>
          <p:cNvPr id="8" name="Tekstvak 7"/>
          <p:cNvSpPr txBox="1"/>
          <p:nvPr/>
        </p:nvSpPr>
        <p:spPr>
          <a:xfrm>
            <a:off x="1978090" y="345233"/>
            <a:ext cx="7529804" cy="369332"/>
          </a:xfrm>
          <a:prstGeom prst="rect">
            <a:avLst/>
          </a:prstGeom>
          <a:noFill/>
        </p:spPr>
        <p:txBody>
          <a:bodyPr wrap="square" rtlCol="0">
            <a:spAutoFit/>
          </a:bodyPr>
          <a:lstStyle/>
          <a:p>
            <a:pPr algn="ctr"/>
            <a:r>
              <a:rPr lang="nl-BE" dirty="0" smtClean="0">
                <a:solidFill>
                  <a:srgbClr val="FF0000"/>
                </a:solidFill>
                <a:latin typeface="Arial Black" panose="020B0A04020102020204" pitchFamily="34" charset="0"/>
              </a:rPr>
              <a:t>B</a:t>
            </a:r>
            <a:r>
              <a:rPr lang="nl-BE" dirty="0" smtClean="0">
                <a:latin typeface="Arial Black" panose="020B0A04020102020204" pitchFamily="34" charset="0"/>
              </a:rPr>
              <a:t>uurt </a:t>
            </a:r>
            <a:r>
              <a:rPr lang="nl-BE" dirty="0" smtClean="0">
                <a:solidFill>
                  <a:srgbClr val="FF0000"/>
                </a:solidFill>
                <a:latin typeface="Arial Black" panose="020B0A04020102020204" pitchFamily="34" charset="0"/>
              </a:rPr>
              <a:t>I</a:t>
            </a:r>
            <a:r>
              <a:rPr lang="nl-BE" dirty="0" smtClean="0">
                <a:latin typeface="Arial Black" panose="020B0A04020102020204" pitchFamily="34" charset="0"/>
              </a:rPr>
              <a:t>nformatie </a:t>
            </a:r>
            <a:r>
              <a:rPr lang="nl-BE" dirty="0" smtClean="0">
                <a:solidFill>
                  <a:srgbClr val="FF0000"/>
                </a:solidFill>
                <a:latin typeface="Arial Black" panose="020B0A04020102020204" pitchFamily="34" charset="0"/>
              </a:rPr>
              <a:t>N</a:t>
            </a:r>
            <a:r>
              <a:rPr lang="nl-BE" dirty="0" smtClean="0">
                <a:latin typeface="Arial Black" panose="020B0A04020102020204" pitchFamily="34" charset="0"/>
              </a:rPr>
              <a:t>etwerk  LIEZEBOS </a:t>
            </a:r>
            <a:endParaRPr lang="nl-BE" dirty="0">
              <a:latin typeface="Arial Black" panose="020B0A04020102020204" pitchFamily="34" charset="0"/>
            </a:endParaRPr>
          </a:p>
        </p:txBody>
      </p:sp>
      <p:cxnSp>
        <p:nvCxnSpPr>
          <p:cNvPr id="12" name="Rechte verbindingslijn 11"/>
          <p:cNvCxnSpPr/>
          <p:nvPr/>
        </p:nvCxnSpPr>
        <p:spPr>
          <a:xfrm>
            <a:off x="158620" y="942392"/>
            <a:ext cx="11952515" cy="18661"/>
          </a:xfrm>
          <a:prstGeom prst="line">
            <a:avLst/>
          </a:prstGeom>
        </p:spPr>
        <p:style>
          <a:lnRef idx="1">
            <a:schemeClr val="accent1"/>
          </a:lnRef>
          <a:fillRef idx="0">
            <a:schemeClr val="accent1"/>
          </a:fillRef>
          <a:effectRef idx="0">
            <a:schemeClr val="accent1"/>
          </a:effectRef>
          <a:fontRef idx="minor">
            <a:schemeClr val="tx1"/>
          </a:fontRef>
        </p:style>
      </p:cxnSp>
      <p:pic>
        <p:nvPicPr>
          <p:cNvPr id="9" name="Afbeelding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6673" y="30228"/>
            <a:ext cx="1146709" cy="874504"/>
          </a:xfrm>
          <a:prstGeom prst="rect">
            <a:avLst/>
          </a:prstGeom>
        </p:spPr>
      </p:pic>
      <p:sp>
        <p:nvSpPr>
          <p:cNvPr id="2" name="Rechthoek 1"/>
          <p:cNvSpPr/>
          <p:nvPr/>
        </p:nvSpPr>
        <p:spPr>
          <a:xfrm>
            <a:off x="866673" y="998713"/>
            <a:ext cx="9188824" cy="1936428"/>
          </a:xfrm>
          <a:prstGeom prst="rect">
            <a:avLst/>
          </a:prstGeom>
        </p:spPr>
        <p:txBody>
          <a:bodyPr wrap="square">
            <a:spAutoFit/>
          </a:bodyPr>
          <a:lstStyle/>
          <a:p>
            <a:pPr>
              <a:lnSpc>
                <a:spcPct val="107000"/>
              </a:lnSpc>
              <a:spcAft>
                <a:spcPts val="0"/>
              </a:spcAft>
            </a:pPr>
            <a:r>
              <a:rPr lang="nl-BE" sz="2000" dirty="0">
                <a:latin typeface="Calibri" panose="020F0502020204030204" pitchFamily="34" charset="0"/>
                <a:ea typeface="Calibri" panose="020F0502020204030204" pitchFamily="34" charset="0"/>
                <a:cs typeface="Times New Roman" panose="02020603050405020304" pitchFamily="18" charset="0"/>
              </a:rPr>
              <a:t>(IV)Bemoeilijking van het delict : </a:t>
            </a:r>
          </a:p>
          <a:p>
            <a:pPr>
              <a:lnSpc>
                <a:spcPct val="107000"/>
              </a:lnSpc>
              <a:spcAft>
                <a:spcPts val="0"/>
              </a:spcAft>
            </a:pPr>
            <a:r>
              <a:rPr lang="nl-BE" sz="20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nl-BE" b="1" dirty="0">
                <a:solidFill>
                  <a:srgbClr val="0070C0"/>
                </a:solidFill>
                <a:latin typeface="Calibri" panose="020F0502020204030204" pitchFamily="34" charset="0"/>
                <a:ea typeface="Calibri" panose="020F0502020204030204" pitchFamily="34" charset="0"/>
                <a:cs typeface="Calibri" panose="020F0502020204030204" pitchFamily="34" charset="0"/>
              </a:rPr>
              <a:t>Door de inspanning voor het begaan van een crimineel delict te verzwaren, wordt de kans erop gereduceerd. Target </a:t>
            </a:r>
            <a:r>
              <a:rPr lang="nl-BE" b="1" dirty="0" err="1">
                <a:solidFill>
                  <a:srgbClr val="0070C0"/>
                </a:solidFill>
                <a:latin typeface="Calibri" panose="020F0502020204030204" pitchFamily="34" charset="0"/>
                <a:ea typeface="Calibri" panose="020F0502020204030204" pitchFamily="34" charset="0"/>
                <a:cs typeface="Calibri" panose="020F0502020204030204" pitchFamily="34" charset="0"/>
              </a:rPr>
              <a:t>hardening</a:t>
            </a:r>
            <a:r>
              <a:rPr lang="nl-BE" b="1" dirty="0">
                <a:solidFill>
                  <a:srgbClr val="0070C0"/>
                </a:solidFill>
                <a:latin typeface="Calibri" panose="020F0502020204030204" pitchFamily="34" charset="0"/>
                <a:ea typeface="Calibri" panose="020F0502020204030204" pitchFamily="34" charset="0"/>
                <a:cs typeface="Calibri" panose="020F0502020204030204" pitchFamily="34" charset="0"/>
              </a:rPr>
              <a:t> richt zich kortgezegd op aspecten die het delict moeilijker maken om gepleegd te worden. Er kan bijvoorbeeld gedacht worden aan extra sloten op de deur en/of een inbraakalarm. Door de inspanning van een dader te vergroten om het object van interesse </a:t>
            </a:r>
            <a:r>
              <a:rPr lang="nl-BE" b="1" dirty="0" smtClean="0">
                <a:solidFill>
                  <a:srgbClr val="0070C0"/>
                </a:solidFill>
                <a:latin typeface="Calibri" panose="020F0502020204030204" pitchFamily="34" charset="0"/>
                <a:ea typeface="Calibri" panose="020F0502020204030204" pitchFamily="34" charset="0"/>
                <a:cs typeface="Calibri" panose="020F0502020204030204" pitchFamily="34" charset="0"/>
              </a:rPr>
              <a:t>te verkrijgen</a:t>
            </a:r>
            <a:r>
              <a:rPr lang="nl-BE" b="1" dirty="0">
                <a:solidFill>
                  <a:srgbClr val="0070C0"/>
                </a:solidFill>
                <a:latin typeface="Calibri" panose="020F0502020204030204" pitchFamily="34" charset="0"/>
                <a:ea typeface="Calibri" panose="020F0502020204030204" pitchFamily="34" charset="0"/>
                <a:cs typeface="Calibri" panose="020F0502020204030204" pitchFamily="34" charset="0"/>
              </a:rPr>
              <a:t>, neemt de kans dat het bij een poging blijft toe</a:t>
            </a:r>
            <a:endParaRPr lang="nl-BE" sz="2000"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13" name="Grafiek 12"/>
          <p:cNvGraphicFramePr>
            <a:graphicFrameLocks/>
          </p:cNvGraphicFramePr>
          <p:nvPr>
            <p:extLst>
              <p:ext uri="{D42A27DB-BD31-4B8C-83A1-F6EECF244321}">
                <p14:modId xmlns:p14="http://schemas.microsoft.com/office/powerpoint/2010/main" val="1049101975"/>
              </p:ext>
            </p:extLst>
          </p:nvPr>
        </p:nvGraphicFramePr>
        <p:xfrm>
          <a:off x="285750" y="2800351"/>
          <a:ext cx="5131734" cy="3745146"/>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4" name="Grafiek 13"/>
          <p:cNvGraphicFramePr>
            <a:graphicFrameLocks/>
          </p:cNvGraphicFramePr>
          <p:nvPr>
            <p:extLst>
              <p:ext uri="{D42A27DB-BD31-4B8C-83A1-F6EECF244321}">
                <p14:modId xmlns:p14="http://schemas.microsoft.com/office/powerpoint/2010/main" val="202196346"/>
              </p:ext>
            </p:extLst>
          </p:nvPr>
        </p:nvGraphicFramePr>
        <p:xfrm>
          <a:off x="5931834" y="3073633"/>
          <a:ext cx="4972050" cy="3471863"/>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58540606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5" name="Afbeelding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11543" y="60374"/>
            <a:ext cx="856062" cy="844358"/>
          </a:xfrm>
          <a:prstGeom prst="rect">
            <a:avLst/>
          </a:prstGeom>
        </p:spPr>
      </p:pic>
      <p:sp>
        <p:nvSpPr>
          <p:cNvPr id="7" name="Tijdelijke aanduiding voor voettekst 6"/>
          <p:cNvSpPr>
            <a:spLocks noGrp="1"/>
          </p:cNvSpPr>
          <p:nvPr>
            <p:ph type="ftr" sz="quarter" idx="11"/>
          </p:nvPr>
        </p:nvSpPr>
        <p:spPr>
          <a:xfrm>
            <a:off x="1489098" y="6395924"/>
            <a:ext cx="6297612" cy="365125"/>
          </a:xfrm>
        </p:spPr>
        <p:txBody>
          <a:bodyPr/>
          <a:lstStyle/>
          <a:p>
            <a:pPr algn="ctr"/>
            <a:r>
              <a:rPr lang="nl-BE" dirty="0" smtClean="0">
                <a:solidFill>
                  <a:prstClr val="black">
                    <a:tint val="75000"/>
                  </a:prstClr>
                </a:solidFill>
              </a:rPr>
              <a:t>jaarvergadering 2016 BIN LIEZEBOS</a:t>
            </a:r>
            <a:endParaRPr lang="nl-BE" dirty="0">
              <a:solidFill>
                <a:prstClr val="black">
                  <a:tint val="75000"/>
                </a:prstClr>
              </a:solidFill>
            </a:endParaRPr>
          </a:p>
        </p:txBody>
      </p:sp>
      <p:sp>
        <p:nvSpPr>
          <p:cNvPr id="8" name="Tekstvak 7"/>
          <p:cNvSpPr txBox="1"/>
          <p:nvPr/>
        </p:nvSpPr>
        <p:spPr>
          <a:xfrm>
            <a:off x="1978090" y="345233"/>
            <a:ext cx="7529804" cy="369332"/>
          </a:xfrm>
          <a:prstGeom prst="rect">
            <a:avLst/>
          </a:prstGeom>
          <a:noFill/>
        </p:spPr>
        <p:txBody>
          <a:bodyPr wrap="square" rtlCol="0">
            <a:spAutoFit/>
          </a:bodyPr>
          <a:lstStyle/>
          <a:p>
            <a:pPr algn="ctr"/>
            <a:r>
              <a:rPr lang="nl-BE" dirty="0" smtClean="0">
                <a:solidFill>
                  <a:srgbClr val="FF0000"/>
                </a:solidFill>
                <a:latin typeface="Arial Black" panose="020B0A04020102020204" pitchFamily="34" charset="0"/>
              </a:rPr>
              <a:t>B</a:t>
            </a:r>
            <a:r>
              <a:rPr lang="nl-BE" dirty="0" smtClean="0">
                <a:solidFill>
                  <a:prstClr val="black"/>
                </a:solidFill>
                <a:latin typeface="Arial Black" panose="020B0A04020102020204" pitchFamily="34" charset="0"/>
              </a:rPr>
              <a:t>uurt </a:t>
            </a:r>
            <a:r>
              <a:rPr lang="nl-BE" dirty="0" smtClean="0">
                <a:solidFill>
                  <a:srgbClr val="FF0000"/>
                </a:solidFill>
                <a:latin typeface="Arial Black" panose="020B0A04020102020204" pitchFamily="34" charset="0"/>
              </a:rPr>
              <a:t>I</a:t>
            </a:r>
            <a:r>
              <a:rPr lang="nl-BE" dirty="0" smtClean="0">
                <a:solidFill>
                  <a:prstClr val="black"/>
                </a:solidFill>
                <a:latin typeface="Arial Black" panose="020B0A04020102020204" pitchFamily="34" charset="0"/>
              </a:rPr>
              <a:t>nformatie </a:t>
            </a:r>
            <a:r>
              <a:rPr lang="nl-BE" dirty="0" smtClean="0">
                <a:solidFill>
                  <a:srgbClr val="FF0000"/>
                </a:solidFill>
                <a:latin typeface="Arial Black" panose="020B0A04020102020204" pitchFamily="34" charset="0"/>
              </a:rPr>
              <a:t>N</a:t>
            </a:r>
            <a:r>
              <a:rPr lang="nl-BE" dirty="0" smtClean="0">
                <a:solidFill>
                  <a:prstClr val="black"/>
                </a:solidFill>
                <a:latin typeface="Arial Black" panose="020B0A04020102020204" pitchFamily="34" charset="0"/>
              </a:rPr>
              <a:t>etwerk  LIEZEBOS </a:t>
            </a:r>
            <a:endParaRPr lang="nl-BE" dirty="0">
              <a:solidFill>
                <a:prstClr val="black"/>
              </a:solidFill>
              <a:latin typeface="Arial Black" panose="020B0A04020102020204" pitchFamily="34" charset="0"/>
            </a:endParaRPr>
          </a:p>
        </p:txBody>
      </p:sp>
      <p:cxnSp>
        <p:nvCxnSpPr>
          <p:cNvPr id="12" name="Rechte verbindingslijn 11"/>
          <p:cNvCxnSpPr/>
          <p:nvPr/>
        </p:nvCxnSpPr>
        <p:spPr>
          <a:xfrm>
            <a:off x="158620" y="942392"/>
            <a:ext cx="11952515" cy="18661"/>
          </a:xfrm>
          <a:prstGeom prst="line">
            <a:avLst/>
          </a:prstGeom>
        </p:spPr>
        <p:style>
          <a:lnRef idx="1">
            <a:schemeClr val="accent1"/>
          </a:lnRef>
          <a:fillRef idx="0">
            <a:schemeClr val="accent1"/>
          </a:fillRef>
          <a:effectRef idx="0">
            <a:schemeClr val="accent1"/>
          </a:effectRef>
          <a:fontRef idx="minor">
            <a:schemeClr val="tx1"/>
          </a:fontRef>
        </p:style>
      </p:cxnSp>
      <p:pic>
        <p:nvPicPr>
          <p:cNvPr id="3" name="Afbeelding 2"/>
          <p:cNvPicPr>
            <a:picLocks noChangeAspect="1"/>
          </p:cNvPicPr>
          <p:nvPr/>
        </p:nvPicPr>
        <p:blipFill>
          <a:blip r:embed="rId4"/>
          <a:stretch>
            <a:fillRect/>
          </a:stretch>
        </p:blipFill>
        <p:spPr>
          <a:xfrm>
            <a:off x="1978089" y="2017796"/>
            <a:ext cx="5669771" cy="4328535"/>
          </a:xfrm>
          <a:prstGeom prst="rect">
            <a:avLst/>
          </a:prstGeom>
        </p:spPr>
      </p:pic>
      <p:sp>
        <p:nvSpPr>
          <p:cNvPr id="9" name="Tekstvak 8"/>
          <p:cNvSpPr txBox="1"/>
          <p:nvPr/>
        </p:nvSpPr>
        <p:spPr>
          <a:xfrm>
            <a:off x="3995351" y="2571322"/>
            <a:ext cx="1466336" cy="553998"/>
          </a:xfrm>
          <a:prstGeom prst="rect">
            <a:avLst/>
          </a:prstGeom>
          <a:noFill/>
        </p:spPr>
        <p:txBody>
          <a:bodyPr wrap="square" rtlCol="0">
            <a:spAutoFit/>
          </a:bodyPr>
          <a:lstStyle/>
          <a:p>
            <a:r>
              <a:rPr lang="nl-BE" sz="1200" dirty="0">
                <a:solidFill>
                  <a:srgbClr val="FFFF00"/>
                </a:solidFill>
              </a:rPr>
              <a:t>(</a:t>
            </a:r>
            <a:r>
              <a:rPr lang="nl-BE" sz="1200" dirty="0" smtClean="0">
                <a:solidFill>
                  <a:srgbClr val="FFFF00"/>
                </a:solidFill>
              </a:rPr>
              <a:t>I)Territorialiteit</a:t>
            </a:r>
            <a:endParaRPr lang="nl-BE" sz="1200" dirty="0">
              <a:solidFill>
                <a:srgbClr val="FFFF00"/>
              </a:solidFill>
            </a:endParaRPr>
          </a:p>
          <a:p>
            <a:endParaRPr lang="nl-BE" dirty="0">
              <a:solidFill>
                <a:prstClr val="black"/>
              </a:solidFill>
            </a:endParaRPr>
          </a:p>
        </p:txBody>
      </p:sp>
      <p:sp>
        <p:nvSpPr>
          <p:cNvPr id="11" name="Tekstvak 10"/>
          <p:cNvSpPr txBox="1"/>
          <p:nvPr/>
        </p:nvSpPr>
        <p:spPr>
          <a:xfrm>
            <a:off x="5559533" y="3200087"/>
            <a:ext cx="1150687" cy="553998"/>
          </a:xfrm>
          <a:prstGeom prst="rect">
            <a:avLst/>
          </a:prstGeom>
          <a:noFill/>
        </p:spPr>
        <p:txBody>
          <a:bodyPr wrap="square" rtlCol="0">
            <a:spAutoFit/>
          </a:bodyPr>
          <a:lstStyle/>
          <a:p>
            <a:r>
              <a:rPr lang="nl-BE" sz="1200" dirty="0" smtClean="0">
                <a:solidFill>
                  <a:srgbClr val="FFFF00"/>
                </a:solidFill>
              </a:rPr>
              <a:t>(II) toezicht</a:t>
            </a:r>
            <a:endParaRPr lang="nl-BE" sz="1200" dirty="0">
              <a:solidFill>
                <a:srgbClr val="FFFF00"/>
              </a:solidFill>
            </a:endParaRPr>
          </a:p>
          <a:p>
            <a:endParaRPr lang="nl-BE" dirty="0">
              <a:solidFill>
                <a:prstClr val="black"/>
              </a:solidFill>
            </a:endParaRPr>
          </a:p>
        </p:txBody>
      </p:sp>
      <p:sp>
        <p:nvSpPr>
          <p:cNvPr id="13" name="Tekstvak 12"/>
          <p:cNvSpPr txBox="1"/>
          <p:nvPr/>
        </p:nvSpPr>
        <p:spPr>
          <a:xfrm>
            <a:off x="5618205" y="4733754"/>
            <a:ext cx="1845276" cy="553998"/>
          </a:xfrm>
          <a:prstGeom prst="rect">
            <a:avLst/>
          </a:prstGeom>
          <a:noFill/>
        </p:spPr>
        <p:txBody>
          <a:bodyPr wrap="square" rtlCol="0">
            <a:spAutoFit/>
          </a:bodyPr>
          <a:lstStyle/>
          <a:p>
            <a:r>
              <a:rPr lang="nl-BE" sz="1200" dirty="0" smtClean="0">
                <a:solidFill>
                  <a:prstClr val="white"/>
                </a:solidFill>
              </a:rPr>
              <a:t>(</a:t>
            </a:r>
            <a:r>
              <a:rPr lang="nl-BE" sz="1200" dirty="0" smtClean="0">
                <a:solidFill>
                  <a:srgbClr val="FFFF00"/>
                </a:solidFill>
              </a:rPr>
              <a:t>III)</a:t>
            </a:r>
            <a:r>
              <a:rPr lang="nl-BE" sz="1200" dirty="0" err="1" smtClean="0">
                <a:solidFill>
                  <a:srgbClr val="FFFF00"/>
                </a:solidFill>
              </a:rPr>
              <a:t>Toegangkelijk</a:t>
            </a:r>
            <a:r>
              <a:rPr lang="nl-BE" sz="1200" dirty="0" smtClean="0">
                <a:solidFill>
                  <a:srgbClr val="FFFF00"/>
                </a:solidFill>
              </a:rPr>
              <a:t> </a:t>
            </a:r>
            <a:r>
              <a:rPr lang="nl-BE" sz="1200" dirty="0" err="1" smtClean="0">
                <a:solidFill>
                  <a:srgbClr val="FFFF00"/>
                </a:solidFill>
              </a:rPr>
              <a:t>heid</a:t>
            </a:r>
            <a:endParaRPr lang="nl-BE" sz="1200" dirty="0">
              <a:solidFill>
                <a:srgbClr val="FFFF00"/>
              </a:solidFill>
            </a:endParaRPr>
          </a:p>
          <a:p>
            <a:endParaRPr lang="nl-BE" dirty="0">
              <a:solidFill>
                <a:prstClr val="black"/>
              </a:solidFill>
            </a:endParaRPr>
          </a:p>
        </p:txBody>
      </p:sp>
      <p:sp>
        <p:nvSpPr>
          <p:cNvPr id="14" name="Tekstvak 13"/>
          <p:cNvSpPr txBox="1"/>
          <p:nvPr/>
        </p:nvSpPr>
        <p:spPr>
          <a:xfrm>
            <a:off x="3952493" y="5253216"/>
            <a:ext cx="2034745" cy="738664"/>
          </a:xfrm>
          <a:prstGeom prst="rect">
            <a:avLst/>
          </a:prstGeom>
          <a:noFill/>
        </p:spPr>
        <p:txBody>
          <a:bodyPr wrap="square" rtlCol="0">
            <a:spAutoFit/>
          </a:bodyPr>
          <a:lstStyle/>
          <a:p>
            <a:pPr algn="ctr"/>
            <a:r>
              <a:rPr lang="nl-BE" sz="1200" dirty="0" smtClean="0">
                <a:solidFill>
                  <a:srgbClr val="FFFF00"/>
                </a:solidFill>
              </a:rPr>
              <a:t>(IV)Bemoeilijken</a:t>
            </a:r>
          </a:p>
          <a:p>
            <a:pPr algn="ctr"/>
            <a:r>
              <a:rPr lang="nl-BE" sz="1200" dirty="0" smtClean="0">
                <a:solidFill>
                  <a:srgbClr val="FFFF00"/>
                </a:solidFill>
              </a:rPr>
              <a:t> conflict</a:t>
            </a:r>
            <a:endParaRPr lang="nl-BE" sz="1200" dirty="0">
              <a:solidFill>
                <a:srgbClr val="FFFF00"/>
              </a:solidFill>
            </a:endParaRPr>
          </a:p>
          <a:p>
            <a:endParaRPr lang="nl-BE" dirty="0">
              <a:solidFill>
                <a:prstClr val="black"/>
              </a:solidFill>
            </a:endParaRPr>
          </a:p>
        </p:txBody>
      </p:sp>
      <p:sp>
        <p:nvSpPr>
          <p:cNvPr id="15" name="Tekstvak 14"/>
          <p:cNvSpPr txBox="1"/>
          <p:nvPr/>
        </p:nvSpPr>
        <p:spPr>
          <a:xfrm>
            <a:off x="2713076" y="4761021"/>
            <a:ext cx="1278618" cy="738664"/>
          </a:xfrm>
          <a:prstGeom prst="rect">
            <a:avLst/>
          </a:prstGeom>
          <a:noFill/>
        </p:spPr>
        <p:txBody>
          <a:bodyPr wrap="square" rtlCol="0">
            <a:spAutoFit/>
          </a:bodyPr>
          <a:lstStyle/>
          <a:p>
            <a:pPr algn="ctr"/>
            <a:r>
              <a:rPr lang="nl-BE" sz="1200" dirty="0" smtClean="0">
                <a:solidFill>
                  <a:srgbClr val="FFFF00"/>
                </a:solidFill>
              </a:rPr>
              <a:t>(V)Staat van de </a:t>
            </a:r>
            <a:r>
              <a:rPr lang="nl-BE" sz="1200" dirty="0" err="1" smtClean="0">
                <a:solidFill>
                  <a:srgbClr val="FFFF00"/>
                </a:solidFill>
              </a:rPr>
              <a:t>omgeveing</a:t>
            </a:r>
            <a:endParaRPr lang="nl-BE" sz="1200" dirty="0">
              <a:solidFill>
                <a:srgbClr val="FFFF00"/>
              </a:solidFill>
            </a:endParaRPr>
          </a:p>
          <a:p>
            <a:endParaRPr lang="nl-BE" dirty="0">
              <a:solidFill>
                <a:prstClr val="black"/>
              </a:solidFill>
            </a:endParaRPr>
          </a:p>
        </p:txBody>
      </p:sp>
      <p:sp>
        <p:nvSpPr>
          <p:cNvPr id="16" name="Tekstvak 15"/>
          <p:cNvSpPr txBox="1"/>
          <p:nvPr/>
        </p:nvSpPr>
        <p:spPr>
          <a:xfrm>
            <a:off x="2607276" y="3200087"/>
            <a:ext cx="1466336" cy="738664"/>
          </a:xfrm>
          <a:prstGeom prst="rect">
            <a:avLst/>
          </a:prstGeom>
          <a:noFill/>
        </p:spPr>
        <p:txBody>
          <a:bodyPr wrap="square" rtlCol="0">
            <a:spAutoFit/>
          </a:bodyPr>
          <a:lstStyle/>
          <a:p>
            <a:r>
              <a:rPr lang="nl-BE" sz="1200" dirty="0" smtClean="0">
                <a:solidFill>
                  <a:prstClr val="white"/>
                </a:solidFill>
              </a:rPr>
              <a:t>(VI)</a:t>
            </a:r>
            <a:r>
              <a:rPr lang="nl-BE" sz="1200" dirty="0" err="1" smtClean="0">
                <a:solidFill>
                  <a:prstClr val="white"/>
                </a:solidFill>
              </a:rPr>
              <a:t>Funktionele</a:t>
            </a:r>
            <a:r>
              <a:rPr lang="nl-BE" sz="1200" dirty="0" smtClean="0">
                <a:solidFill>
                  <a:prstClr val="white"/>
                </a:solidFill>
              </a:rPr>
              <a:t> omgeving</a:t>
            </a:r>
            <a:endParaRPr lang="nl-BE" sz="1200" dirty="0">
              <a:solidFill>
                <a:prstClr val="white"/>
              </a:solidFill>
            </a:endParaRPr>
          </a:p>
          <a:p>
            <a:endParaRPr lang="nl-BE" dirty="0">
              <a:solidFill>
                <a:prstClr val="black"/>
              </a:solidFill>
            </a:endParaRPr>
          </a:p>
        </p:txBody>
      </p:sp>
      <p:pic>
        <p:nvPicPr>
          <p:cNvPr id="17" name="Afbeelding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V="1">
            <a:off x="951580" y="23957"/>
            <a:ext cx="1075036" cy="819845"/>
          </a:xfrm>
          <a:prstGeom prst="rect">
            <a:avLst/>
          </a:prstGeom>
        </p:spPr>
      </p:pic>
    </p:spTree>
    <p:extLst>
      <p:ext uri="{BB962C8B-B14F-4D97-AF65-F5344CB8AC3E}">
        <p14:creationId xmlns:p14="http://schemas.microsoft.com/office/powerpoint/2010/main" val="213246808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3" grpId="0"/>
      <p:bldP spid="14" grpId="0"/>
      <p:bldP spid="15" grpId="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5" name="Afbeelding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11543" y="60374"/>
            <a:ext cx="856062" cy="844358"/>
          </a:xfrm>
          <a:prstGeom prst="rect">
            <a:avLst/>
          </a:prstGeom>
        </p:spPr>
      </p:pic>
      <p:sp>
        <p:nvSpPr>
          <p:cNvPr id="7" name="Tijdelijke aanduiding voor voettekst 6"/>
          <p:cNvSpPr>
            <a:spLocks noGrp="1"/>
          </p:cNvSpPr>
          <p:nvPr>
            <p:ph type="ftr" sz="quarter" idx="11"/>
          </p:nvPr>
        </p:nvSpPr>
        <p:spPr>
          <a:xfrm>
            <a:off x="1489098" y="6395924"/>
            <a:ext cx="6297612" cy="365125"/>
          </a:xfrm>
        </p:spPr>
        <p:txBody>
          <a:bodyPr/>
          <a:lstStyle/>
          <a:p>
            <a:pPr algn="ctr"/>
            <a:r>
              <a:rPr lang="nl-BE" dirty="0" smtClean="0"/>
              <a:t>jaarvergadering 2016 BIN LIEZEBOS</a:t>
            </a:r>
            <a:endParaRPr lang="nl-BE" dirty="0"/>
          </a:p>
        </p:txBody>
      </p:sp>
      <p:sp>
        <p:nvSpPr>
          <p:cNvPr id="8" name="Tekstvak 7"/>
          <p:cNvSpPr txBox="1"/>
          <p:nvPr/>
        </p:nvSpPr>
        <p:spPr>
          <a:xfrm>
            <a:off x="1978090" y="345233"/>
            <a:ext cx="7529804" cy="369332"/>
          </a:xfrm>
          <a:prstGeom prst="rect">
            <a:avLst/>
          </a:prstGeom>
          <a:noFill/>
        </p:spPr>
        <p:txBody>
          <a:bodyPr wrap="square" rtlCol="0">
            <a:spAutoFit/>
          </a:bodyPr>
          <a:lstStyle/>
          <a:p>
            <a:pPr algn="ctr"/>
            <a:r>
              <a:rPr lang="nl-BE" dirty="0" smtClean="0">
                <a:solidFill>
                  <a:srgbClr val="FF0000"/>
                </a:solidFill>
                <a:latin typeface="Arial Black" panose="020B0A04020102020204" pitchFamily="34" charset="0"/>
              </a:rPr>
              <a:t>B</a:t>
            </a:r>
            <a:r>
              <a:rPr lang="nl-BE" dirty="0" smtClean="0">
                <a:latin typeface="Arial Black" panose="020B0A04020102020204" pitchFamily="34" charset="0"/>
              </a:rPr>
              <a:t>uurt </a:t>
            </a:r>
            <a:r>
              <a:rPr lang="nl-BE" dirty="0" smtClean="0">
                <a:solidFill>
                  <a:srgbClr val="FF0000"/>
                </a:solidFill>
                <a:latin typeface="Arial Black" panose="020B0A04020102020204" pitchFamily="34" charset="0"/>
              </a:rPr>
              <a:t>I</a:t>
            </a:r>
            <a:r>
              <a:rPr lang="nl-BE" dirty="0" smtClean="0">
                <a:latin typeface="Arial Black" panose="020B0A04020102020204" pitchFamily="34" charset="0"/>
              </a:rPr>
              <a:t>nformatie </a:t>
            </a:r>
            <a:r>
              <a:rPr lang="nl-BE" dirty="0" smtClean="0">
                <a:solidFill>
                  <a:srgbClr val="FF0000"/>
                </a:solidFill>
                <a:latin typeface="Arial Black" panose="020B0A04020102020204" pitchFamily="34" charset="0"/>
              </a:rPr>
              <a:t>N</a:t>
            </a:r>
            <a:r>
              <a:rPr lang="nl-BE" dirty="0" smtClean="0">
                <a:latin typeface="Arial Black" panose="020B0A04020102020204" pitchFamily="34" charset="0"/>
              </a:rPr>
              <a:t>etwerk  LIEZEBOS </a:t>
            </a:r>
            <a:endParaRPr lang="nl-BE" dirty="0">
              <a:latin typeface="Arial Black" panose="020B0A04020102020204" pitchFamily="34" charset="0"/>
            </a:endParaRPr>
          </a:p>
        </p:txBody>
      </p:sp>
      <p:cxnSp>
        <p:nvCxnSpPr>
          <p:cNvPr id="12" name="Rechte verbindingslijn 11"/>
          <p:cNvCxnSpPr/>
          <p:nvPr/>
        </p:nvCxnSpPr>
        <p:spPr>
          <a:xfrm>
            <a:off x="158620" y="942392"/>
            <a:ext cx="11952515" cy="18661"/>
          </a:xfrm>
          <a:prstGeom prst="line">
            <a:avLst/>
          </a:prstGeom>
        </p:spPr>
        <p:style>
          <a:lnRef idx="1">
            <a:schemeClr val="accent1"/>
          </a:lnRef>
          <a:fillRef idx="0">
            <a:schemeClr val="accent1"/>
          </a:fillRef>
          <a:effectRef idx="0">
            <a:schemeClr val="accent1"/>
          </a:effectRef>
          <a:fontRef idx="minor">
            <a:schemeClr val="tx1"/>
          </a:fontRef>
        </p:style>
      </p:cxnSp>
      <p:pic>
        <p:nvPicPr>
          <p:cNvPr id="9" name="Afbeelding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6673" y="30228"/>
            <a:ext cx="1146709" cy="874504"/>
          </a:xfrm>
          <a:prstGeom prst="rect">
            <a:avLst/>
          </a:prstGeom>
        </p:spPr>
      </p:pic>
      <p:sp>
        <p:nvSpPr>
          <p:cNvPr id="2" name="Rechthoek 1"/>
          <p:cNvSpPr/>
          <p:nvPr/>
        </p:nvSpPr>
        <p:spPr>
          <a:xfrm>
            <a:off x="866673" y="1132559"/>
            <a:ext cx="9443187" cy="1709699"/>
          </a:xfrm>
          <a:prstGeom prst="rect">
            <a:avLst/>
          </a:prstGeom>
        </p:spPr>
        <p:txBody>
          <a:bodyPr wrap="square">
            <a:spAutoFit/>
          </a:bodyPr>
          <a:lstStyle/>
          <a:p>
            <a:pPr>
              <a:lnSpc>
                <a:spcPct val="107000"/>
              </a:lnSpc>
              <a:spcAft>
                <a:spcPts val="800"/>
              </a:spcAft>
            </a:pPr>
            <a:r>
              <a:rPr lang="nl-BE" sz="2000" dirty="0">
                <a:latin typeface="Calibri" panose="020F0502020204030204" pitchFamily="34" charset="0"/>
                <a:ea typeface="Calibri" panose="020F0502020204030204" pitchFamily="34" charset="0"/>
                <a:cs typeface="Times New Roman" panose="02020603050405020304" pitchFamily="18" charset="0"/>
              </a:rPr>
              <a:t>(V)  Staat van fysieke omgeving   </a:t>
            </a:r>
          </a:p>
          <a:p>
            <a:pPr>
              <a:lnSpc>
                <a:spcPct val="107000"/>
              </a:lnSpc>
              <a:spcAft>
                <a:spcPts val="0"/>
              </a:spcAft>
            </a:pPr>
            <a:r>
              <a:rPr lang="nl-BE" b="1" dirty="0">
                <a:solidFill>
                  <a:srgbClr val="0070C0"/>
                </a:solidFill>
                <a:latin typeface="Calibri" panose="020F0502020204030204" pitchFamily="34" charset="0"/>
                <a:ea typeface="Calibri" panose="020F0502020204030204" pitchFamily="34" charset="0"/>
                <a:cs typeface="Calibri" panose="020F0502020204030204" pitchFamily="34" charset="0"/>
              </a:rPr>
              <a:t>Een omgeving die met enige regelmatig onderhouden wordt en waar aandacht wordt geschonken</a:t>
            </a:r>
            <a:endParaRPr lang="nl-BE" sz="20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nl-BE" b="1" dirty="0">
                <a:solidFill>
                  <a:srgbClr val="0070C0"/>
                </a:solidFill>
                <a:latin typeface="Calibri" panose="020F0502020204030204" pitchFamily="34" charset="0"/>
                <a:ea typeface="Calibri" panose="020F0502020204030204" pitchFamily="34" charset="0"/>
                <a:cs typeface="Calibri" panose="020F0502020204030204" pitchFamily="34" charset="0"/>
              </a:rPr>
              <a:t>aan de staat van de fysieke omgeving, straalt een positief beeld uit naar zowel de gebruikers van </a:t>
            </a:r>
            <a:r>
              <a:rPr lang="nl-BE" b="1" dirty="0" smtClean="0">
                <a:solidFill>
                  <a:srgbClr val="0070C0"/>
                </a:solidFill>
                <a:latin typeface="Calibri" panose="020F0502020204030204" pitchFamily="34" charset="0"/>
                <a:ea typeface="Calibri" panose="020F0502020204030204" pitchFamily="34" charset="0"/>
                <a:cs typeface="Calibri" panose="020F0502020204030204" pitchFamily="34" charset="0"/>
              </a:rPr>
              <a:t>die omgeving</a:t>
            </a:r>
            <a:r>
              <a:rPr lang="nl-BE" b="1" dirty="0">
                <a:solidFill>
                  <a:srgbClr val="0070C0"/>
                </a:solidFill>
                <a:latin typeface="Calibri" panose="020F0502020204030204" pitchFamily="34" charset="0"/>
                <a:ea typeface="Calibri" panose="020F0502020204030204" pitchFamily="34" charset="0"/>
                <a:cs typeface="Calibri" panose="020F0502020204030204" pitchFamily="34" charset="0"/>
              </a:rPr>
              <a:t>, alsmede buitenstaanders. Indien met deze elementen rekening wordt gehouden,</a:t>
            </a:r>
            <a:endParaRPr lang="nl-BE" sz="20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BE" b="1" dirty="0">
                <a:solidFill>
                  <a:srgbClr val="0070C0"/>
                </a:solidFill>
                <a:latin typeface="Calibri" panose="020F0502020204030204" pitchFamily="34" charset="0"/>
                <a:ea typeface="Calibri" panose="020F0502020204030204" pitchFamily="34" charset="0"/>
                <a:cs typeface="Calibri" panose="020F0502020204030204" pitchFamily="34" charset="0"/>
              </a:rPr>
              <a:t>resulteert dit </a:t>
            </a:r>
            <a:r>
              <a:rPr lang="nl-BE" b="1" dirty="0" smtClean="0">
                <a:solidFill>
                  <a:srgbClr val="0070C0"/>
                </a:solidFill>
                <a:latin typeface="Calibri" panose="020F0502020204030204" pitchFamily="34" charset="0"/>
                <a:ea typeface="Calibri" panose="020F0502020204030204" pitchFamily="34" charset="0"/>
                <a:cs typeface="Calibri" panose="020F0502020204030204" pitchFamily="34" charset="0"/>
              </a:rPr>
              <a:t>in </a:t>
            </a:r>
            <a:r>
              <a:rPr lang="nl-BE" b="1" dirty="0">
                <a:solidFill>
                  <a:srgbClr val="0070C0"/>
                </a:solidFill>
                <a:latin typeface="Calibri" panose="020F0502020204030204" pitchFamily="34" charset="0"/>
                <a:ea typeface="Calibri" panose="020F0502020204030204" pitchFamily="34" charset="0"/>
                <a:cs typeface="Calibri" panose="020F0502020204030204" pitchFamily="34" charset="0"/>
              </a:rPr>
              <a:t>een daling van de criminaliteit</a:t>
            </a:r>
            <a:r>
              <a:rPr lang="nl-BE" dirty="0">
                <a:latin typeface="Calibri" panose="020F0502020204030204" pitchFamily="34" charset="0"/>
                <a:ea typeface="Calibri" panose="020F0502020204030204" pitchFamily="34" charset="0"/>
                <a:cs typeface="Calibri" panose="020F0502020204030204" pitchFamily="34" charset="0"/>
              </a:rPr>
              <a:t>.</a:t>
            </a:r>
            <a:endParaRPr lang="nl-BE" sz="2000"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10" name="Grafiek 9"/>
          <p:cNvGraphicFramePr>
            <a:graphicFrameLocks/>
          </p:cNvGraphicFramePr>
          <p:nvPr>
            <p:extLst>
              <p:ext uri="{D42A27DB-BD31-4B8C-83A1-F6EECF244321}">
                <p14:modId xmlns:p14="http://schemas.microsoft.com/office/powerpoint/2010/main" val="837369718"/>
              </p:ext>
            </p:extLst>
          </p:nvPr>
        </p:nvGraphicFramePr>
        <p:xfrm>
          <a:off x="6021602" y="2761832"/>
          <a:ext cx="5240145" cy="3741838"/>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1" name="Grafiek 10"/>
          <p:cNvGraphicFramePr>
            <a:graphicFrameLocks/>
          </p:cNvGraphicFramePr>
          <p:nvPr>
            <p:extLst>
              <p:ext uri="{D42A27DB-BD31-4B8C-83A1-F6EECF244321}">
                <p14:modId xmlns:p14="http://schemas.microsoft.com/office/powerpoint/2010/main" val="544924540"/>
              </p:ext>
            </p:extLst>
          </p:nvPr>
        </p:nvGraphicFramePr>
        <p:xfrm>
          <a:off x="537210" y="2778787"/>
          <a:ext cx="5301513" cy="3724883"/>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3" name="Grafiek 12"/>
          <p:cNvGraphicFramePr>
            <a:graphicFrameLocks/>
          </p:cNvGraphicFramePr>
          <p:nvPr>
            <p:extLst>
              <p:ext uri="{D42A27DB-BD31-4B8C-83A1-F6EECF244321}">
                <p14:modId xmlns:p14="http://schemas.microsoft.com/office/powerpoint/2010/main" val="194990101"/>
              </p:ext>
            </p:extLst>
          </p:nvPr>
        </p:nvGraphicFramePr>
        <p:xfrm>
          <a:off x="3383280" y="2842258"/>
          <a:ext cx="5212080" cy="3661412"/>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426516975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 grpId="0">
        <p:bldAsOne/>
      </p:bldGraphic>
      <p:bldGraphic spid="11" grpId="0">
        <p:bldAsOne/>
      </p:bldGraphic>
      <p:bldGraphic spid="13" grpId="0">
        <p:bldAsOne/>
      </p:bldGraphic>
    </p:bldLst>
  </p:timing>
</p:sld>
</file>

<file path=ppt/slides/slide4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5" name="Afbeelding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11543" y="60374"/>
            <a:ext cx="856062" cy="844358"/>
          </a:xfrm>
          <a:prstGeom prst="rect">
            <a:avLst/>
          </a:prstGeom>
        </p:spPr>
      </p:pic>
      <p:sp>
        <p:nvSpPr>
          <p:cNvPr id="7" name="Tijdelijke aanduiding voor voettekst 6"/>
          <p:cNvSpPr>
            <a:spLocks noGrp="1"/>
          </p:cNvSpPr>
          <p:nvPr>
            <p:ph type="ftr" sz="quarter" idx="11"/>
          </p:nvPr>
        </p:nvSpPr>
        <p:spPr>
          <a:xfrm>
            <a:off x="1489098" y="6395924"/>
            <a:ext cx="6297612" cy="365125"/>
          </a:xfrm>
        </p:spPr>
        <p:txBody>
          <a:bodyPr/>
          <a:lstStyle/>
          <a:p>
            <a:pPr algn="ctr"/>
            <a:r>
              <a:rPr lang="nl-BE" dirty="0" smtClean="0">
                <a:solidFill>
                  <a:prstClr val="black">
                    <a:tint val="75000"/>
                  </a:prstClr>
                </a:solidFill>
              </a:rPr>
              <a:t>jaarvergadering 2016 BIN LIEZEBOS</a:t>
            </a:r>
            <a:endParaRPr lang="nl-BE" dirty="0">
              <a:solidFill>
                <a:prstClr val="black">
                  <a:tint val="75000"/>
                </a:prstClr>
              </a:solidFill>
            </a:endParaRPr>
          </a:p>
        </p:txBody>
      </p:sp>
      <p:sp>
        <p:nvSpPr>
          <p:cNvPr id="8" name="Tekstvak 7"/>
          <p:cNvSpPr txBox="1"/>
          <p:nvPr/>
        </p:nvSpPr>
        <p:spPr>
          <a:xfrm>
            <a:off x="1978090" y="345233"/>
            <a:ext cx="7529804" cy="369332"/>
          </a:xfrm>
          <a:prstGeom prst="rect">
            <a:avLst/>
          </a:prstGeom>
          <a:noFill/>
        </p:spPr>
        <p:txBody>
          <a:bodyPr wrap="square" rtlCol="0">
            <a:spAutoFit/>
          </a:bodyPr>
          <a:lstStyle/>
          <a:p>
            <a:pPr algn="ctr"/>
            <a:r>
              <a:rPr lang="nl-BE" dirty="0" smtClean="0">
                <a:solidFill>
                  <a:srgbClr val="FF0000"/>
                </a:solidFill>
                <a:latin typeface="Arial Black" panose="020B0A04020102020204" pitchFamily="34" charset="0"/>
              </a:rPr>
              <a:t>B</a:t>
            </a:r>
            <a:r>
              <a:rPr lang="nl-BE" dirty="0" smtClean="0">
                <a:solidFill>
                  <a:prstClr val="black"/>
                </a:solidFill>
                <a:latin typeface="Arial Black" panose="020B0A04020102020204" pitchFamily="34" charset="0"/>
              </a:rPr>
              <a:t>uurt </a:t>
            </a:r>
            <a:r>
              <a:rPr lang="nl-BE" dirty="0" smtClean="0">
                <a:solidFill>
                  <a:srgbClr val="FF0000"/>
                </a:solidFill>
                <a:latin typeface="Arial Black" panose="020B0A04020102020204" pitchFamily="34" charset="0"/>
              </a:rPr>
              <a:t>I</a:t>
            </a:r>
            <a:r>
              <a:rPr lang="nl-BE" dirty="0" smtClean="0">
                <a:solidFill>
                  <a:prstClr val="black"/>
                </a:solidFill>
                <a:latin typeface="Arial Black" panose="020B0A04020102020204" pitchFamily="34" charset="0"/>
              </a:rPr>
              <a:t>nformatie </a:t>
            </a:r>
            <a:r>
              <a:rPr lang="nl-BE" dirty="0" smtClean="0">
                <a:solidFill>
                  <a:srgbClr val="FF0000"/>
                </a:solidFill>
                <a:latin typeface="Arial Black" panose="020B0A04020102020204" pitchFamily="34" charset="0"/>
              </a:rPr>
              <a:t>N</a:t>
            </a:r>
            <a:r>
              <a:rPr lang="nl-BE" dirty="0" smtClean="0">
                <a:solidFill>
                  <a:prstClr val="black"/>
                </a:solidFill>
                <a:latin typeface="Arial Black" panose="020B0A04020102020204" pitchFamily="34" charset="0"/>
              </a:rPr>
              <a:t>etwerk  LIEZEBOS </a:t>
            </a:r>
            <a:endParaRPr lang="nl-BE" dirty="0">
              <a:solidFill>
                <a:prstClr val="black"/>
              </a:solidFill>
              <a:latin typeface="Arial Black" panose="020B0A04020102020204" pitchFamily="34" charset="0"/>
            </a:endParaRPr>
          </a:p>
        </p:txBody>
      </p:sp>
      <p:cxnSp>
        <p:nvCxnSpPr>
          <p:cNvPr id="12" name="Rechte verbindingslijn 11"/>
          <p:cNvCxnSpPr/>
          <p:nvPr/>
        </p:nvCxnSpPr>
        <p:spPr>
          <a:xfrm>
            <a:off x="158620" y="942392"/>
            <a:ext cx="11952515" cy="18661"/>
          </a:xfrm>
          <a:prstGeom prst="line">
            <a:avLst/>
          </a:prstGeom>
        </p:spPr>
        <p:style>
          <a:lnRef idx="1">
            <a:schemeClr val="accent1"/>
          </a:lnRef>
          <a:fillRef idx="0">
            <a:schemeClr val="accent1"/>
          </a:fillRef>
          <a:effectRef idx="0">
            <a:schemeClr val="accent1"/>
          </a:effectRef>
          <a:fontRef idx="minor">
            <a:schemeClr val="tx1"/>
          </a:fontRef>
        </p:style>
      </p:cxnSp>
      <p:pic>
        <p:nvPicPr>
          <p:cNvPr id="3" name="Afbeelding 2"/>
          <p:cNvPicPr>
            <a:picLocks noChangeAspect="1"/>
          </p:cNvPicPr>
          <p:nvPr/>
        </p:nvPicPr>
        <p:blipFill>
          <a:blip r:embed="rId4"/>
          <a:stretch>
            <a:fillRect/>
          </a:stretch>
        </p:blipFill>
        <p:spPr>
          <a:xfrm>
            <a:off x="1978089" y="2017796"/>
            <a:ext cx="5669771" cy="4328535"/>
          </a:xfrm>
          <a:prstGeom prst="rect">
            <a:avLst/>
          </a:prstGeom>
        </p:spPr>
      </p:pic>
      <p:sp>
        <p:nvSpPr>
          <p:cNvPr id="9" name="Tekstvak 8"/>
          <p:cNvSpPr txBox="1"/>
          <p:nvPr/>
        </p:nvSpPr>
        <p:spPr>
          <a:xfrm>
            <a:off x="3995351" y="2571322"/>
            <a:ext cx="1466336" cy="553998"/>
          </a:xfrm>
          <a:prstGeom prst="rect">
            <a:avLst/>
          </a:prstGeom>
          <a:noFill/>
        </p:spPr>
        <p:txBody>
          <a:bodyPr wrap="square" rtlCol="0">
            <a:spAutoFit/>
          </a:bodyPr>
          <a:lstStyle/>
          <a:p>
            <a:r>
              <a:rPr lang="nl-BE" sz="1200" dirty="0">
                <a:solidFill>
                  <a:srgbClr val="FFFF00"/>
                </a:solidFill>
              </a:rPr>
              <a:t>(</a:t>
            </a:r>
            <a:r>
              <a:rPr lang="nl-BE" sz="1200" dirty="0" smtClean="0">
                <a:solidFill>
                  <a:srgbClr val="FFFF00"/>
                </a:solidFill>
              </a:rPr>
              <a:t>I)Territorialiteit</a:t>
            </a:r>
            <a:endParaRPr lang="nl-BE" sz="1200" dirty="0">
              <a:solidFill>
                <a:srgbClr val="FFFF00"/>
              </a:solidFill>
            </a:endParaRPr>
          </a:p>
          <a:p>
            <a:endParaRPr lang="nl-BE" dirty="0">
              <a:solidFill>
                <a:prstClr val="black"/>
              </a:solidFill>
            </a:endParaRPr>
          </a:p>
        </p:txBody>
      </p:sp>
      <p:sp>
        <p:nvSpPr>
          <p:cNvPr id="11" name="Tekstvak 10"/>
          <p:cNvSpPr txBox="1"/>
          <p:nvPr/>
        </p:nvSpPr>
        <p:spPr>
          <a:xfrm>
            <a:off x="5559533" y="3200087"/>
            <a:ext cx="1150687" cy="553998"/>
          </a:xfrm>
          <a:prstGeom prst="rect">
            <a:avLst/>
          </a:prstGeom>
          <a:noFill/>
        </p:spPr>
        <p:txBody>
          <a:bodyPr wrap="square" rtlCol="0">
            <a:spAutoFit/>
          </a:bodyPr>
          <a:lstStyle/>
          <a:p>
            <a:r>
              <a:rPr lang="nl-BE" sz="1200" dirty="0" smtClean="0">
                <a:solidFill>
                  <a:srgbClr val="FFFF00"/>
                </a:solidFill>
              </a:rPr>
              <a:t>(II) toezicht</a:t>
            </a:r>
            <a:endParaRPr lang="nl-BE" sz="1200" dirty="0">
              <a:solidFill>
                <a:srgbClr val="FFFF00"/>
              </a:solidFill>
            </a:endParaRPr>
          </a:p>
          <a:p>
            <a:endParaRPr lang="nl-BE" dirty="0">
              <a:solidFill>
                <a:prstClr val="black"/>
              </a:solidFill>
            </a:endParaRPr>
          </a:p>
        </p:txBody>
      </p:sp>
      <p:sp>
        <p:nvSpPr>
          <p:cNvPr id="13" name="Tekstvak 12"/>
          <p:cNvSpPr txBox="1"/>
          <p:nvPr/>
        </p:nvSpPr>
        <p:spPr>
          <a:xfrm>
            <a:off x="5618205" y="4733754"/>
            <a:ext cx="1845276" cy="553998"/>
          </a:xfrm>
          <a:prstGeom prst="rect">
            <a:avLst/>
          </a:prstGeom>
          <a:noFill/>
        </p:spPr>
        <p:txBody>
          <a:bodyPr wrap="square" rtlCol="0">
            <a:spAutoFit/>
          </a:bodyPr>
          <a:lstStyle/>
          <a:p>
            <a:r>
              <a:rPr lang="nl-BE" sz="1200" dirty="0" smtClean="0">
                <a:solidFill>
                  <a:prstClr val="white"/>
                </a:solidFill>
              </a:rPr>
              <a:t>(</a:t>
            </a:r>
            <a:r>
              <a:rPr lang="nl-BE" sz="1200" dirty="0" smtClean="0">
                <a:solidFill>
                  <a:srgbClr val="FFFF00"/>
                </a:solidFill>
              </a:rPr>
              <a:t>III)</a:t>
            </a:r>
            <a:r>
              <a:rPr lang="nl-BE" sz="1200" dirty="0" err="1" smtClean="0">
                <a:solidFill>
                  <a:srgbClr val="FFFF00"/>
                </a:solidFill>
              </a:rPr>
              <a:t>Toegangkelijk</a:t>
            </a:r>
            <a:r>
              <a:rPr lang="nl-BE" sz="1200" dirty="0" smtClean="0">
                <a:solidFill>
                  <a:srgbClr val="FFFF00"/>
                </a:solidFill>
              </a:rPr>
              <a:t> </a:t>
            </a:r>
            <a:r>
              <a:rPr lang="nl-BE" sz="1200" dirty="0" err="1" smtClean="0">
                <a:solidFill>
                  <a:srgbClr val="FFFF00"/>
                </a:solidFill>
              </a:rPr>
              <a:t>heid</a:t>
            </a:r>
            <a:endParaRPr lang="nl-BE" sz="1200" dirty="0">
              <a:solidFill>
                <a:srgbClr val="FFFF00"/>
              </a:solidFill>
            </a:endParaRPr>
          </a:p>
          <a:p>
            <a:endParaRPr lang="nl-BE" dirty="0">
              <a:solidFill>
                <a:prstClr val="black"/>
              </a:solidFill>
            </a:endParaRPr>
          </a:p>
        </p:txBody>
      </p:sp>
      <p:sp>
        <p:nvSpPr>
          <p:cNvPr id="14" name="Tekstvak 13"/>
          <p:cNvSpPr txBox="1"/>
          <p:nvPr/>
        </p:nvSpPr>
        <p:spPr>
          <a:xfrm>
            <a:off x="3952493" y="5253216"/>
            <a:ext cx="2034745" cy="738664"/>
          </a:xfrm>
          <a:prstGeom prst="rect">
            <a:avLst/>
          </a:prstGeom>
          <a:noFill/>
        </p:spPr>
        <p:txBody>
          <a:bodyPr wrap="square" rtlCol="0">
            <a:spAutoFit/>
          </a:bodyPr>
          <a:lstStyle/>
          <a:p>
            <a:pPr algn="ctr"/>
            <a:r>
              <a:rPr lang="nl-BE" sz="1200" dirty="0" smtClean="0">
                <a:solidFill>
                  <a:srgbClr val="FFFF00"/>
                </a:solidFill>
              </a:rPr>
              <a:t>(IV)Bemoeilijken</a:t>
            </a:r>
          </a:p>
          <a:p>
            <a:pPr algn="ctr"/>
            <a:r>
              <a:rPr lang="nl-BE" sz="1200" dirty="0" smtClean="0">
                <a:solidFill>
                  <a:srgbClr val="FFFF00"/>
                </a:solidFill>
              </a:rPr>
              <a:t> conflict</a:t>
            </a:r>
            <a:endParaRPr lang="nl-BE" sz="1200" dirty="0">
              <a:solidFill>
                <a:srgbClr val="FFFF00"/>
              </a:solidFill>
            </a:endParaRPr>
          </a:p>
          <a:p>
            <a:endParaRPr lang="nl-BE" dirty="0">
              <a:solidFill>
                <a:prstClr val="black"/>
              </a:solidFill>
            </a:endParaRPr>
          </a:p>
        </p:txBody>
      </p:sp>
      <p:sp>
        <p:nvSpPr>
          <p:cNvPr id="15" name="Tekstvak 14"/>
          <p:cNvSpPr txBox="1"/>
          <p:nvPr/>
        </p:nvSpPr>
        <p:spPr>
          <a:xfrm>
            <a:off x="2713076" y="4761021"/>
            <a:ext cx="1278618" cy="738664"/>
          </a:xfrm>
          <a:prstGeom prst="rect">
            <a:avLst/>
          </a:prstGeom>
          <a:noFill/>
        </p:spPr>
        <p:txBody>
          <a:bodyPr wrap="square" rtlCol="0">
            <a:spAutoFit/>
          </a:bodyPr>
          <a:lstStyle/>
          <a:p>
            <a:pPr algn="ctr"/>
            <a:r>
              <a:rPr lang="nl-BE" sz="1200" dirty="0" smtClean="0">
                <a:solidFill>
                  <a:srgbClr val="FFFF00"/>
                </a:solidFill>
              </a:rPr>
              <a:t>(V)Staat van de </a:t>
            </a:r>
            <a:r>
              <a:rPr lang="nl-BE" sz="1200" dirty="0" err="1" smtClean="0">
                <a:solidFill>
                  <a:srgbClr val="FFFF00"/>
                </a:solidFill>
              </a:rPr>
              <a:t>omgeveing</a:t>
            </a:r>
            <a:endParaRPr lang="nl-BE" sz="1200" dirty="0">
              <a:solidFill>
                <a:srgbClr val="FFFF00"/>
              </a:solidFill>
            </a:endParaRPr>
          </a:p>
          <a:p>
            <a:endParaRPr lang="nl-BE" dirty="0">
              <a:solidFill>
                <a:prstClr val="black"/>
              </a:solidFill>
            </a:endParaRPr>
          </a:p>
        </p:txBody>
      </p:sp>
      <p:sp>
        <p:nvSpPr>
          <p:cNvPr id="16" name="Tekstvak 15"/>
          <p:cNvSpPr txBox="1"/>
          <p:nvPr/>
        </p:nvSpPr>
        <p:spPr>
          <a:xfrm>
            <a:off x="2607276" y="3200087"/>
            <a:ext cx="1466336" cy="738664"/>
          </a:xfrm>
          <a:prstGeom prst="rect">
            <a:avLst/>
          </a:prstGeom>
          <a:noFill/>
        </p:spPr>
        <p:txBody>
          <a:bodyPr wrap="square" rtlCol="0">
            <a:spAutoFit/>
          </a:bodyPr>
          <a:lstStyle/>
          <a:p>
            <a:r>
              <a:rPr lang="nl-BE" sz="1200" dirty="0" smtClean="0">
                <a:solidFill>
                  <a:srgbClr val="FFFF00"/>
                </a:solidFill>
              </a:rPr>
              <a:t>(VI)</a:t>
            </a:r>
            <a:r>
              <a:rPr lang="nl-BE" sz="1200" dirty="0" err="1" smtClean="0">
                <a:solidFill>
                  <a:srgbClr val="FFFF00"/>
                </a:solidFill>
              </a:rPr>
              <a:t>Funktionele</a:t>
            </a:r>
            <a:r>
              <a:rPr lang="nl-BE" sz="1200" dirty="0" smtClean="0">
                <a:solidFill>
                  <a:srgbClr val="FFFF00"/>
                </a:solidFill>
              </a:rPr>
              <a:t> omgeving</a:t>
            </a:r>
            <a:endParaRPr lang="nl-BE" sz="1200" dirty="0">
              <a:solidFill>
                <a:srgbClr val="FFFF00"/>
              </a:solidFill>
            </a:endParaRPr>
          </a:p>
          <a:p>
            <a:endParaRPr lang="nl-BE" dirty="0">
              <a:solidFill>
                <a:prstClr val="black"/>
              </a:solidFill>
            </a:endParaRPr>
          </a:p>
        </p:txBody>
      </p:sp>
      <p:pic>
        <p:nvPicPr>
          <p:cNvPr id="17" name="Afbeelding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V="1">
            <a:off x="951580" y="23957"/>
            <a:ext cx="1075036" cy="819845"/>
          </a:xfrm>
          <a:prstGeom prst="rect">
            <a:avLst/>
          </a:prstGeom>
        </p:spPr>
      </p:pic>
    </p:spTree>
    <p:extLst>
      <p:ext uri="{BB962C8B-B14F-4D97-AF65-F5344CB8AC3E}">
        <p14:creationId xmlns:p14="http://schemas.microsoft.com/office/powerpoint/2010/main" val="86890665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3" grpId="0"/>
      <p:bldP spid="14" grpId="0"/>
      <p:bldP spid="15" grpId="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5" name="Afbeelding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11543" y="60374"/>
            <a:ext cx="856062" cy="844358"/>
          </a:xfrm>
          <a:prstGeom prst="rect">
            <a:avLst/>
          </a:prstGeom>
        </p:spPr>
      </p:pic>
      <p:sp>
        <p:nvSpPr>
          <p:cNvPr id="7" name="Tijdelijke aanduiding voor voettekst 6"/>
          <p:cNvSpPr>
            <a:spLocks noGrp="1"/>
          </p:cNvSpPr>
          <p:nvPr>
            <p:ph type="ftr" sz="quarter" idx="11"/>
          </p:nvPr>
        </p:nvSpPr>
        <p:spPr>
          <a:xfrm>
            <a:off x="1489098" y="6395924"/>
            <a:ext cx="6297612" cy="365125"/>
          </a:xfrm>
        </p:spPr>
        <p:txBody>
          <a:bodyPr/>
          <a:lstStyle/>
          <a:p>
            <a:pPr algn="ctr"/>
            <a:r>
              <a:rPr lang="nl-BE" dirty="0" smtClean="0"/>
              <a:t>jaarvergadering 2016 BIN LIEZEBOS</a:t>
            </a:r>
            <a:endParaRPr lang="nl-BE" dirty="0"/>
          </a:p>
        </p:txBody>
      </p:sp>
      <p:sp>
        <p:nvSpPr>
          <p:cNvPr id="8" name="Tekstvak 7"/>
          <p:cNvSpPr txBox="1"/>
          <p:nvPr/>
        </p:nvSpPr>
        <p:spPr>
          <a:xfrm>
            <a:off x="1978090" y="345233"/>
            <a:ext cx="7529804" cy="369332"/>
          </a:xfrm>
          <a:prstGeom prst="rect">
            <a:avLst/>
          </a:prstGeom>
          <a:noFill/>
        </p:spPr>
        <p:txBody>
          <a:bodyPr wrap="square" rtlCol="0">
            <a:spAutoFit/>
          </a:bodyPr>
          <a:lstStyle/>
          <a:p>
            <a:pPr algn="ctr"/>
            <a:r>
              <a:rPr lang="nl-BE" dirty="0" smtClean="0">
                <a:solidFill>
                  <a:srgbClr val="FF0000"/>
                </a:solidFill>
                <a:latin typeface="Arial Black" panose="020B0A04020102020204" pitchFamily="34" charset="0"/>
              </a:rPr>
              <a:t>B</a:t>
            </a:r>
            <a:r>
              <a:rPr lang="nl-BE" dirty="0" smtClean="0">
                <a:latin typeface="Arial Black" panose="020B0A04020102020204" pitchFamily="34" charset="0"/>
              </a:rPr>
              <a:t>uurt </a:t>
            </a:r>
            <a:r>
              <a:rPr lang="nl-BE" dirty="0" smtClean="0">
                <a:solidFill>
                  <a:srgbClr val="FF0000"/>
                </a:solidFill>
                <a:latin typeface="Arial Black" panose="020B0A04020102020204" pitchFamily="34" charset="0"/>
              </a:rPr>
              <a:t>I</a:t>
            </a:r>
            <a:r>
              <a:rPr lang="nl-BE" dirty="0" smtClean="0">
                <a:latin typeface="Arial Black" panose="020B0A04020102020204" pitchFamily="34" charset="0"/>
              </a:rPr>
              <a:t>nformatie </a:t>
            </a:r>
            <a:r>
              <a:rPr lang="nl-BE" dirty="0" smtClean="0">
                <a:solidFill>
                  <a:srgbClr val="FF0000"/>
                </a:solidFill>
                <a:latin typeface="Arial Black" panose="020B0A04020102020204" pitchFamily="34" charset="0"/>
              </a:rPr>
              <a:t>N</a:t>
            </a:r>
            <a:r>
              <a:rPr lang="nl-BE" dirty="0" smtClean="0">
                <a:latin typeface="Arial Black" panose="020B0A04020102020204" pitchFamily="34" charset="0"/>
              </a:rPr>
              <a:t>etwerk  LIEZEBOS </a:t>
            </a:r>
            <a:endParaRPr lang="nl-BE" dirty="0">
              <a:latin typeface="Arial Black" panose="020B0A04020102020204" pitchFamily="34" charset="0"/>
            </a:endParaRPr>
          </a:p>
        </p:txBody>
      </p:sp>
      <p:cxnSp>
        <p:nvCxnSpPr>
          <p:cNvPr id="12" name="Rechte verbindingslijn 11"/>
          <p:cNvCxnSpPr/>
          <p:nvPr/>
        </p:nvCxnSpPr>
        <p:spPr>
          <a:xfrm>
            <a:off x="158620" y="942392"/>
            <a:ext cx="11952515" cy="18661"/>
          </a:xfrm>
          <a:prstGeom prst="line">
            <a:avLst/>
          </a:prstGeom>
        </p:spPr>
        <p:style>
          <a:lnRef idx="1">
            <a:schemeClr val="accent1"/>
          </a:lnRef>
          <a:fillRef idx="0">
            <a:schemeClr val="accent1"/>
          </a:fillRef>
          <a:effectRef idx="0">
            <a:schemeClr val="accent1"/>
          </a:effectRef>
          <a:fontRef idx="minor">
            <a:schemeClr val="tx1"/>
          </a:fontRef>
        </p:style>
      </p:cxnSp>
      <p:pic>
        <p:nvPicPr>
          <p:cNvPr id="9" name="Afbeelding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6673" y="30228"/>
            <a:ext cx="1146709" cy="874504"/>
          </a:xfrm>
          <a:prstGeom prst="rect">
            <a:avLst/>
          </a:prstGeom>
        </p:spPr>
      </p:pic>
      <p:sp>
        <p:nvSpPr>
          <p:cNvPr id="2" name="Rechthoek 1"/>
          <p:cNvSpPr/>
          <p:nvPr/>
        </p:nvSpPr>
        <p:spPr>
          <a:xfrm>
            <a:off x="662940" y="873429"/>
            <a:ext cx="10229850" cy="1888659"/>
          </a:xfrm>
          <a:prstGeom prst="rect">
            <a:avLst/>
          </a:prstGeom>
        </p:spPr>
        <p:txBody>
          <a:bodyPr wrap="square">
            <a:spAutoFit/>
          </a:bodyPr>
          <a:lstStyle/>
          <a:p>
            <a:pPr>
              <a:lnSpc>
                <a:spcPct val="107000"/>
              </a:lnSpc>
              <a:spcAft>
                <a:spcPts val="800"/>
              </a:spcAft>
            </a:pPr>
            <a:r>
              <a:rPr lang="nl-BE" sz="2000" dirty="0" smtClean="0">
                <a:latin typeface="Calibri" panose="020F0502020204030204" pitchFamily="34" charset="0"/>
                <a:ea typeface="Calibri" panose="020F0502020204030204" pitchFamily="34" charset="0"/>
                <a:cs typeface="Times New Roman" panose="02020603050405020304" pitchFamily="18" charset="0"/>
              </a:rPr>
              <a:t>(VI)  Functionele omgeving:  </a:t>
            </a:r>
            <a:r>
              <a:rPr lang="nl-BE" i="1" dirty="0" smtClean="0">
                <a:solidFill>
                  <a:srgbClr val="0070C0"/>
                </a:solidFill>
                <a:latin typeface="Calibri" panose="020F0502020204030204" pitchFamily="34" charset="0"/>
                <a:ea typeface="Calibri" panose="020F0502020204030204" pitchFamily="34" charset="0"/>
                <a:cs typeface="Calibri" panose="020F0502020204030204" pitchFamily="34" charset="0"/>
              </a:rPr>
              <a:t>Bij dit aspect speelt het inrichten van- en een functie geven aan de omgeving een belangrijke rol. De omgeving dient op een dermate wijze gestructureerd te worden dat mensen zich gaan gedragen naar de beoogde functie van het gebied. Centraal staat hierbij het creëren van (sociale) activiteiten, waardoor meer mensen gebruiken zullen maken van het </a:t>
            </a:r>
            <a:r>
              <a:rPr lang="nl-BE" i="1" dirty="0" err="1" smtClean="0">
                <a:solidFill>
                  <a:srgbClr val="0070C0"/>
                </a:solidFill>
                <a:latin typeface="Calibri" panose="020F0502020204030204" pitchFamily="34" charset="0"/>
                <a:ea typeface="Calibri" panose="020F0502020204030204" pitchFamily="34" charset="0"/>
                <a:cs typeface="Calibri" panose="020F0502020204030204" pitchFamily="34" charset="0"/>
              </a:rPr>
              <a:t>gebied.Door</a:t>
            </a:r>
            <a:r>
              <a:rPr lang="nl-BE" i="1" dirty="0" smtClean="0">
                <a:solidFill>
                  <a:srgbClr val="0070C0"/>
                </a:solidFill>
                <a:latin typeface="Calibri" panose="020F0502020204030204" pitchFamily="34" charset="0"/>
                <a:ea typeface="Calibri" panose="020F0502020204030204" pitchFamily="34" charset="0"/>
                <a:cs typeface="Calibri" panose="020F0502020204030204" pitchFamily="34" charset="0"/>
              </a:rPr>
              <a:t> een toename van het activiteitenniveau op straat zijn immers meer ‘ogen op de straat gericht’, waardoor de kans op criminaliteit wordt gereduceerd</a:t>
            </a:r>
            <a:endParaRPr lang="nl-BE" dirty="0"/>
          </a:p>
        </p:txBody>
      </p:sp>
      <p:graphicFrame>
        <p:nvGraphicFramePr>
          <p:cNvPr id="10" name="Grafiek 9"/>
          <p:cNvGraphicFramePr>
            <a:graphicFrameLocks/>
          </p:cNvGraphicFramePr>
          <p:nvPr>
            <p:extLst>
              <p:ext uri="{D42A27DB-BD31-4B8C-83A1-F6EECF244321}">
                <p14:modId xmlns:p14="http://schemas.microsoft.com/office/powerpoint/2010/main" val="3152247388"/>
              </p:ext>
            </p:extLst>
          </p:nvPr>
        </p:nvGraphicFramePr>
        <p:xfrm>
          <a:off x="488124" y="2561063"/>
          <a:ext cx="5592636" cy="40676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1" name="Grafiek 10"/>
          <p:cNvGraphicFramePr>
            <a:graphicFrameLocks/>
          </p:cNvGraphicFramePr>
          <p:nvPr>
            <p:extLst>
              <p:ext uri="{D42A27DB-BD31-4B8C-83A1-F6EECF244321}">
                <p14:modId xmlns:p14="http://schemas.microsoft.com/office/powerpoint/2010/main" val="2128440188"/>
              </p:ext>
            </p:extLst>
          </p:nvPr>
        </p:nvGraphicFramePr>
        <p:xfrm>
          <a:off x="6473224" y="2545180"/>
          <a:ext cx="5592636" cy="4067652"/>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3" name="Grafiek 12"/>
          <p:cNvGraphicFramePr>
            <a:graphicFrameLocks/>
          </p:cNvGraphicFramePr>
          <p:nvPr>
            <p:extLst>
              <p:ext uri="{D42A27DB-BD31-4B8C-83A1-F6EECF244321}">
                <p14:modId xmlns:p14="http://schemas.microsoft.com/office/powerpoint/2010/main" val="1882725529"/>
              </p:ext>
            </p:extLst>
          </p:nvPr>
        </p:nvGraphicFramePr>
        <p:xfrm>
          <a:off x="670279" y="2712878"/>
          <a:ext cx="5356637" cy="3854644"/>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14" name="Grafiek 13"/>
          <p:cNvGraphicFramePr>
            <a:graphicFrameLocks/>
          </p:cNvGraphicFramePr>
          <p:nvPr>
            <p:extLst>
              <p:ext uri="{D42A27DB-BD31-4B8C-83A1-F6EECF244321}">
                <p14:modId xmlns:p14="http://schemas.microsoft.com/office/powerpoint/2010/main" val="2884708473"/>
              </p:ext>
            </p:extLst>
          </p:nvPr>
        </p:nvGraphicFramePr>
        <p:xfrm>
          <a:off x="6774843" y="2678895"/>
          <a:ext cx="5356637" cy="3854644"/>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5" name="Grafiek 14"/>
          <p:cNvGraphicFramePr>
            <a:graphicFrameLocks/>
          </p:cNvGraphicFramePr>
          <p:nvPr>
            <p:extLst>
              <p:ext uri="{D42A27DB-BD31-4B8C-83A1-F6EECF244321}">
                <p14:modId xmlns:p14="http://schemas.microsoft.com/office/powerpoint/2010/main" val="1681855654"/>
              </p:ext>
            </p:extLst>
          </p:nvPr>
        </p:nvGraphicFramePr>
        <p:xfrm>
          <a:off x="677618" y="2690223"/>
          <a:ext cx="5356637" cy="3854644"/>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16" name="Grafiek 15"/>
          <p:cNvGraphicFramePr>
            <a:graphicFrameLocks/>
          </p:cNvGraphicFramePr>
          <p:nvPr>
            <p:extLst>
              <p:ext uri="{D42A27DB-BD31-4B8C-83A1-F6EECF244321}">
                <p14:modId xmlns:p14="http://schemas.microsoft.com/office/powerpoint/2010/main" val="1060061848"/>
              </p:ext>
            </p:extLst>
          </p:nvPr>
        </p:nvGraphicFramePr>
        <p:xfrm>
          <a:off x="6774843" y="2671531"/>
          <a:ext cx="5356637" cy="3854644"/>
        </p:xfrm>
        <a:graphic>
          <a:graphicData uri="http://schemas.openxmlformats.org/drawingml/2006/chart">
            <c:chart xmlns:c="http://schemas.openxmlformats.org/drawingml/2006/chart" xmlns:r="http://schemas.openxmlformats.org/officeDocument/2006/relationships" r:id="rId10"/>
          </a:graphicData>
        </a:graphic>
      </p:graphicFrame>
      <p:graphicFrame>
        <p:nvGraphicFramePr>
          <p:cNvPr id="17" name="Grafiek 16"/>
          <p:cNvGraphicFramePr>
            <a:graphicFrameLocks/>
          </p:cNvGraphicFramePr>
          <p:nvPr>
            <p:extLst>
              <p:ext uri="{D42A27DB-BD31-4B8C-83A1-F6EECF244321}">
                <p14:modId xmlns:p14="http://schemas.microsoft.com/office/powerpoint/2010/main" val="2489575801"/>
              </p:ext>
            </p:extLst>
          </p:nvPr>
        </p:nvGraphicFramePr>
        <p:xfrm>
          <a:off x="3648851" y="2667567"/>
          <a:ext cx="5557901" cy="3854644"/>
        </p:xfrm>
        <a:graphic>
          <a:graphicData uri="http://schemas.openxmlformats.org/drawingml/2006/chart">
            <c:chart xmlns:c="http://schemas.openxmlformats.org/drawingml/2006/chart" xmlns:r="http://schemas.openxmlformats.org/officeDocument/2006/relationships" r:id="rId11"/>
          </a:graphicData>
        </a:graphic>
      </p:graphicFrame>
    </p:spTree>
    <p:extLst>
      <p:ext uri="{BB962C8B-B14F-4D97-AF65-F5344CB8AC3E}">
        <p14:creationId xmlns:p14="http://schemas.microsoft.com/office/powerpoint/2010/main" val="287628165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 grpId="0">
        <p:bldAsOne/>
      </p:bldGraphic>
      <p:bldGraphic spid="11" grpId="0">
        <p:bldAsOne/>
      </p:bldGraphic>
      <p:bldGraphic spid="13" grpId="0">
        <p:bldAsOne/>
      </p:bldGraphic>
      <p:bldGraphic spid="14" grpId="0">
        <p:bldAsOne/>
      </p:bldGraphic>
      <p:bldGraphic spid="15" grpId="0">
        <p:bldAsOne/>
      </p:bldGraphic>
      <p:bldGraphic spid="16" grpId="0">
        <p:bldAsOne/>
      </p:bldGraphic>
      <p:bldGraphic spid="17" grpId="0">
        <p:bldAsOne/>
      </p:bldGraphic>
    </p:bld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5" name="Afbeelding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11543" y="60374"/>
            <a:ext cx="856062" cy="844358"/>
          </a:xfrm>
          <a:prstGeom prst="rect">
            <a:avLst/>
          </a:prstGeom>
        </p:spPr>
      </p:pic>
      <p:sp>
        <p:nvSpPr>
          <p:cNvPr id="7" name="Tijdelijke aanduiding voor voettekst 6"/>
          <p:cNvSpPr>
            <a:spLocks noGrp="1"/>
          </p:cNvSpPr>
          <p:nvPr>
            <p:ph type="ftr" sz="quarter" idx="11"/>
          </p:nvPr>
        </p:nvSpPr>
        <p:spPr>
          <a:xfrm>
            <a:off x="1489098" y="6395924"/>
            <a:ext cx="6297612" cy="365125"/>
          </a:xfrm>
        </p:spPr>
        <p:txBody>
          <a:bodyPr/>
          <a:lstStyle/>
          <a:p>
            <a:pPr algn="ctr"/>
            <a:r>
              <a:rPr lang="nl-BE" dirty="0" smtClean="0">
                <a:solidFill>
                  <a:schemeClr val="tx1"/>
                </a:solidFill>
              </a:rPr>
              <a:t>Jaarvergadering BIN LIEZEBOS 2016</a:t>
            </a:r>
            <a:endParaRPr lang="nl-BE" dirty="0">
              <a:solidFill>
                <a:schemeClr val="tx1"/>
              </a:solidFill>
            </a:endParaRPr>
          </a:p>
        </p:txBody>
      </p:sp>
      <p:sp>
        <p:nvSpPr>
          <p:cNvPr id="8" name="Tekstvak 7"/>
          <p:cNvSpPr txBox="1"/>
          <p:nvPr/>
        </p:nvSpPr>
        <p:spPr>
          <a:xfrm>
            <a:off x="1978090" y="345233"/>
            <a:ext cx="7529804" cy="369332"/>
          </a:xfrm>
          <a:prstGeom prst="rect">
            <a:avLst/>
          </a:prstGeom>
          <a:noFill/>
        </p:spPr>
        <p:txBody>
          <a:bodyPr wrap="square" rtlCol="0">
            <a:spAutoFit/>
          </a:bodyPr>
          <a:lstStyle/>
          <a:p>
            <a:pPr algn="ctr"/>
            <a:r>
              <a:rPr lang="nl-BE" dirty="0" smtClean="0">
                <a:solidFill>
                  <a:srgbClr val="FF0000"/>
                </a:solidFill>
                <a:latin typeface="Arial Black" panose="020B0A04020102020204" pitchFamily="34" charset="0"/>
              </a:rPr>
              <a:t>B</a:t>
            </a:r>
            <a:r>
              <a:rPr lang="nl-BE" dirty="0" smtClean="0">
                <a:latin typeface="Arial Black" panose="020B0A04020102020204" pitchFamily="34" charset="0"/>
              </a:rPr>
              <a:t>uurt </a:t>
            </a:r>
            <a:r>
              <a:rPr lang="nl-BE" dirty="0" smtClean="0">
                <a:solidFill>
                  <a:srgbClr val="FF0000"/>
                </a:solidFill>
                <a:latin typeface="Arial Black" panose="020B0A04020102020204" pitchFamily="34" charset="0"/>
              </a:rPr>
              <a:t>I</a:t>
            </a:r>
            <a:r>
              <a:rPr lang="nl-BE" dirty="0" smtClean="0">
                <a:latin typeface="Arial Black" panose="020B0A04020102020204" pitchFamily="34" charset="0"/>
              </a:rPr>
              <a:t>nformatie </a:t>
            </a:r>
            <a:r>
              <a:rPr lang="nl-BE" dirty="0" smtClean="0">
                <a:solidFill>
                  <a:srgbClr val="FF0000"/>
                </a:solidFill>
                <a:latin typeface="Arial Black" panose="020B0A04020102020204" pitchFamily="34" charset="0"/>
              </a:rPr>
              <a:t>N</a:t>
            </a:r>
            <a:r>
              <a:rPr lang="nl-BE" dirty="0" smtClean="0">
                <a:latin typeface="Arial Black" panose="020B0A04020102020204" pitchFamily="34" charset="0"/>
              </a:rPr>
              <a:t>etwerk  LIEZEBOS </a:t>
            </a:r>
            <a:endParaRPr lang="nl-BE" dirty="0">
              <a:latin typeface="Arial Black" panose="020B0A04020102020204" pitchFamily="34" charset="0"/>
            </a:endParaRPr>
          </a:p>
        </p:txBody>
      </p:sp>
      <p:cxnSp>
        <p:nvCxnSpPr>
          <p:cNvPr id="12" name="Rechte verbindingslijn 11"/>
          <p:cNvCxnSpPr/>
          <p:nvPr/>
        </p:nvCxnSpPr>
        <p:spPr>
          <a:xfrm>
            <a:off x="158620" y="942392"/>
            <a:ext cx="11952515" cy="18661"/>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9" name="Grafiek 8"/>
          <p:cNvGraphicFramePr>
            <a:graphicFrameLocks/>
          </p:cNvGraphicFramePr>
          <p:nvPr>
            <p:extLst>
              <p:ext uri="{D42A27DB-BD31-4B8C-83A1-F6EECF244321}">
                <p14:modId xmlns:p14="http://schemas.microsoft.com/office/powerpoint/2010/main" val="3741447482"/>
              </p:ext>
            </p:extLst>
          </p:nvPr>
        </p:nvGraphicFramePr>
        <p:xfrm>
          <a:off x="1313234" y="1188879"/>
          <a:ext cx="8262754" cy="4540711"/>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1" name="Grafiek 10"/>
          <p:cNvGraphicFramePr>
            <a:graphicFrameLocks/>
          </p:cNvGraphicFramePr>
          <p:nvPr>
            <p:extLst>
              <p:ext uri="{D42A27DB-BD31-4B8C-83A1-F6EECF244321}">
                <p14:modId xmlns:p14="http://schemas.microsoft.com/office/powerpoint/2010/main" val="1414746150"/>
              </p:ext>
            </p:extLst>
          </p:nvPr>
        </p:nvGraphicFramePr>
        <p:xfrm>
          <a:off x="1313234" y="1188879"/>
          <a:ext cx="8262754" cy="4540711"/>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3" name="Grafiek 12"/>
          <p:cNvGraphicFramePr>
            <a:graphicFrameLocks/>
          </p:cNvGraphicFramePr>
          <p:nvPr>
            <p:extLst>
              <p:ext uri="{D42A27DB-BD31-4B8C-83A1-F6EECF244321}">
                <p14:modId xmlns:p14="http://schemas.microsoft.com/office/powerpoint/2010/main" val="2584364970"/>
              </p:ext>
            </p:extLst>
          </p:nvPr>
        </p:nvGraphicFramePr>
        <p:xfrm>
          <a:off x="685800" y="1188880"/>
          <a:ext cx="8856141" cy="5207044"/>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563665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0"/>
                                  </p:stCondLst>
                                  <p:childTnLst>
                                    <p:set>
                                      <p:cBhvr>
                                        <p:cTn id="6" dur="1" fill="hold">
                                          <p:stCondLst>
                                            <p:cond delay="999"/>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999"/>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999"/>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Graphic spid="11" grpId="0">
        <p:bldAsOne/>
      </p:bldGraphic>
      <p:bldGraphic spid="13" grpId="0">
        <p:bldAsOne/>
      </p:bldGraphic>
    </p:bldLst>
  </p:timing>
</p:sld>
</file>

<file path=ppt/slides/slide5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5" name="Afbeelding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11543" y="60374"/>
            <a:ext cx="856062" cy="844358"/>
          </a:xfrm>
          <a:prstGeom prst="rect">
            <a:avLst/>
          </a:prstGeom>
        </p:spPr>
      </p:pic>
      <p:sp>
        <p:nvSpPr>
          <p:cNvPr id="7" name="Tijdelijke aanduiding voor voettekst 6"/>
          <p:cNvSpPr>
            <a:spLocks noGrp="1"/>
          </p:cNvSpPr>
          <p:nvPr>
            <p:ph type="ftr" sz="quarter" idx="11"/>
          </p:nvPr>
        </p:nvSpPr>
        <p:spPr>
          <a:xfrm>
            <a:off x="1489098" y="6395924"/>
            <a:ext cx="6297612" cy="365125"/>
          </a:xfrm>
        </p:spPr>
        <p:txBody>
          <a:bodyPr/>
          <a:lstStyle/>
          <a:p>
            <a:pPr algn="ctr"/>
            <a:r>
              <a:rPr lang="nl-BE" dirty="0" smtClean="0"/>
              <a:t>jaarvergadering 2016 BIN LIEZEBOS</a:t>
            </a:r>
            <a:endParaRPr lang="nl-BE" dirty="0"/>
          </a:p>
        </p:txBody>
      </p:sp>
      <p:sp>
        <p:nvSpPr>
          <p:cNvPr id="8" name="Tekstvak 7"/>
          <p:cNvSpPr txBox="1"/>
          <p:nvPr/>
        </p:nvSpPr>
        <p:spPr>
          <a:xfrm>
            <a:off x="1978090" y="345233"/>
            <a:ext cx="7529804" cy="369332"/>
          </a:xfrm>
          <a:prstGeom prst="rect">
            <a:avLst/>
          </a:prstGeom>
          <a:noFill/>
        </p:spPr>
        <p:txBody>
          <a:bodyPr wrap="square" rtlCol="0">
            <a:spAutoFit/>
          </a:bodyPr>
          <a:lstStyle/>
          <a:p>
            <a:pPr algn="ctr"/>
            <a:r>
              <a:rPr lang="nl-BE" dirty="0" smtClean="0">
                <a:solidFill>
                  <a:srgbClr val="FF0000"/>
                </a:solidFill>
                <a:latin typeface="Arial Black" panose="020B0A04020102020204" pitchFamily="34" charset="0"/>
              </a:rPr>
              <a:t>B</a:t>
            </a:r>
            <a:r>
              <a:rPr lang="nl-BE" dirty="0" smtClean="0">
                <a:latin typeface="Arial Black" panose="020B0A04020102020204" pitchFamily="34" charset="0"/>
              </a:rPr>
              <a:t>uurt </a:t>
            </a:r>
            <a:r>
              <a:rPr lang="nl-BE" dirty="0" smtClean="0">
                <a:solidFill>
                  <a:srgbClr val="FF0000"/>
                </a:solidFill>
                <a:latin typeface="Arial Black" panose="020B0A04020102020204" pitchFamily="34" charset="0"/>
              </a:rPr>
              <a:t>I</a:t>
            </a:r>
            <a:r>
              <a:rPr lang="nl-BE" dirty="0" smtClean="0">
                <a:latin typeface="Arial Black" panose="020B0A04020102020204" pitchFamily="34" charset="0"/>
              </a:rPr>
              <a:t>nformatie </a:t>
            </a:r>
            <a:r>
              <a:rPr lang="nl-BE" dirty="0" smtClean="0">
                <a:solidFill>
                  <a:srgbClr val="FF0000"/>
                </a:solidFill>
                <a:latin typeface="Arial Black" panose="020B0A04020102020204" pitchFamily="34" charset="0"/>
              </a:rPr>
              <a:t>N</a:t>
            </a:r>
            <a:r>
              <a:rPr lang="nl-BE" dirty="0" smtClean="0">
                <a:latin typeface="Arial Black" panose="020B0A04020102020204" pitchFamily="34" charset="0"/>
              </a:rPr>
              <a:t>etwerk  LIEZEBOS </a:t>
            </a:r>
            <a:endParaRPr lang="nl-BE" dirty="0">
              <a:latin typeface="Arial Black" panose="020B0A04020102020204" pitchFamily="34" charset="0"/>
            </a:endParaRPr>
          </a:p>
        </p:txBody>
      </p:sp>
      <p:cxnSp>
        <p:nvCxnSpPr>
          <p:cNvPr id="12" name="Rechte verbindingslijn 11"/>
          <p:cNvCxnSpPr/>
          <p:nvPr/>
        </p:nvCxnSpPr>
        <p:spPr>
          <a:xfrm>
            <a:off x="182020" y="943877"/>
            <a:ext cx="11952515" cy="18661"/>
          </a:xfrm>
          <a:prstGeom prst="line">
            <a:avLst/>
          </a:prstGeom>
        </p:spPr>
        <p:style>
          <a:lnRef idx="1">
            <a:schemeClr val="accent1"/>
          </a:lnRef>
          <a:fillRef idx="0">
            <a:schemeClr val="accent1"/>
          </a:fillRef>
          <a:effectRef idx="0">
            <a:schemeClr val="accent1"/>
          </a:effectRef>
          <a:fontRef idx="minor">
            <a:schemeClr val="tx1"/>
          </a:fontRef>
        </p:style>
      </p:cxnSp>
      <p:pic>
        <p:nvPicPr>
          <p:cNvPr id="9" name="Afbeelding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6673" y="30228"/>
            <a:ext cx="1146709" cy="874504"/>
          </a:xfrm>
          <a:prstGeom prst="rect">
            <a:avLst/>
          </a:prstGeom>
        </p:spPr>
      </p:pic>
      <p:sp>
        <p:nvSpPr>
          <p:cNvPr id="11" name="Rechthoek 10"/>
          <p:cNvSpPr/>
          <p:nvPr/>
        </p:nvSpPr>
        <p:spPr>
          <a:xfrm>
            <a:off x="618534" y="1766031"/>
            <a:ext cx="9447843" cy="1585562"/>
          </a:xfrm>
          <a:prstGeom prst="rect">
            <a:avLst/>
          </a:prstGeom>
        </p:spPr>
        <p:txBody>
          <a:bodyPr wrap="square">
            <a:spAutoFit/>
          </a:bodyPr>
          <a:lstStyle/>
          <a:p>
            <a:pPr>
              <a:lnSpc>
                <a:spcPct val="107000"/>
              </a:lnSpc>
              <a:spcAft>
                <a:spcPts val="800"/>
              </a:spcAft>
            </a:pPr>
            <a:r>
              <a:rPr lang="nl-BE" b="1" dirty="0">
                <a:latin typeface="Calibri" panose="020F0502020204030204" pitchFamily="34" charset="0"/>
                <a:ea typeface="Calibri" panose="020F0502020204030204" pitchFamily="34" charset="0"/>
                <a:cs typeface="Times New Roman" panose="02020603050405020304" pitchFamily="18" charset="0"/>
              </a:rPr>
              <a:t>(I)</a:t>
            </a:r>
            <a:r>
              <a:rPr lang="nl-BE" b="1" dirty="0" err="1">
                <a:latin typeface="Calibri" panose="020F0502020204030204" pitchFamily="34" charset="0"/>
                <a:ea typeface="Calibri" panose="020F0502020204030204" pitchFamily="34" charset="0"/>
                <a:cs typeface="Times New Roman" panose="02020603050405020304" pitchFamily="18" charset="0"/>
              </a:rPr>
              <a:t>Territoriality</a:t>
            </a:r>
            <a:r>
              <a:rPr lang="nl-BE" b="1" dirty="0">
                <a:latin typeface="Calibri" panose="020F0502020204030204" pitchFamily="34" charset="0"/>
                <a:ea typeface="Calibri" panose="020F0502020204030204" pitchFamily="34" charset="0"/>
                <a:cs typeface="Times New Roman" panose="02020603050405020304" pitchFamily="18" charset="0"/>
              </a:rPr>
              <a:t>:</a:t>
            </a:r>
          </a:p>
          <a:p>
            <a:pPr lvl="0">
              <a:lnSpc>
                <a:spcPct val="107000"/>
              </a:lnSpc>
              <a:spcAft>
                <a:spcPts val="800"/>
              </a:spcAft>
            </a:pPr>
            <a:r>
              <a:rPr lang="nl-BE" dirty="0" smtClean="0">
                <a:solidFill>
                  <a:srgbClr val="FF0000"/>
                </a:solidFill>
                <a:latin typeface="Aharoni" panose="02010803020104030203" pitchFamily="2" charset="-79"/>
                <a:ea typeface="Calibri" panose="020F0502020204030204" pitchFamily="34" charset="0"/>
                <a:cs typeface="Times New Roman" panose="02020603050405020304" pitchFamily="18" charset="0"/>
              </a:rPr>
              <a:t>Huizen </a:t>
            </a:r>
            <a:r>
              <a:rPr lang="nl-BE" dirty="0">
                <a:solidFill>
                  <a:srgbClr val="FF0000"/>
                </a:solidFill>
                <a:latin typeface="Aharoni" panose="02010803020104030203" pitchFamily="2" charset="-79"/>
                <a:ea typeface="Calibri" panose="020F0502020204030204" pitchFamily="34" charset="0"/>
                <a:cs typeface="Times New Roman" panose="02020603050405020304" pitchFamily="18" charset="0"/>
              </a:rPr>
              <a:t>waarvan het territorium duidelijk is afgescheiden, ervaren relatief </a:t>
            </a:r>
            <a:endParaRPr lang="nl-BE"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lvl="0">
              <a:lnSpc>
                <a:spcPct val="107000"/>
              </a:lnSpc>
              <a:spcAft>
                <a:spcPts val="800"/>
              </a:spcAft>
            </a:pPr>
            <a:r>
              <a:rPr lang="nl-BE" dirty="0">
                <a:solidFill>
                  <a:srgbClr val="FF0000"/>
                </a:solidFill>
                <a:latin typeface="Aharoni" panose="02010803020104030203" pitchFamily="2" charset="-79"/>
                <a:ea typeface="Calibri" panose="020F0502020204030204" pitchFamily="34" charset="0"/>
                <a:cs typeface="Times New Roman" panose="02020603050405020304" pitchFamily="18" charset="0"/>
              </a:rPr>
              <a:t>minder woninginbraken dan huizen waarvan de afscheiding van het territorium niet </a:t>
            </a:r>
            <a:endParaRPr lang="nl-BE"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lvl="0">
              <a:lnSpc>
                <a:spcPct val="107000"/>
              </a:lnSpc>
              <a:spcAft>
                <a:spcPts val="800"/>
              </a:spcAft>
            </a:pPr>
            <a:r>
              <a:rPr lang="nl-BE" dirty="0">
                <a:solidFill>
                  <a:srgbClr val="FF0000"/>
                </a:solidFill>
                <a:latin typeface="Aharoni" panose="02010803020104030203" pitchFamily="2" charset="-79"/>
                <a:ea typeface="Calibri" panose="020F0502020204030204" pitchFamily="34" charset="0"/>
                <a:cs typeface="Times New Roman" panose="02020603050405020304" pitchFamily="18" charset="0"/>
              </a:rPr>
              <a:t>duidelijk zichtbaar is</a:t>
            </a:r>
            <a:endParaRPr lang="nl-BE"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3" name="Rechthoek 12"/>
          <p:cNvSpPr/>
          <p:nvPr/>
        </p:nvSpPr>
        <p:spPr>
          <a:xfrm>
            <a:off x="552153" y="3429733"/>
            <a:ext cx="9580606" cy="1277786"/>
          </a:xfrm>
          <a:prstGeom prst="rect">
            <a:avLst/>
          </a:prstGeom>
        </p:spPr>
        <p:txBody>
          <a:bodyPr wrap="square">
            <a:spAutoFit/>
          </a:bodyPr>
          <a:lstStyle/>
          <a:p>
            <a:pPr>
              <a:lnSpc>
                <a:spcPct val="107000"/>
              </a:lnSpc>
              <a:spcAft>
                <a:spcPts val="0"/>
              </a:spcAft>
            </a:pPr>
            <a:r>
              <a:rPr lang="nl-BE" b="1" dirty="0">
                <a:latin typeface="Calibri" panose="020F0502020204030204" pitchFamily="34" charset="0"/>
                <a:ea typeface="Calibri" panose="020F0502020204030204" pitchFamily="34" charset="0"/>
                <a:cs typeface="Times New Roman" panose="02020603050405020304" pitchFamily="18" charset="0"/>
              </a:rPr>
              <a:t>(II)Toezicht:</a:t>
            </a:r>
          </a:p>
          <a:p>
            <a:pPr marL="90170">
              <a:lnSpc>
                <a:spcPct val="107000"/>
              </a:lnSpc>
              <a:spcAft>
                <a:spcPts val="800"/>
              </a:spcAft>
            </a:pPr>
            <a:r>
              <a:rPr lang="nl-BE" dirty="0" smtClean="0">
                <a:solidFill>
                  <a:srgbClr val="FF0000"/>
                </a:solidFill>
                <a:latin typeface="Aharoni" panose="02010803020104030203" pitchFamily="2" charset="-79"/>
                <a:ea typeface="Calibri" panose="020F0502020204030204" pitchFamily="34" charset="0"/>
                <a:cs typeface="Aharoni" panose="02010803020104030203" pitchFamily="2" charset="-79"/>
              </a:rPr>
              <a:t>Omgevingen </a:t>
            </a:r>
            <a:r>
              <a:rPr lang="nl-BE" dirty="0">
                <a:solidFill>
                  <a:srgbClr val="FF0000"/>
                </a:solidFill>
                <a:latin typeface="Aharoni" panose="02010803020104030203" pitchFamily="2" charset="-79"/>
                <a:ea typeface="Calibri" panose="020F0502020204030204" pitchFamily="34" charset="0"/>
                <a:cs typeface="Aharoni" panose="02010803020104030203" pitchFamily="2" charset="-79"/>
              </a:rPr>
              <a:t>waarbij er sprake is van een hoge mate van toezicht, hebben </a:t>
            </a:r>
            <a:r>
              <a:rPr lang="nl-BE" dirty="0" smtClean="0">
                <a:solidFill>
                  <a:srgbClr val="FF0000"/>
                </a:solidFill>
                <a:latin typeface="Aharoni" panose="02010803020104030203" pitchFamily="2" charset="-79"/>
                <a:ea typeface="Calibri" panose="020F0502020204030204" pitchFamily="34" charset="0"/>
                <a:cs typeface="Aharoni" panose="02010803020104030203" pitchFamily="2" charset="-79"/>
              </a:rPr>
              <a:t>relatief </a:t>
            </a:r>
            <a:r>
              <a:rPr lang="nl-BE" dirty="0">
                <a:solidFill>
                  <a:srgbClr val="FF0000"/>
                </a:solidFill>
                <a:latin typeface="Aharoni" panose="02010803020104030203" pitchFamily="2" charset="-79"/>
                <a:ea typeface="Calibri" panose="020F0502020204030204" pitchFamily="34" charset="0"/>
                <a:cs typeface="Aharoni" panose="02010803020104030203" pitchFamily="2" charset="-79"/>
              </a:rPr>
              <a:t>minder te maken met woninginbraken dan buurten waarin de mate van toezicht </a:t>
            </a:r>
            <a:r>
              <a:rPr lang="nl-BE" dirty="0" smtClean="0">
                <a:solidFill>
                  <a:srgbClr val="FF0000"/>
                </a:solidFill>
                <a:latin typeface="Aharoni" panose="02010803020104030203" pitchFamily="2" charset="-79"/>
                <a:ea typeface="Calibri" panose="020F0502020204030204" pitchFamily="34" charset="0"/>
                <a:cs typeface="Aharoni" panose="02010803020104030203" pitchFamily="2" charset="-79"/>
              </a:rPr>
              <a:t>laag </a:t>
            </a:r>
            <a:r>
              <a:rPr lang="nl-BE" dirty="0">
                <a:solidFill>
                  <a:srgbClr val="FF0000"/>
                </a:solidFill>
                <a:latin typeface="Aharoni" panose="02010803020104030203" pitchFamily="2" charset="-79"/>
                <a:ea typeface="Calibri" panose="020F0502020204030204" pitchFamily="34" charset="0"/>
                <a:cs typeface="Aharoni" panose="02010803020104030203" pitchFamily="2" charset="-79"/>
              </a:rPr>
              <a:t>is.</a:t>
            </a:r>
            <a:endParaRPr lang="nl-BE" dirty="0">
              <a:solidFill>
                <a:srgbClr val="FF0000"/>
              </a:solidFill>
              <a:effectLst/>
              <a:latin typeface="Aharoni" panose="02010803020104030203" pitchFamily="2" charset="-79"/>
              <a:ea typeface="Calibri" panose="020F0502020204030204" pitchFamily="34" charset="0"/>
              <a:cs typeface="Aharoni" panose="02010803020104030203" pitchFamily="2" charset="-79"/>
            </a:endParaRPr>
          </a:p>
        </p:txBody>
      </p:sp>
      <p:sp>
        <p:nvSpPr>
          <p:cNvPr id="14" name="Rechthoek 13"/>
          <p:cNvSpPr/>
          <p:nvPr/>
        </p:nvSpPr>
        <p:spPr>
          <a:xfrm>
            <a:off x="552153" y="4863799"/>
            <a:ext cx="8955741" cy="1219565"/>
          </a:xfrm>
          <a:prstGeom prst="rect">
            <a:avLst/>
          </a:prstGeom>
        </p:spPr>
        <p:txBody>
          <a:bodyPr wrap="square">
            <a:spAutoFit/>
          </a:bodyPr>
          <a:lstStyle/>
          <a:p>
            <a:pPr>
              <a:lnSpc>
                <a:spcPct val="107000"/>
              </a:lnSpc>
              <a:spcAft>
                <a:spcPts val="800"/>
              </a:spcAft>
            </a:pPr>
            <a:r>
              <a:rPr lang="nl-BE" b="1" dirty="0">
                <a:latin typeface="Calibri" panose="020F0502020204030204" pitchFamily="34" charset="0"/>
                <a:ea typeface="Calibri" panose="020F0502020204030204" pitchFamily="34" charset="0"/>
                <a:cs typeface="Times New Roman" panose="02020603050405020304" pitchFamily="18" charset="0"/>
              </a:rPr>
              <a:t>(III)  Toegankelijkheid controle :  </a:t>
            </a:r>
          </a:p>
          <a:p>
            <a:pPr>
              <a:lnSpc>
                <a:spcPct val="107000"/>
              </a:lnSpc>
              <a:spcAft>
                <a:spcPts val="800"/>
              </a:spcAft>
            </a:pPr>
            <a:r>
              <a:rPr lang="nl-BE" dirty="0" smtClean="0">
                <a:solidFill>
                  <a:srgbClr val="FF0000"/>
                </a:solidFill>
                <a:latin typeface="Aharoni" panose="02010803020104030203" pitchFamily="2" charset="-79"/>
                <a:ea typeface="Calibri" panose="020F0502020204030204" pitchFamily="34" charset="0"/>
                <a:cs typeface="Times New Roman" panose="02020603050405020304" pitchFamily="18" charset="0"/>
              </a:rPr>
              <a:t>Huizen </a:t>
            </a:r>
            <a:r>
              <a:rPr lang="nl-BE" dirty="0">
                <a:solidFill>
                  <a:srgbClr val="FF0000"/>
                </a:solidFill>
                <a:latin typeface="Aharoni" panose="02010803020104030203" pitchFamily="2" charset="-79"/>
                <a:ea typeface="Calibri" panose="020F0502020204030204" pitchFamily="34" charset="0"/>
                <a:cs typeface="Times New Roman" panose="02020603050405020304" pitchFamily="18" charset="0"/>
              </a:rPr>
              <a:t>die minder goed toegankelijk zijn, ervaren relatief minder </a:t>
            </a:r>
            <a:endParaRPr lang="nl-BE"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BE" dirty="0">
                <a:solidFill>
                  <a:srgbClr val="FF0000"/>
                </a:solidFill>
                <a:latin typeface="Aharoni" panose="02010803020104030203" pitchFamily="2" charset="-79"/>
                <a:ea typeface="Calibri" panose="020F0502020204030204" pitchFamily="34" charset="0"/>
                <a:cs typeface="Times New Roman" panose="02020603050405020304" pitchFamily="18" charset="0"/>
              </a:rPr>
              <a:t>woninginbraken dan huizen waarvan de mate van toegankelijkheid hoog is.</a:t>
            </a:r>
            <a:endParaRPr lang="nl-BE"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Tekstvak 5"/>
          <p:cNvSpPr txBox="1"/>
          <p:nvPr/>
        </p:nvSpPr>
        <p:spPr>
          <a:xfrm>
            <a:off x="1084729" y="1013687"/>
            <a:ext cx="3271408" cy="646331"/>
          </a:xfrm>
          <a:prstGeom prst="rect">
            <a:avLst/>
          </a:prstGeom>
          <a:noFill/>
        </p:spPr>
        <p:txBody>
          <a:bodyPr wrap="none" rtlCol="0">
            <a:spAutoFit/>
          </a:bodyPr>
          <a:lstStyle/>
          <a:p>
            <a:r>
              <a:rPr lang="nl-BE" sz="3600" dirty="0" smtClean="0">
                <a:solidFill>
                  <a:srgbClr val="00B050"/>
                </a:solidFill>
              </a:rPr>
              <a:t>SAMENVATTING</a:t>
            </a:r>
            <a:endParaRPr lang="nl-BE" sz="3600" dirty="0">
              <a:solidFill>
                <a:srgbClr val="00B050"/>
              </a:solidFill>
            </a:endParaRPr>
          </a:p>
        </p:txBody>
      </p:sp>
    </p:spTree>
    <p:extLst>
      <p:ext uri="{BB962C8B-B14F-4D97-AF65-F5344CB8AC3E}">
        <p14:creationId xmlns:p14="http://schemas.microsoft.com/office/powerpoint/2010/main" val="172393254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4" grpId="0"/>
    </p:bldLst>
  </p:timing>
</p:sld>
</file>

<file path=ppt/slides/slide5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5" name="Afbeelding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11543" y="60374"/>
            <a:ext cx="856062" cy="844358"/>
          </a:xfrm>
          <a:prstGeom prst="rect">
            <a:avLst/>
          </a:prstGeom>
        </p:spPr>
      </p:pic>
      <p:sp>
        <p:nvSpPr>
          <p:cNvPr id="7" name="Tijdelijke aanduiding voor voettekst 6"/>
          <p:cNvSpPr>
            <a:spLocks noGrp="1"/>
          </p:cNvSpPr>
          <p:nvPr>
            <p:ph type="ftr" sz="quarter" idx="11"/>
          </p:nvPr>
        </p:nvSpPr>
        <p:spPr>
          <a:xfrm>
            <a:off x="1489098" y="6395924"/>
            <a:ext cx="6297612" cy="365125"/>
          </a:xfrm>
        </p:spPr>
        <p:txBody>
          <a:bodyPr/>
          <a:lstStyle/>
          <a:p>
            <a:pPr algn="ctr"/>
            <a:r>
              <a:rPr lang="nl-BE" dirty="0" smtClean="0"/>
              <a:t>jaarvergadering 2016 BIN LIEZEBOS</a:t>
            </a:r>
            <a:endParaRPr lang="nl-BE" dirty="0"/>
          </a:p>
        </p:txBody>
      </p:sp>
      <p:sp>
        <p:nvSpPr>
          <p:cNvPr id="8" name="Tekstvak 7"/>
          <p:cNvSpPr txBox="1"/>
          <p:nvPr/>
        </p:nvSpPr>
        <p:spPr>
          <a:xfrm>
            <a:off x="1978090" y="345233"/>
            <a:ext cx="7529804" cy="369332"/>
          </a:xfrm>
          <a:prstGeom prst="rect">
            <a:avLst/>
          </a:prstGeom>
          <a:noFill/>
        </p:spPr>
        <p:txBody>
          <a:bodyPr wrap="square" rtlCol="0">
            <a:spAutoFit/>
          </a:bodyPr>
          <a:lstStyle/>
          <a:p>
            <a:pPr algn="ctr"/>
            <a:r>
              <a:rPr lang="nl-BE" dirty="0" smtClean="0">
                <a:solidFill>
                  <a:srgbClr val="FF0000"/>
                </a:solidFill>
                <a:latin typeface="Arial Black" panose="020B0A04020102020204" pitchFamily="34" charset="0"/>
              </a:rPr>
              <a:t>B</a:t>
            </a:r>
            <a:r>
              <a:rPr lang="nl-BE" dirty="0" smtClean="0">
                <a:latin typeface="Arial Black" panose="020B0A04020102020204" pitchFamily="34" charset="0"/>
              </a:rPr>
              <a:t>uurt </a:t>
            </a:r>
            <a:r>
              <a:rPr lang="nl-BE" dirty="0" smtClean="0">
                <a:solidFill>
                  <a:srgbClr val="FF0000"/>
                </a:solidFill>
                <a:latin typeface="Arial Black" panose="020B0A04020102020204" pitchFamily="34" charset="0"/>
              </a:rPr>
              <a:t>I</a:t>
            </a:r>
            <a:r>
              <a:rPr lang="nl-BE" dirty="0" smtClean="0">
                <a:latin typeface="Arial Black" panose="020B0A04020102020204" pitchFamily="34" charset="0"/>
              </a:rPr>
              <a:t>nformatie </a:t>
            </a:r>
            <a:r>
              <a:rPr lang="nl-BE" dirty="0" smtClean="0">
                <a:solidFill>
                  <a:srgbClr val="FF0000"/>
                </a:solidFill>
                <a:latin typeface="Arial Black" panose="020B0A04020102020204" pitchFamily="34" charset="0"/>
              </a:rPr>
              <a:t>N</a:t>
            </a:r>
            <a:r>
              <a:rPr lang="nl-BE" dirty="0" smtClean="0">
                <a:latin typeface="Arial Black" panose="020B0A04020102020204" pitchFamily="34" charset="0"/>
              </a:rPr>
              <a:t>etwerk  LIEZEBOS </a:t>
            </a:r>
            <a:endParaRPr lang="nl-BE" dirty="0">
              <a:latin typeface="Arial Black" panose="020B0A04020102020204" pitchFamily="34" charset="0"/>
            </a:endParaRPr>
          </a:p>
        </p:txBody>
      </p:sp>
      <p:cxnSp>
        <p:nvCxnSpPr>
          <p:cNvPr id="12" name="Rechte verbindingslijn 11"/>
          <p:cNvCxnSpPr/>
          <p:nvPr/>
        </p:nvCxnSpPr>
        <p:spPr>
          <a:xfrm>
            <a:off x="158620" y="942392"/>
            <a:ext cx="11952515" cy="18661"/>
          </a:xfrm>
          <a:prstGeom prst="line">
            <a:avLst/>
          </a:prstGeom>
        </p:spPr>
        <p:style>
          <a:lnRef idx="1">
            <a:schemeClr val="accent1"/>
          </a:lnRef>
          <a:fillRef idx="0">
            <a:schemeClr val="accent1"/>
          </a:fillRef>
          <a:effectRef idx="0">
            <a:schemeClr val="accent1"/>
          </a:effectRef>
          <a:fontRef idx="minor">
            <a:schemeClr val="tx1"/>
          </a:fontRef>
        </p:style>
      </p:cxnSp>
      <p:pic>
        <p:nvPicPr>
          <p:cNvPr id="9" name="Afbeelding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6673" y="30228"/>
            <a:ext cx="1146709" cy="874504"/>
          </a:xfrm>
          <a:prstGeom prst="rect">
            <a:avLst/>
          </a:prstGeom>
        </p:spPr>
      </p:pic>
      <p:sp>
        <p:nvSpPr>
          <p:cNvPr id="10" name="Rechthoek 9"/>
          <p:cNvSpPr/>
          <p:nvPr/>
        </p:nvSpPr>
        <p:spPr>
          <a:xfrm>
            <a:off x="723397" y="3426798"/>
            <a:ext cx="9913684" cy="1812291"/>
          </a:xfrm>
          <a:prstGeom prst="rect">
            <a:avLst/>
          </a:prstGeom>
        </p:spPr>
        <p:txBody>
          <a:bodyPr wrap="square">
            <a:spAutoFit/>
          </a:bodyPr>
          <a:lstStyle/>
          <a:p>
            <a:pPr marL="514350" lvl="0" indent="-514350">
              <a:lnSpc>
                <a:spcPct val="107000"/>
              </a:lnSpc>
              <a:spcAft>
                <a:spcPts val="800"/>
              </a:spcAft>
              <a:buAutoNum type="romanUcParenBoth" startAt="6"/>
            </a:pPr>
            <a:r>
              <a:rPr lang="nl-BE" sz="2000" b="1"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rPr>
              <a:t>Functionele omgeving:</a:t>
            </a:r>
          </a:p>
          <a:p>
            <a:pPr marL="514350" lvl="0" indent="-514350">
              <a:lnSpc>
                <a:spcPct val="107000"/>
              </a:lnSpc>
              <a:spcAft>
                <a:spcPts val="800"/>
              </a:spcAft>
              <a:buAutoNum type="romanUcParenBoth" startAt="6"/>
            </a:pPr>
            <a:r>
              <a:rPr lang="nl-BE" dirty="0" smtClean="0">
                <a:solidFill>
                  <a:srgbClr val="FF0000"/>
                </a:solidFill>
                <a:latin typeface="Aharoni" panose="02010803020104030203" pitchFamily="2" charset="-79"/>
                <a:ea typeface="Calibri" panose="020F0502020204030204" pitchFamily="34" charset="0"/>
                <a:cs typeface="Times New Roman" panose="02020603050405020304" pitchFamily="18" charset="0"/>
              </a:rPr>
              <a:t>Huizen </a:t>
            </a:r>
            <a:r>
              <a:rPr lang="nl-BE" dirty="0">
                <a:solidFill>
                  <a:srgbClr val="FF0000"/>
                </a:solidFill>
                <a:latin typeface="Aharoni" panose="02010803020104030203" pitchFamily="2" charset="-79"/>
                <a:ea typeface="Calibri" panose="020F0502020204030204" pitchFamily="34" charset="0"/>
                <a:cs typeface="Times New Roman" panose="02020603050405020304" pitchFamily="18" charset="0"/>
              </a:rPr>
              <a:t>in een omgeving met een diversiteit aan activiteiten, ervaren </a:t>
            </a:r>
            <a:r>
              <a:rPr lang="nl-BE" dirty="0" smtClean="0">
                <a:solidFill>
                  <a:srgbClr val="FF0000"/>
                </a:solidFill>
                <a:latin typeface="Aharoni" panose="02010803020104030203" pitchFamily="2" charset="-79"/>
                <a:ea typeface="Calibri" panose="020F0502020204030204" pitchFamily="34" charset="0"/>
                <a:cs typeface="Times New Roman" panose="02020603050405020304" pitchFamily="18" charset="0"/>
              </a:rPr>
              <a:t>relatief </a:t>
            </a:r>
            <a:r>
              <a:rPr lang="nl-BE" dirty="0">
                <a:solidFill>
                  <a:srgbClr val="FF0000"/>
                </a:solidFill>
                <a:latin typeface="Aharoni" panose="02010803020104030203" pitchFamily="2" charset="-79"/>
                <a:ea typeface="Calibri" panose="020F0502020204030204" pitchFamily="34" charset="0"/>
                <a:cs typeface="Times New Roman" panose="02020603050405020304" pitchFamily="18" charset="0"/>
              </a:rPr>
              <a:t>minder woninginbraken dan huizen waarbij in de omgeving weinig tot geen </a:t>
            </a:r>
            <a:r>
              <a:rPr lang="nl-BE" dirty="0" smtClean="0">
                <a:solidFill>
                  <a:srgbClr val="FF0000"/>
                </a:solidFill>
                <a:latin typeface="Aharoni" panose="02010803020104030203" pitchFamily="2" charset="-79"/>
                <a:ea typeface="Calibri" panose="020F0502020204030204" pitchFamily="34" charset="0"/>
                <a:cs typeface="Times New Roman" panose="02020603050405020304" pitchFamily="18" charset="0"/>
              </a:rPr>
              <a:t>diversiteit </a:t>
            </a:r>
            <a:r>
              <a:rPr lang="nl-BE" dirty="0">
                <a:solidFill>
                  <a:srgbClr val="FF0000"/>
                </a:solidFill>
                <a:latin typeface="Aharoni" panose="02010803020104030203" pitchFamily="2" charset="-79"/>
                <a:ea typeface="Calibri" panose="020F0502020204030204" pitchFamily="34" charset="0"/>
                <a:cs typeface="Times New Roman" panose="02020603050405020304" pitchFamily="18" charset="0"/>
              </a:rPr>
              <a:t>aan activiteiten waar te nemen is.</a:t>
            </a:r>
            <a:endParaRPr lang="nl-BE" dirty="0">
              <a:latin typeface="Calibri" panose="020F0502020204030204" pitchFamily="34" charset="0"/>
              <a:ea typeface="Calibri" panose="020F0502020204030204" pitchFamily="34" charset="0"/>
              <a:cs typeface="Times New Roman" panose="02020603050405020304" pitchFamily="18" charset="0"/>
            </a:endParaRPr>
          </a:p>
          <a:p>
            <a:pPr marL="400050" lvl="0" indent="-400050">
              <a:lnSpc>
                <a:spcPct val="107000"/>
              </a:lnSpc>
              <a:spcAft>
                <a:spcPts val="800"/>
              </a:spcAft>
              <a:buAutoNum type="romanUcParenBoth" startAt="6"/>
            </a:pPr>
            <a:endParaRPr lang="nl-BE" dirty="0">
              <a:solidFill>
                <a:prstClr val="black"/>
              </a:solidFill>
            </a:endParaRPr>
          </a:p>
        </p:txBody>
      </p:sp>
      <p:sp>
        <p:nvSpPr>
          <p:cNvPr id="11" name="Rechthoek 10"/>
          <p:cNvSpPr/>
          <p:nvPr/>
        </p:nvSpPr>
        <p:spPr>
          <a:xfrm>
            <a:off x="788072" y="2054823"/>
            <a:ext cx="7136130" cy="954107"/>
          </a:xfrm>
          <a:prstGeom prst="rect">
            <a:avLst/>
          </a:prstGeom>
        </p:spPr>
        <p:txBody>
          <a:bodyPr wrap="square">
            <a:spAutoFit/>
          </a:bodyPr>
          <a:lstStyle/>
          <a:p>
            <a:r>
              <a:rPr lang="nl-BE" b="1" dirty="0">
                <a:latin typeface="Calibri" panose="020F0502020204030204" pitchFamily="34" charset="0"/>
                <a:ea typeface="Calibri" panose="020F0502020204030204" pitchFamily="34" charset="0"/>
                <a:cs typeface="Times New Roman" panose="02020603050405020304" pitchFamily="18" charset="0"/>
              </a:rPr>
              <a:t>(V)  Staat van fysieke omgeving   </a:t>
            </a:r>
          </a:p>
          <a:p>
            <a:r>
              <a:rPr lang="nl-BE" b="1" dirty="0" smtClean="0">
                <a:solidFill>
                  <a:srgbClr val="FF0000"/>
                </a:solidFill>
                <a:latin typeface="Calibri" panose="020F0502020204030204" pitchFamily="34" charset="0"/>
                <a:ea typeface="Calibri" panose="020F0502020204030204" pitchFamily="34" charset="0"/>
                <a:cs typeface="Times New Roman" panose="02020603050405020304" pitchFamily="18" charset="0"/>
              </a:rPr>
              <a:t>Huizen </a:t>
            </a:r>
            <a:r>
              <a:rPr lang="nl-BE"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die goed worden onderhouden, ervaren relatief minder woninginbraken dan huizen waaraan weinig onderhoud plaatsvindt</a:t>
            </a:r>
            <a:endParaRPr lang="nl-BE" dirty="0"/>
          </a:p>
        </p:txBody>
      </p:sp>
      <p:sp>
        <p:nvSpPr>
          <p:cNvPr id="13" name="Tekstvak 12"/>
          <p:cNvSpPr txBox="1"/>
          <p:nvPr/>
        </p:nvSpPr>
        <p:spPr>
          <a:xfrm>
            <a:off x="1084729" y="1013687"/>
            <a:ext cx="3271408" cy="646331"/>
          </a:xfrm>
          <a:prstGeom prst="rect">
            <a:avLst/>
          </a:prstGeom>
          <a:noFill/>
        </p:spPr>
        <p:txBody>
          <a:bodyPr wrap="none" rtlCol="0">
            <a:spAutoFit/>
          </a:bodyPr>
          <a:lstStyle/>
          <a:p>
            <a:r>
              <a:rPr lang="nl-BE" sz="3600" dirty="0" smtClean="0">
                <a:solidFill>
                  <a:srgbClr val="00B050"/>
                </a:solidFill>
              </a:rPr>
              <a:t>SAMENVATTING</a:t>
            </a:r>
            <a:endParaRPr lang="nl-BE" sz="3600" dirty="0">
              <a:solidFill>
                <a:srgbClr val="00B050"/>
              </a:solidFill>
            </a:endParaRPr>
          </a:p>
        </p:txBody>
      </p:sp>
    </p:spTree>
    <p:extLst>
      <p:ext uri="{BB962C8B-B14F-4D97-AF65-F5344CB8AC3E}">
        <p14:creationId xmlns:p14="http://schemas.microsoft.com/office/powerpoint/2010/main" val="265888897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3" grpId="0"/>
    </p:bldLst>
  </p:timing>
</p:sld>
</file>

<file path=ppt/slides/slide5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5" name="Afbeelding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11543" y="60374"/>
            <a:ext cx="856062" cy="844358"/>
          </a:xfrm>
          <a:prstGeom prst="rect">
            <a:avLst/>
          </a:prstGeom>
        </p:spPr>
      </p:pic>
      <p:sp>
        <p:nvSpPr>
          <p:cNvPr id="7" name="Tijdelijke aanduiding voor voettekst 6"/>
          <p:cNvSpPr>
            <a:spLocks noGrp="1"/>
          </p:cNvSpPr>
          <p:nvPr>
            <p:ph type="ftr" sz="quarter" idx="11"/>
          </p:nvPr>
        </p:nvSpPr>
        <p:spPr>
          <a:xfrm>
            <a:off x="1489098" y="6395924"/>
            <a:ext cx="6297612" cy="365125"/>
          </a:xfrm>
        </p:spPr>
        <p:txBody>
          <a:bodyPr/>
          <a:lstStyle/>
          <a:p>
            <a:pPr algn="ctr"/>
            <a:r>
              <a:rPr lang="nl-BE" dirty="0" smtClean="0">
                <a:solidFill>
                  <a:prstClr val="black">
                    <a:tint val="75000"/>
                  </a:prstClr>
                </a:solidFill>
              </a:rPr>
              <a:t>jaarvergadering 2016 BIN LIEZEBOS</a:t>
            </a:r>
            <a:endParaRPr lang="nl-BE" dirty="0">
              <a:solidFill>
                <a:prstClr val="black">
                  <a:tint val="75000"/>
                </a:prstClr>
              </a:solidFill>
            </a:endParaRPr>
          </a:p>
        </p:txBody>
      </p:sp>
      <p:sp>
        <p:nvSpPr>
          <p:cNvPr id="8" name="Tekstvak 7"/>
          <p:cNvSpPr txBox="1"/>
          <p:nvPr/>
        </p:nvSpPr>
        <p:spPr>
          <a:xfrm>
            <a:off x="1978090" y="345233"/>
            <a:ext cx="7529804" cy="369332"/>
          </a:xfrm>
          <a:prstGeom prst="rect">
            <a:avLst/>
          </a:prstGeom>
          <a:noFill/>
        </p:spPr>
        <p:txBody>
          <a:bodyPr wrap="square" rtlCol="0">
            <a:spAutoFit/>
          </a:bodyPr>
          <a:lstStyle/>
          <a:p>
            <a:pPr algn="ctr"/>
            <a:r>
              <a:rPr lang="nl-BE" dirty="0" smtClean="0">
                <a:solidFill>
                  <a:srgbClr val="FF0000"/>
                </a:solidFill>
                <a:latin typeface="Arial Black" panose="020B0A04020102020204" pitchFamily="34" charset="0"/>
              </a:rPr>
              <a:t>B</a:t>
            </a:r>
            <a:r>
              <a:rPr lang="nl-BE" dirty="0" smtClean="0">
                <a:solidFill>
                  <a:prstClr val="black"/>
                </a:solidFill>
                <a:latin typeface="Arial Black" panose="020B0A04020102020204" pitchFamily="34" charset="0"/>
              </a:rPr>
              <a:t>uurt </a:t>
            </a:r>
            <a:r>
              <a:rPr lang="nl-BE" dirty="0" smtClean="0">
                <a:solidFill>
                  <a:srgbClr val="FF0000"/>
                </a:solidFill>
                <a:latin typeface="Arial Black" panose="020B0A04020102020204" pitchFamily="34" charset="0"/>
              </a:rPr>
              <a:t>I</a:t>
            </a:r>
            <a:r>
              <a:rPr lang="nl-BE" dirty="0" smtClean="0">
                <a:solidFill>
                  <a:prstClr val="black"/>
                </a:solidFill>
                <a:latin typeface="Arial Black" panose="020B0A04020102020204" pitchFamily="34" charset="0"/>
              </a:rPr>
              <a:t>nformatie </a:t>
            </a:r>
            <a:r>
              <a:rPr lang="nl-BE" dirty="0" smtClean="0">
                <a:solidFill>
                  <a:srgbClr val="FF0000"/>
                </a:solidFill>
                <a:latin typeface="Arial Black" panose="020B0A04020102020204" pitchFamily="34" charset="0"/>
              </a:rPr>
              <a:t>N</a:t>
            </a:r>
            <a:r>
              <a:rPr lang="nl-BE" dirty="0" smtClean="0">
                <a:solidFill>
                  <a:prstClr val="black"/>
                </a:solidFill>
                <a:latin typeface="Arial Black" panose="020B0A04020102020204" pitchFamily="34" charset="0"/>
              </a:rPr>
              <a:t>etwerk  LIEZEBOS </a:t>
            </a:r>
            <a:endParaRPr lang="nl-BE" dirty="0">
              <a:solidFill>
                <a:prstClr val="black"/>
              </a:solidFill>
              <a:latin typeface="Arial Black" panose="020B0A04020102020204" pitchFamily="34" charset="0"/>
            </a:endParaRPr>
          </a:p>
        </p:txBody>
      </p:sp>
      <p:cxnSp>
        <p:nvCxnSpPr>
          <p:cNvPr id="12" name="Rechte verbindingslijn 11"/>
          <p:cNvCxnSpPr/>
          <p:nvPr/>
        </p:nvCxnSpPr>
        <p:spPr>
          <a:xfrm>
            <a:off x="158620" y="942392"/>
            <a:ext cx="11952515" cy="18661"/>
          </a:xfrm>
          <a:prstGeom prst="line">
            <a:avLst/>
          </a:prstGeom>
        </p:spPr>
        <p:style>
          <a:lnRef idx="1">
            <a:schemeClr val="accent1"/>
          </a:lnRef>
          <a:fillRef idx="0">
            <a:schemeClr val="accent1"/>
          </a:fillRef>
          <a:effectRef idx="0">
            <a:schemeClr val="accent1"/>
          </a:effectRef>
          <a:fontRef idx="minor">
            <a:schemeClr val="tx1"/>
          </a:fontRef>
        </p:style>
      </p:cxnSp>
      <p:sp>
        <p:nvSpPr>
          <p:cNvPr id="2" name="Tekstvak 1"/>
          <p:cNvSpPr txBox="1"/>
          <p:nvPr/>
        </p:nvSpPr>
        <p:spPr>
          <a:xfrm>
            <a:off x="1240972" y="1567543"/>
            <a:ext cx="8749334" cy="5262979"/>
          </a:xfrm>
          <a:prstGeom prst="rect">
            <a:avLst/>
          </a:prstGeom>
          <a:noFill/>
        </p:spPr>
        <p:txBody>
          <a:bodyPr wrap="square" rtlCol="0">
            <a:spAutoFit/>
          </a:bodyPr>
          <a:lstStyle/>
          <a:p>
            <a:pPr algn="ctr"/>
            <a:r>
              <a:rPr lang="nl-BE" sz="3600" dirty="0" smtClean="0">
                <a:solidFill>
                  <a:srgbClr val="FF0000"/>
                </a:solidFill>
                <a:latin typeface="Aharoni" panose="02010803020104030203" pitchFamily="2" charset="-79"/>
                <a:cs typeface="Aharoni" panose="02010803020104030203" pitchFamily="2" charset="-79"/>
              </a:rPr>
              <a:t>Jaar vergadering 2016</a:t>
            </a:r>
          </a:p>
          <a:p>
            <a:pPr algn="ctr"/>
            <a:r>
              <a:rPr lang="nl-BE" sz="3600" dirty="0">
                <a:solidFill>
                  <a:srgbClr val="FF0000"/>
                </a:solidFill>
                <a:latin typeface="Aharoni" panose="02010803020104030203" pitchFamily="2" charset="-79"/>
                <a:cs typeface="Aharoni" panose="02010803020104030203" pitchFamily="2" charset="-79"/>
              </a:rPr>
              <a:t> </a:t>
            </a:r>
            <a:r>
              <a:rPr lang="nl-BE" sz="3600" dirty="0" smtClean="0">
                <a:solidFill>
                  <a:srgbClr val="FF0000"/>
                </a:solidFill>
                <a:latin typeface="Aharoni" panose="02010803020104030203" pitchFamily="2" charset="-79"/>
                <a:cs typeface="Aharoni" panose="02010803020104030203" pitchFamily="2" charset="-79"/>
              </a:rPr>
              <a:t>   </a:t>
            </a:r>
            <a:r>
              <a:rPr lang="nl-BE" sz="3600" dirty="0" smtClean="0">
                <a:solidFill>
                  <a:srgbClr val="54A021"/>
                </a:solidFill>
                <a:latin typeface="BATAVIA" panose="00000400000000000000" pitchFamily="2" charset="2"/>
                <a:cs typeface="Aharoni" panose="02010803020104030203" pitchFamily="2" charset="-79"/>
              </a:rPr>
              <a:t>BIN LIEZEBOS</a:t>
            </a:r>
          </a:p>
          <a:p>
            <a:endParaRPr lang="nl-BE" sz="3600" dirty="0">
              <a:solidFill>
                <a:srgbClr val="FF0000"/>
              </a:solidFill>
              <a:latin typeface="Aharoni" panose="02010803020104030203" pitchFamily="2" charset="-79"/>
              <a:cs typeface="Aharoni" panose="02010803020104030203" pitchFamily="2" charset="-79"/>
            </a:endParaRPr>
          </a:p>
          <a:p>
            <a:endParaRPr lang="nl-BE" dirty="0" smtClean="0">
              <a:solidFill>
                <a:prstClr val="black"/>
              </a:solidFill>
              <a:latin typeface="BATAVIA" panose="00000400000000000000" pitchFamily="2" charset="2"/>
            </a:endParaRPr>
          </a:p>
          <a:p>
            <a:endParaRPr lang="nl-BE" dirty="0">
              <a:solidFill>
                <a:prstClr val="black"/>
              </a:solidFill>
              <a:latin typeface="BATAVIA" panose="00000400000000000000" pitchFamily="2" charset="2"/>
            </a:endParaRPr>
          </a:p>
          <a:p>
            <a:pPr marL="285750" indent="-285750" algn="ctr">
              <a:buFont typeface="Arial" panose="020B0604020202020204" pitchFamily="34" charset="0"/>
              <a:buChar char="•"/>
            </a:pPr>
            <a:r>
              <a:rPr lang="nl-BE" sz="4800" dirty="0" smtClean="0">
                <a:solidFill>
                  <a:prstClr val="black"/>
                </a:solidFill>
              </a:rPr>
              <a:t>Vragen</a:t>
            </a:r>
          </a:p>
          <a:p>
            <a:pPr marL="285750" indent="-285750">
              <a:buFont typeface="Arial" panose="020B0604020202020204" pitchFamily="34" charset="0"/>
              <a:buChar char="•"/>
            </a:pPr>
            <a:endParaRPr lang="nl-BE" dirty="0">
              <a:solidFill>
                <a:prstClr val="black"/>
              </a:solidFill>
            </a:endParaRPr>
          </a:p>
          <a:p>
            <a:r>
              <a:rPr lang="nl-BE" b="1" dirty="0" smtClean="0">
                <a:solidFill>
                  <a:srgbClr val="54A021">
                    <a:lumMod val="75000"/>
                  </a:srgbClr>
                </a:solidFill>
              </a:rPr>
              <a:t>         </a:t>
            </a:r>
            <a:endParaRPr lang="nl-BE" b="1" dirty="0">
              <a:solidFill>
                <a:srgbClr val="54A021">
                  <a:lumMod val="75000"/>
                </a:srgbClr>
              </a:solidFill>
            </a:endParaRPr>
          </a:p>
          <a:p>
            <a:pPr marL="285750" indent="-285750" algn="ctr">
              <a:buFont typeface="Arial" panose="020B0604020202020204" pitchFamily="34" charset="0"/>
              <a:buChar char="•"/>
            </a:pPr>
            <a:endParaRPr lang="nl-BE" b="1" dirty="0">
              <a:solidFill>
                <a:srgbClr val="54A021">
                  <a:lumMod val="75000"/>
                </a:srgbClr>
              </a:solidFill>
            </a:endParaRPr>
          </a:p>
          <a:p>
            <a:pPr algn="ctr"/>
            <a:endParaRPr lang="nl-BE" b="1" dirty="0">
              <a:solidFill>
                <a:srgbClr val="54A021">
                  <a:lumMod val="75000"/>
                </a:srgbClr>
              </a:solidFill>
            </a:endParaRPr>
          </a:p>
          <a:p>
            <a:pPr marL="285750" indent="-285750">
              <a:buFont typeface="Arial" panose="020B0604020202020204" pitchFamily="34" charset="0"/>
              <a:buChar char="•"/>
            </a:pPr>
            <a:endParaRPr lang="nl-BE" b="1" dirty="0" smtClean="0">
              <a:solidFill>
                <a:srgbClr val="54A021">
                  <a:lumMod val="75000"/>
                </a:srgbClr>
              </a:solidFill>
            </a:endParaRPr>
          </a:p>
          <a:p>
            <a:pPr marL="285750" indent="-285750">
              <a:buFont typeface="Arial" panose="020B0604020202020204" pitchFamily="34" charset="0"/>
              <a:buChar char="•"/>
            </a:pPr>
            <a:endParaRPr lang="nl-BE" b="1" dirty="0">
              <a:solidFill>
                <a:srgbClr val="54A021">
                  <a:lumMod val="75000"/>
                </a:srgbClr>
              </a:solidFill>
            </a:endParaRPr>
          </a:p>
          <a:p>
            <a:pPr marL="285750" indent="-285750">
              <a:buFont typeface="Arial" panose="020B0604020202020204" pitchFamily="34" charset="0"/>
              <a:buChar char="•"/>
            </a:pPr>
            <a:endParaRPr lang="nl-BE" b="1" dirty="0" smtClean="0">
              <a:solidFill>
                <a:srgbClr val="54A021">
                  <a:lumMod val="75000"/>
                </a:srgbClr>
              </a:solidFill>
            </a:endParaRPr>
          </a:p>
          <a:p>
            <a:pPr marL="285750" indent="-285750">
              <a:buFont typeface="Arial" panose="020B0604020202020204" pitchFamily="34" charset="0"/>
              <a:buChar char="•"/>
            </a:pPr>
            <a:endParaRPr lang="nl-BE" dirty="0">
              <a:solidFill>
                <a:prstClr val="black"/>
              </a:solidFill>
            </a:endParaRPr>
          </a:p>
        </p:txBody>
      </p:sp>
      <p:pic>
        <p:nvPicPr>
          <p:cNvPr id="9" name="Afbeelding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6673" y="30228"/>
            <a:ext cx="1146709" cy="874504"/>
          </a:xfrm>
          <a:prstGeom prst="rect">
            <a:avLst/>
          </a:prstGeom>
        </p:spPr>
      </p:pic>
    </p:spTree>
    <p:extLst>
      <p:ext uri="{BB962C8B-B14F-4D97-AF65-F5344CB8AC3E}">
        <p14:creationId xmlns:p14="http://schemas.microsoft.com/office/powerpoint/2010/main" val="338375722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9"/>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5" name="Afbeelding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11543" y="60374"/>
            <a:ext cx="856062" cy="844358"/>
          </a:xfrm>
          <a:prstGeom prst="rect">
            <a:avLst/>
          </a:prstGeom>
        </p:spPr>
      </p:pic>
      <p:sp>
        <p:nvSpPr>
          <p:cNvPr id="7" name="Tijdelijke aanduiding voor voettekst 6"/>
          <p:cNvSpPr>
            <a:spLocks noGrp="1"/>
          </p:cNvSpPr>
          <p:nvPr>
            <p:ph type="ftr" sz="quarter" idx="11"/>
          </p:nvPr>
        </p:nvSpPr>
        <p:spPr>
          <a:xfrm>
            <a:off x="1489098" y="6395924"/>
            <a:ext cx="6297612" cy="365125"/>
          </a:xfrm>
        </p:spPr>
        <p:txBody>
          <a:bodyPr/>
          <a:lstStyle/>
          <a:p>
            <a:pPr algn="ctr"/>
            <a:r>
              <a:rPr lang="nl-BE" dirty="0" smtClean="0">
                <a:solidFill>
                  <a:schemeClr val="tx1"/>
                </a:solidFill>
              </a:rPr>
              <a:t>Jaarvergadering BIN LIEZEBOS 2016</a:t>
            </a:r>
            <a:endParaRPr lang="nl-BE" dirty="0">
              <a:solidFill>
                <a:schemeClr val="tx1"/>
              </a:solidFill>
            </a:endParaRPr>
          </a:p>
        </p:txBody>
      </p:sp>
      <p:sp>
        <p:nvSpPr>
          <p:cNvPr id="8" name="Tekstvak 7"/>
          <p:cNvSpPr txBox="1"/>
          <p:nvPr/>
        </p:nvSpPr>
        <p:spPr>
          <a:xfrm>
            <a:off x="1978090" y="345233"/>
            <a:ext cx="7529804" cy="369332"/>
          </a:xfrm>
          <a:prstGeom prst="rect">
            <a:avLst/>
          </a:prstGeom>
          <a:noFill/>
        </p:spPr>
        <p:txBody>
          <a:bodyPr wrap="square" rtlCol="0">
            <a:spAutoFit/>
          </a:bodyPr>
          <a:lstStyle/>
          <a:p>
            <a:pPr algn="ctr"/>
            <a:r>
              <a:rPr lang="nl-BE" dirty="0" smtClean="0">
                <a:solidFill>
                  <a:srgbClr val="FF0000"/>
                </a:solidFill>
                <a:latin typeface="Arial Black" panose="020B0A04020102020204" pitchFamily="34" charset="0"/>
              </a:rPr>
              <a:t>B</a:t>
            </a:r>
            <a:r>
              <a:rPr lang="nl-BE" dirty="0" smtClean="0">
                <a:latin typeface="Arial Black" panose="020B0A04020102020204" pitchFamily="34" charset="0"/>
              </a:rPr>
              <a:t>uurt </a:t>
            </a:r>
            <a:r>
              <a:rPr lang="nl-BE" dirty="0" smtClean="0">
                <a:solidFill>
                  <a:srgbClr val="FF0000"/>
                </a:solidFill>
                <a:latin typeface="Arial Black" panose="020B0A04020102020204" pitchFamily="34" charset="0"/>
              </a:rPr>
              <a:t>I</a:t>
            </a:r>
            <a:r>
              <a:rPr lang="nl-BE" dirty="0" smtClean="0">
                <a:latin typeface="Arial Black" panose="020B0A04020102020204" pitchFamily="34" charset="0"/>
              </a:rPr>
              <a:t>nformatie </a:t>
            </a:r>
            <a:r>
              <a:rPr lang="nl-BE" dirty="0" smtClean="0">
                <a:solidFill>
                  <a:srgbClr val="FF0000"/>
                </a:solidFill>
                <a:latin typeface="Arial Black" panose="020B0A04020102020204" pitchFamily="34" charset="0"/>
              </a:rPr>
              <a:t>N</a:t>
            </a:r>
            <a:r>
              <a:rPr lang="nl-BE" dirty="0" smtClean="0">
                <a:latin typeface="Arial Black" panose="020B0A04020102020204" pitchFamily="34" charset="0"/>
              </a:rPr>
              <a:t>etwerk  LIEZEBOS </a:t>
            </a:r>
            <a:endParaRPr lang="nl-BE" dirty="0">
              <a:latin typeface="Arial Black" panose="020B0A04020102020204" pitchFamily="34" charset="0"/>
            </a:endParaRPr>
          </a:p>
        </p:txBody>
      </p:sp>
      <p:cxnSp>
        <p:nvCxnSpPr>
          <p:cNvPr id="12" name="Rechte verbindingslijn 11"/>
          <p:cNvCxnSpPr/>
          <p:nvPr/>
        </p:nvCxnSpPr>
        <p:spPr>
          <a:xfrm>
            <a:off x="158620" y="942392"/>
            <a:ext cx="11952515" cy="18661"/>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13" name="Grafiek 12"/>
          <p:cNvGraphicFramePr>
            <a:graphicFrameLocks/>
          </p:cNvGraphicFramePr>
          <p:nvPr>
            <p:extLst>
              <p:ext uri="{D42A27DB-BD31-4B8C-83A1-F6EECF244321}">
                <p14:modId xmlns:p14="http://schemas.microsoft.com/office/powerpoint/2010/main" val="2020180463"/>
              </p:ext>
            </p:extLst>
          </p:nvPr>
        </p:nvGraphicFramePr>
        <p:xfrm>
          <a:off x="158620" y="1517690"/>
          <a:ext cx="11106010" cy="3511335"/>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692125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999"/>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3" grpId="0">
        <p:bldAsOne/>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5" name="Afbeelding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11543" y="60374"/>
            <a:ext cx="856062" cy="844358"/>
          </a:xfrm>
          <a:prstGeom prst="rect">
            <a:avLst/>
          </a:prstGeom>
        </p:spPr>
      </p:pic>
      <p:sp>
        <p:nvSpPr>
          <p:cNvPr id="7" name="Tijdelijke aanduiding voor voettekst 6"/>
          <p:cNvSpPr>
            <a:spLocks noGrp="1"/>
          </p:cNvSpPr>
          <p:nvPr>
            <p:ph type="ftr" sz="quarter" idx="11"/>
          </p:nvPr>
        </p:nvSpPr>
        <p:spPr>
          <a:xfrm>
            <a:off x="1489098" y="6395924"/>
            <a:ext cx="6297612" cy="365125"/>
          </a:xfrm>
        </p:spPr>
        <p:txBody>
          <a:bodyPr/>
          <a:lstStyle/>
          <a:p>
            <a:pPr algn="ctr"/>
            <a:r>
              <a:rPr lang="nl-BE" dirty="0" smtClean="0">
                <a:solidFill>
                  <a:schemeClr val="tx1"/>
                </a:solidFill>
              </a:rPr>
              <a:t>Jaarvergadering BIN LIEZEBOS 2016</a:t>
            </a:r>
            <a:endParaRPr lang="nl-BE" dirty="0">
              <a:solidFill>
                <a:schemeClr val="tx1"/>
              </a:solidFill>
            </a:endParaRPr>
          </a:p>
        </p:txBody>
      </p:sp>
      <p:sp>
        <p:nvSpPr>
          <p:cNvPr id="8" name="Tekstvak 7"/>
          <p:cNvSpPr txBox="1"/>
          <p:nvPr/>
        </p:nvSpPr>
        <p:spPr>
          <a:xfrm>
            <a:off x="1978090" y="345233"/>
            <a:ext cx="7529804" cy="369332"/>
          </a:xfrm>
          <a:prstGeom prst="rect">
            <a:avLst/>
          </a:prstGeom>
          <a:noFill/>
        </p:spPr>
        <p:txBody>
          <a:bodyPr wrap="square" rtlCol="0">
            <a:spAutoFit/>
          </a:bodyPr>
          <a:lstStyle/>
          <a:p>
            <a:pPr algn="ctr"/>
            <a:r>
              <a:rPr lang="nl-BE" dirty="0" smtClean="0">
                <a:solidFill>
                  <a:srgbClr val="FF0000"/>
                </a:solidFill>
                <a:latin typeface="Arial Black" panose="020B0A04020102020204" pitchFamily="34" charset="0"/>
              </a:rPr>
              <a:t>B</a:t>
            </a:r>
            <a:r>
              <a:rPr lang="nl-BE" dirty="0" smtClean="0">
                <a:latin typeface="Arial Black" panose="020B0A04020102020204" pitchFamily="34" charset="0"/>
              </a:rPr>
              <a:t>uurt </a:t>
            </a:r>
            <a:r>
              <a:rPr lang="nl-BE" dirty="0" smtClean="0">
                <a:solidFill>
                  <a:srgbClr val="FF0000"/>
                </a:solidFill>
                <a:latin typeface="Arial Black" panose="020B0A04020102020204" pitchFamily="34" charset="0"/>
              </a:rPr>
              <a:t>I</a:t>
            </a:r>
            <a:r>
              <a:rPr lang="nl-BE" dirty="0" smtClean="0">
                <a:latin typeface="Arial Black" panose="020B0A04020102020204" pitchFamily="34" charset="0"/>
              </a:rPr>
              <a:t>nformatie </a:t>
            </a:r>
            <a:r>
              <a:rPr lang="nl-BE" dirty="0" smtClean="0">
                <a:solidFill>
                  <a:srgbClr val="FF0000"/>
                </a:solidFill>
                <a:latin typeface="Arial Black" panose="020B0A04020102020204" pitchFamily="34" charset="0"/>
              </a:rPr>
              <a:t>N</a:t>
            </a:r>
            <a:r>
              <a:rPr lang="nl-BE" dirty="0" smtClean="0">
                <a:latin typeface="Arial Black" panose="020B0A04020102020204" pitchFamily="34" charset="0"/>
              </a:rPr>
              <a:t>etwerk  LIEZEBOS </a:t>
            </a:r>
            <a:endParaRPr lang="nl-BE" dirty="0">
              <a:latin typeface="Arial Black" panose="020B0A04020102020204" pitchFamily="34" charset="0"/>
            </a:endParaRPr>
          </a:p>
        </p:txBody>
      </p:sp>
      <p:cxnSp>
        <p:nvCxnSpPr>
          <p:cNvPr id="12" name="Rechte verbindingslijn 11"/>
          <p:cNvCxnSpPr/>
          <p:nvPr/>
        </p:nvCxnSpPr>
        <p:spPr>
          <a:xfrm>
            <a:off x="158620" y="942392"/>
            <a:ext cx="11952515" cy="18661"/>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2" name="Tabel 1"/>
          <p:cNvGraphicFramePr>
            <a:graphicFrameLocks noGrp="1"/>
          </p:cNvGraphicFramePr>
          <p:nvPr>
            <p:extLst>
              <p:ext uri="{D42A27DB-BD31-4B8C-83A1-F6EECF244321}">
                <p14:modId xmlns:p14="http://schemas.microsoft.com/office/powerpoint/2010/main" val="1210699108"/>
              </p:ext>
            </p:extLst>
          </p:nvPr>
        </p:nvGraphicFramePr>
        <p:xfrm>
          <a:off x="674369" y="1464104"/>
          <a:ext cx="9233576" cy="4685332"/>
        </p:xfrm>
        <a:graphic>
          <a:graphicData uri="http://schemas.openxmlformats.org/drawingml/2006/table">
            <a:tbl>
              <a:tblPr>
                <a:tableStyleId>{5C22544A-7EE6-4342-B048-85BDC9FD1C3A}</a:tableStyleId>
              </a:tblPr>
              <a:tblGrid>
                <a:gridCol w="1773317"/>
                <a:gridCol w="630326"/>
                <a:gridCol w="537878"/>
                <a:gridCol w="537878"/>
                <a:gridCol w="537878"/>
                <a:gridCol w="537878"/>
                <a:gridCol w="537878"/>
                <a:gridCol w="537878"/>
                <a:gridCol w="537878"/>
                <a:gridCol w="596709"/>
                <a:gridCol w="537878"/>
                <a:gridCol w="596709"/>
                <a:gridCol w="616319"/>
                <a:gridCol w="717172"/>
              </a:tblGrid>
              <a:tr h="409562">
                <a:tc>
                  <a:txBody>
                    <a:bodyPr/>
                    <a:lstStyle/>
                    <a:p>
                      <a:pPr algn="l" fontAlgn="b"/>
                      <a:r>
                        <a:rPr lang="nl-BE" sz="900" u="none" strike="noStrike" dirty="0">
                          <a:effectLst/>
                        </a:rPr>
                        <a:t>voorvallen</a:t>
                      </a:r>
                      <a:endParaRPr lang="nl-BE" sz="900" b="0" i="0" u="none" strike="noStrike" dirty="0">
                        <a:solidFill>
                          <a:srgbClr val="000000"/>
                        </a:solidFill>
                        <a:effectLst/>
                        <a:latin typeface="Calibri" panose="020F0502020204030204" pitchFamily="34" charset="0"/>
                      </a:endParaRPr>
                    </a:p>
                  </a:txBody>
                  <a:tcPr marL="7834" marR="7834" marT="7834" marB="0" anchor="b"/>
                </a:tc>
                <a:tc>
                  <a:txBody>
                    <a:bodyPr/>
                    <a:lstStyle/>
                    <a:p>
                      <a:pPr algn="l" fontAlgn="b"/>
                      <a:r>
                        <a:rPr lang="nl-BE" sz="900" u="none" strike="noStrike">
                          <a:effectLst/>
                        </a:rPr>
                        <a:t>januari</a:t>
                      </a:r>
                      <a:endParaRPr lang="nl-BE" sz="900" b="0" i="0" u="none" strike="noStrike">
                        <a:solidFill>
                          <a:srgbClr val="000000"/>
                        </a:solidFill>
                        <a:effectLst/>
                        <a:latin typeface="Calibri" panose="020F0502020204030204" pitchFamily="34" charset="0"/>
                      </a:endParaRPr>
                    </a:p>
                  </a:txBody>
                  <a:tcPr marL="7834" marR="7834" marT="7834" marB="0" anchor="b"/>
                </a:tc>
                <a:tc>
                  <a:txBody>
                    <a:bodyPr/>
                    <a:lstStyle/>
                    <a:p>
                      <a:pPr algn="l" fontAlgn="b"/>
                      <a:r>
                        <a:rPr lang="nl-BE" sz="900" u="none" strike="noStrike">
                          <a:effectLst/>
                        </a:rPr>
                        <a:t>februari</a:t>
                      </a:r>
                      <a:endParaRPr lang="nl-BE" sz="900" b="0" i="0" u="none" strike="noStrike">
                        <a:solidFill>
                          <a:srgbClr val="000000"/>
                        </a:solidFill>
                        <a:effectLst/>
                        <a:latin typeface="Calibri" panose="020F0502020204030204" pitchFamily="34" charset="0"/>
                      </a:endParaRPr>
                    </a:p>
                  </a:txBody>
                  <a:tcPr marL="7834" marR="7834" marT="7834" marB="0" anchor="b"/>
                </a:tc>
                <a:tc>
                  <a:txBody>
                    <a:bodyPr/>
                    <a:lstStyle/>
                    <a:p>
                      <a:pPr algn="l" fontAlgn="b"/>
                      <a:r>
                        <a:rPr lang="nl-BE" sz="900" u="none" strike="noStrike">
                          <a:effectLst/>
                        </a:rPr>
                        <a:t>maart</a:t>
                      </a:r>
                      <a:endParaRPr lang="nl-BE" sz="900" b="0" i="0" u="none" strike="noStrike">
                        <a:solidFill>
                          <a:srgbClr val="000000"/>
                        </a:solidFill>
                        <a:effectLst/>
                        <a:latin typeface="Calibri" panose="020F0502020204030204" pitchFamily="34" charset="0"/>
                      </a:endParaRPr>
                    </a:p>
                  </a:txBody>
                  <a:tcPr marL="7834" marR="7834" marT="7834" marB="0" anchor="b"/>
                </a:tc>
                <a:tc>
                  <a:txBody>
                    <a:bodyPr/>
                    <a:lstStyle/>
                    <a:p>
                      <a:pPr algn="l" fontAlgn="b"/>
                      <a:r>
                        <a:rPr lang="nl-BE" sz="900" u="none" strike="noStrike">
                          <a:effectLst/>
                        </a:rPr>
                        <a:t>april</a:t>
                      </a:r>
                      <a:endParaRPr lang="nl-BE" sz="900" b="0" i="0" u="none" strike="noStrike">
                        <a:solidFill>
                          <a:srgbClr val="000000"/>
                        </a:solidFill>
                        <a:effectLst/>
                        <a:latin typeface="Calibri" panose="020F0502020204030204" pitchFamily="34" charset="0"/>
                      </a:endParaRPr>
                    </a:p>
                  </a:txBody>
                  <a:tcPr marL="7834" marR="7834" marT="7834" marB="0" anchor="b"/>
                </a:tc>
                <a:tc>
                  <a:txBody>
                    <a:bodyPr/>
                    <a:lstStyle/>
                    <a:p>
                      <a:pPr algn="l" fontAlgn="b"/>
                      <a:r>
                        <a:rPr lang="nl-BE" sz="900" u="none" strike="noStrike">
                          <a:effectLst/>
                        </a:rPr>
                        <a:t>mei</a:t>
                      </a:r>
                      <a:endParaRPr lang="nl-BE" sz="900" b="0" i="0" u="none" strike="noStrike">
                        <a:solidFill>
                          <a:srgbClr val="000000"/>
                        </a:solidFill>
                        <a:effectLst/>
                        <a:latin typeface="Calibri" panose="020F0502020204030204" pitchFamily="34" charset="0"/>
                      </a:endParaRPr>
                    </a:p>
                  </a:txBody>
                  <a:tcPr marL="7834" marR="7834" marT="7834" marB="0" anchor="b"/>
                </a:tc>
                <a:tc>
                  <a:txBody>
                    <a:bodyPr/>
                    <a:lstStyle/>
                    <a:p>
                      <a:pPr algn="ctr" fontAlgn="b"/>
                      <a:r>
                        <a:rPr lang="nl-BE" sz="900" u="none" strike="noStrike">
                          <a:effectLst/>
                        </a:rPr>
                        <a:t>juni</a:t>
                      </a:r>
                      <a:endParaRPr lang="nl-BE" sz="900" b="0" i="0" u="none" strike="noStrike">
                        <a:solidFill>
                          <a:srgbClr val="000000"/>
                        </a:solidFill>
                        <a:effectLst/>
                        <a:latin typeface="Calibri" panose="020F0502020204030204" pitchFamily="34" charset="0"/>
                      </a:endParaRPr>
                    </a:p>
                  </a:txBody>
                  <a:tcPr marL="7834" marR="7834" marT="7834" marB="0" anchor="b"/>
                </a:tc>
                <a:tc>
                  <a:txBody>
                    <a:bodyPr/>
                    <a:lstStyle/>
                    <a:p>
                      <a:pPr algn="l" fontAlgn="b"/>
                      <a:r>
                        <a:rPr lang="nl-BE" sz="900" u="none" strike="noStrike" dirty="0">
                          <a:effectLst/>
                        </a:rPr>
                        <a:t>juli</a:t>
                      </a:r>
                      <a:endParaRPr lang="nl-BE" sz="900" b="0" i="0" u="none" strike="noStrike" dirty="0">
                        <a:solidFill>
                          <a:srgbClr val="000000"/>
                        </a:solidFill>
                        <a:effectLst/>
                        <a:latin typeface="Calibri" panose="020F0502020204030204" pitchFamily="34" charset="0"/>
                      </a:endParaRPr>
                    </a:p>
                  </a:txBody>
                  <a:tcPr marL="7834" marR="7834" marT="7834" marB="0" anchor="b"/>
                </a:tc>
                <a:tc>
                  <a:txBody>
                    <a:bodyPr/>
                    <a:lstStyle/>
                    <a:p>
                      <a:pPr algn="l" fontAlgn="b"/>
                      <a:r>
                        <a:rPr lang="nl-BE" sz="900" u="none" strike="noStrike">
                          <a:effectLst/>
                        </a:rPr>
                        <a:t>augustus</a:t>
                      </a:r>
                      <a:endParaRPr lang="nl-BE" sz="900" b="0" i="0" u="none" strike="noStrike">
                        <a:solidFill>
                          <a:srgbClr val="000000"/>
                        </a:solidFill>
                        <a:effectLst/>
                        <a:latin typeface="Calibri" panose="020F0502020204030204" pitchFamily="34" charset="0"/>
                      </a:endParaRPr>
                    </a:p>
                  </a:txBody>
                  <a:tcPr marL="7834" marR="7834" marT="7834" marB="0" anchor="b"/>
                </a:tc>
                <a:tc>
                  <a:txBody>
                    <a:bodyPr/>
                    <a:lstStyle/>
                    <a:p>
                      <a:pPr algn="l" fontAlgn="b"/>
                      <a:r>
                        <a:rPr lang="nl-BE" sz="900" u="none" strike="noStrike">
                          <a:effectLst/>
                        </a:rPr>
                        <a:t>september</a:t>
                      </a:r>
                      <a:endParaRPr lang="nl-BE" sz="900" b="0" i="0" u="none" strike="noStrike">
                        <a:solidFill>
                          <a:srgbClr val="000000"/>
                        </a:solidFill>
                        <a:effectLst/>
                        <a:latin typeface="Calibri" panose="020F0502020204030204" pitchFamily="34" charset="0"/>
                      </a:endParaRPr>
                    </a:p>
                  </a:txBody>
                  <a:tcPr marL="7834" marR="7834" marT="7834" marB="0" anchor="b"/>
                </a:tc>
                <a:tc>
                  <a:txBody>
                    <a:bodyPr/>
                    <a:lstStyle/>
                    <a:p>
                      <a:pPr algn="l" fontAlgn="b"/>
                      <a:r>
                        <a:rPr lang="nl-BE" sz="900" u="none" strike="noStrike">
                          <a:effectLst/>
                        </a:rPr>
                        <a:t>oktober</a:t>
                      </a:r>
                      <a:endParaRPr lang="nl-BE" sz="900" b="0" i="0" u="none" strike="noStrike">
                        <a:solidFill>
                          <a:srgbClr val="000000"/>
                        </a:solidFill>
                        <a:effectLst/>
                        <a:latin typeface="Calibri" panose="020F0502020204030204" pitchFamily="34" charset="0"/>
                      </a:endParaRPr>
                    </a:p>
                  </a:txBody>
                  <a:tcPr marL="7834" marR="7834" marT="7834" marB="0" anchor="b"/>
                </a:tc>
                <a:tc>
                  <a:txBody>
                    <a:bodyPr/>
                    <a:lstStyle/>
                    <a:p>
                      <a:pPr algn="l" fontAlgn="b"/>
                      <a:r>
                        <a:rPr lang="nl-BE" sz="900" u="none" strike="noStrike" dirty="0">
                          <a:effectLst/>
                        </a:rPr>
                        <a:t>november</a:t>
                      </a:r>
                      <a:endParaRPr lang="nl-BE" sz="900" b="0" i="0" u="none" strike="noStrike" dirty="0">
                        <a:solidFill>
                          <a:srgbClr val="000000"/>
                        </a:solidFill>
                        <a:effectLst/>
                        <a:latin typeface="Calibri" panose="020F0502020204030204" pitchFamily="34" charset="0"/>
                      </a:endParaRPr>
                    </a:p>
                  </a:txBody>
                  <a:tcPr marL="7834" marR="7834" marT="7834" marB="0" anchor="b"/>
                </a:tc>
                <a:tc>
                  <a:txBody>
                    <a:bodyPr/>
                    <a:lstStyle/>
                    <a:p>
                      <a:pPr algn="l" fontAlgn="b"/>
                      <a:r>
                        <a:rPr lang="nl-BE" sz="900" u="none" strike="noStrike">
                          <a:effectLst/>
                        </a:rPr>
                        <a:t>december</a:t>
                      </a:r>
                      <a:endParaRPr lang="nl-BE" sz="900" b="0" i="0" u="none" strike="noStrike">
                        <a:solidFill>
                          <a:srgbClr val="000000"/>
                        </a:solidFill>
                        <a:effectLst/>
                        <a:latin typeface="Calibri" panose="020F0502020204030204" pitchFamily="34" charset="0"/>
                      </a:endParaRPr>
                    </a:p>
                  </a:txBody>
                  <a:tcPr marL="7834" marR="7834" marT="7834" marB="0" anchor="b"/>
                </a:tc>
                <a:tc>
                  <a:txBody>
                    <a:bodyPr/>
                    <a:lstStyle/>
                    <a:p>
                      <a:pPr algn="l" fontAlgn="b"/>
                      <a:r>
                        <a:rPr lang="nl-BE" sz="900" u="none" strike="noStrike">
                          <a:effectLst/>
                        </a:rPr>
                        <a:t>totaal 2015</a:t>
                      </a:r>
                      <a:endParaRPr lang="nl-BE" sz="900" b="0" i="0" u="none" strike="noStrike">
                        <a:solidFill>
                          <a:srgbClr val="000000"/>
                        </a:solidFill>
                        <a:effectLst/>
                        <a:latin typeface="Calibri" panose="020F0502020204030204" pitchFamily="34" charset="0"/>
                      </a:endParaRPr>
                    </a:p>
                  </a:txBody>
                  <a:tcPr marL="7834" marR="7834" marT="7834" marB="0" anchor="b"/>
                </a:tc>
              </a:tr>
              <a:tr h="227424">
                <a:tc>
                  <a:txBody>
                    <a:bodyPr/>
                    <a:lstStyle/>
                    <a:p>
                      <a:pPr algn="l" fontAlgn="b"/>
                      <a:r>
                        <a:rPr lang="nl-BE" sz="900" u="none" strike="noStrike">
                          <a:effectLst/>
                        </a:rPr>
                        <a:t>verdacht voertuig of personen</a:t>
                      </a:r>
                      <a:endParaRPr lang="nl-BE" sz="900" b="0" i="0" u="none" strike="noStrike">
                        <a:solidFill>
                          <a:srgbClr val="000000"/>
                        </a:solidFill>
                        <a:effectLst/>
                        <a:latin typeface="Calibri" panose="020F0502020204030204" pitchFamily="34" charset="0"/>
                      </a:endParaRPr>
                    </a:p>
                  </a:txBody>
                  <a:tcPr marL="7834" marR="7834" marT="7834" marB="0" anchor="b"/>
                </a:tc>
                <a:tc>
                  <a:txBody>
                    <a:bodyPr/>
                    <a:lstStyle/>
                    <a:p>
                      <a:pPr algn="r" fontAlgn="b"/>
                      <a:r>
                        <a:rPr lang="nl-BE" sz="900" u="none" strike="noStrike">
                          <a:effectLst/>
                        </a:rPr>
                        <a:t>4</a:t>
                      </a:r>
                      <a:endParaRPr lang="nl-BE" sz="900" b="0" i="0" u="none" strike="noStrike">
                        <a:solidFill>
                          <a:srgbClr val="000000"/>
                        </a:solidFill>
                        <a:effectLst/>
                        <a:latin typeface="Calibri" panose="020F0502020204030204" pitchFamily="34" charset="0"/>
                      </a:endParaRPr>
                    </a:p>
                  </a:txBody>
                  <a:tcPr marL="7834" marR="7834" marT="7834" marB="0" anchor="b"/>
                </a:tc>
                <a:tc>
                  <a:txBody>
                    <a:bodyPr/>
                    <a:lstStyle/>
                    <a:p>
                      <a:pPr algn="l" fontAlgn="b"/>
                      <a:r>
                        <a:rPr lang="nl-BE" sz="900" u="none" strike="noStrike">
                          <a:effectLst/>
                        </a:rPr>
                        <a:t> </a:t>
                      </a:r>
                      <a:endParaRPr lang="nl-BE" sz="900" b="0" i="0" u="none" strike="noStrike">
                        <a:solidFill>
                          <a:srgbClr val="000000"/>
                        </a:solidFill>
                        <a:effectLst/>
                        <a:latin typeface="Calibri" panose="020F0502020204030204" pitchFamily="34" charset="0"/>
                      </a:endParaRPr>
                    </a:p>
                  </a:txBody>
                  <a:tcPr marL="7834" marR="7834" marT="7834" marB="0" anchor="b"/>
                </a:tc>
                <a:tc>
                  <a:txBody>
                    <a:bodyPr/>
                    <a:lstStyle/>
                    <a:p>
                      <a:pPr algn="r" fontAlgn="b"/>
                      <a:r>
                        <a:rPr lang="nl-BE" sz="900" u="none" strike="noStrike">
                          <a:effectLst/>
                        </a:rPr>
                        <a:t>2</a:t>
                      </a:r>
                      <a:endParaRPr lang="nl-BE" sz="900" b="0" i="0" u="none" strike="noStrike">
                        <a:solidFill>
                          <a:srgbClr val="000000"/>
                        </a:solidFill>
                        <a:effectLst/>
                        <a:latin typeface="Calibri" panose="020F0502020204030204" pitchFamily="34" charset="0"/>
                      </a:endParaRPr>
                    </a:p>
                  </a:txBody>
                  <a:tcPr marL="7834" marR="7834" marT="7834" marB="0" anchor="b"/>
                </a:tc>
                <a:tc>
                  <a:txBody>
                    <a:bodyPr/>
                    <a:lstStyle/>
                    <a:p>
                      <a:pPr algn="r" fontAlgn="b"/>
                      <a:r>
                        <a:rPr lang="nl-BE" sz="900" u="none" strike="noStrike">
                          <a:effectLst/>
                        </a:rPr>
                        <a:t>1</a:t>
                      </a:r>
                      <a:endParaRPr lang="nl-BE" sz="900" b="0" i="0" u="none" strike="noStrike">
                        <a:solidFill>
                          <a:srgbClr val="000000"/>
                        </a:solidFill>
                        <a:effectLst/>
                        <a:latin typeface="Calibri" panose="020F0502020204030204" pitchFamily="34" charset="0"/>
                      </a:endParaRPr>
                    </a:p>
                  </a:txBody>
                  <a:tcPr marL="7834" marR="7834" marT="7834" marB="0" anchor="b"/>
                </a:tc>
                <a:tc>
                  <a:txBody>
                    <a:bodyPr/>
                    <a:lstStyle/>
                    <a:p>
                      <a:pPr algn="r" fontAlgn="b"/>
                      <a:r>
                        <a:rPr lang="nl-BE" sz="900" u="none" strike="noStrike">
                          <a:effectLst/>
                        </a:rPr>
                        <a:t>3</a:t>
                      </a:r>
                      <a:endParaRPr lang="nl-BE" sz="900" b="0" i="0" u="none" strike="noStrike">
                        <a:solidFill>
                          <a:srgbClr val="000000"/>
                        </a:solidFill>
                        <a:effectLst/>
                        <a:latin typeface="Calibri" panose="020F0502020204030204" pitchFamily="34" charset="0"/>
                      </a:endParaRPr>
                    </a:p>
                  </a:txBody>
                  <a:tcPr marL="7834" marR="7834" marT="7834" marB="0" anchor="b"/>
                </a:tc>
                <a:tc>
                  <a:txBody>
                    <a:bodyPr/>
                    <a:lstStyle/>
                    <a:p>
                      <a:pPr algn="ctr" fontAlgn="b"/>
                      <a:r>
                        <a:rPr lang="nl-BE" sz="900" u="none" strike="noStrike">
                          <a:effectLst/>
                        </a:rPr>
                        <a:t>2</a:t>
                      </a:r>
                      <a:endParaRPr lang="nl-BE" sz="900" b="0" i="0" u="none" strike="noStrike">
                        <a:solidFill>
                          <a:srgbClr val="000000"/>
                        </a:solidFill>
                        <a:effectLst/>
                        <a:latin typeface="Calibri" panose="020F0502020204030204" pitchFamily="34" charset="0"/>
                      </a:endParaRPr>
                    </a:p>
                  </a:txBody>
                  <a:tcPr marL="7834" marR="7834" marT="7834" marB="0" anchor="b"/>
                </a:tc>
                <a:tc>
                  <a:txBody>
                    <a:bodyPr/>
                    <a:lstStyle/>
                    <a:p>
                      <a:pPr algn="r" fontAlgn="b"/>
                      <a:r>
                        <a:rPr lang="nl-BE" sz="900" u="none" strike="noStrike">
                          <a:effectLst/>
                        </a:rPr>
                        <a:t>2</a:t>
                      </a:r>
                      <a:endParaRPr lang="nl-BE" sz="900" b="0" i="0" u="none" strike="noStrike">
                        <a:solidFill>
                          <a:srgbClr val="000000"/>
                        </a:solidFill>
                        <a:effectLst/>
                        <a:latin typeface="Calibri" panose="020F0502020204030204" pitchFamily="34" charset="0"/>
                      </a:endParaRPr>
                    </a:p>
                  </a:txBody>
                  <a:tcPr marL="7834" marR="7834" marT="7834" marB="0" anchor="b"/>
                </a:tc>
                <a:tc>
                  <a:txBody>
                    <a:bodyPr/>
                    <a:lstStyle/>
                    <a:p>
                      <a:pPr algn="r" fontAlgn="b"/>
                      <a:r>
                        <a:rPr lang="nl-BE" sz="900" u="none" strike="noStrike">
                          <a:effectLst/>
                        </a:rPr>
                        <a:t>1</a:t>
                      </a:r>
                      <a:endParaRPr lang="nl-BE" sz="900" b="0" i="0" u="none" strike="noStrike">
                        <a:solidFill>
                          <a:srgbClr val="000000"/>
                        </a:solidFill>
                        <a:effectLst/>
                        <a:latin typeface="Calibri" panose="020F0502020204030204" pitchFamily="34" charset="0"/>
                      </a:endParaRPr>
                    </a:p>
                  </a:txBody>
                  <a:tcPr marL="7834" marR="7834" marT="7834" marB="0" anchor="b"/>
                </a:tc>
                <a:tc>
                  <a:txBody>
                    <a:bodyPr/>
                    <a:lstStyle/>
                    <a:p>
                      <a:pPr algn="r" fontAlgn="b"/>
                      <a:r>
                        <a:rPr lang="nl-BE" sz="900" u="none" strike="noStrike">
                          <a:effectLst/>
                        </a:rPr>
                        <a:t>0</a:t>
                      </a:r>
                      <a:endParaRPr lang="nl-BE" sz="900" b="0" i="0" u="none" strike="noStrike">
                        <a:solidFill>
                          <a:srgbClr val="000000"/>
                        </a:solidFill>
                        <a:effectLst/>
                        <a:latin typeface="Calibri" panose="020F0502020204030204" pitchFamily="34" charset="0"/>
                      </a:endParaRPr>
                    </a:p>
                  </a:txBody>
                  <a:tcPr marL="7834" marR="7834" marT="7834" marB="0" anchor="b"/>
                </a:tc>
                <a:tc>
                  <a:txBody>
                    <a:bodyPr/>
                    <a:lstStyle/>
                    <a:p>
                      <a:pPr algn="r" fontAlgn="b"/>
                      <a:r>
                        <a:rPr lang="nl-BE" sz="900" u="none" strike="noStrike">
                          <a:effectLst/>
                        </a:rPr>
                        <a:t>2</a:t>
                      </a:r>
                      <a:endParaRPr lang="nl-BE" sz="900" b="0" i="0" u="none" strike="noStrike">
                        <a:solidFill>
                          <a:srgbClr val="000000"/>
                        </a:solidFill>
                        <a:effectLst/>
                        <a:latin typeface="Calibri" panose="020F0502020204030204" pitchFamily="34" charset="0"/>
                      </a:endParaRPr>
                    </a:p>
                  </a:txBody>
                  <a:tcPr marL="7834" marR="7834" marT="7834" marB="0" anchor="b"/>
                </a:tc>
                <a:tc>
                  <a:txBody>
                    <a:bodyPr/>
                    <a:lstStyle/>
                    <a:p>
                      <a:pPr algn="r" fontAlgn="b"/>
                      <a:r>
                        <a:rPr lang="nl-BE" sz="900" u="none" strike="noStrike">
                          <a:effectLst/>
                        </a:rPr>
                        <a:t>1</a:t>
                      </a:r>
                      <a:endParaRPr lang="nl-BE" sz="900" b="0" i="0" u="none" strike="noStrike">
                        <a:solidFill>
                          <a:srgbClr val="000000"/>
                        </a:solidFill>
                        <a:effectLst/>
                        <a:latin typeface="Calibri" panose="020F0502020204030204" pitchFamily="34" charset="0"/>
                      </a:endParaRPr>
                    </a:p>
                  </a:txBody>
                  <a:tcPr marL="7834" marR="7834" marT="7834" marB="0" anchor="b"/>
                </a:tc>
                <a:tc>
                  <a:txBody>
                    <a:bodyPr/>
                    <a:lstStyle/>
                    <a:p>
                      <a:pPr algn="r" fontAlgn="b"/>
                      <a:r>
                        <a:rPr lang="nl-BE" sz="900" u="none" strike="noStrike">
                          <a:effectLst/>
                        </a:rPr>
                        <a:t>0</a:t>
                      </a:r>
                      <a:endParaRPr lang="nl-BE" sz="900" b="0" i="0" u="none" strike="noStrike">
                        <a:solidFill>
                          <a:srgbClr val="000000"/>
                        </a:solidFill>
                        <a:effectLst/>
                        <a:latin typeface="Calibri" panose="020F0502020204030204" pitchFamily="34" charset="0"/>
                      </a:endParaRPr>
                    </a:p>
                  </a:txBody>
                  <a:tcPr marL="7834" marR="7834" marT="7834" marB="0" anchor="b"/>
                </a:tc>
                <a:tc>
                  <a:txBody>
                    <a:bodyPr/>
                    <a:lstStyle/>
                    <a:p>
                      <a:pPr algn="r" fontAlgn="b"/>
                      <a:r>
                        <a:rPr lang="nl-BE" sz="900" u="none" strike="noStrike">
                          <a:effectLst/>
                        </a:rPr>
                        <a:t>18</a:t>
                      </a:r>
                      <a:endParaRPr lang="nl-BE" sz="900" b="0" i="0" u="none" strike="noStrike">
                        <a:solidFill>
                          <a:srgbClr val="000000"/>
                        </a:solidFill>
                        <a:effectLst/>
                        <a:latin typeface="Calibri" panose="020F0502020204030204" pitchFamily="34" charset="0"/>
                      </a:endParaRPr>
                    </a:p>
                  </a:txBody>
                  <a:tcPr marL="7834" marR="7834" marT="7834" marB="0" anchor="b"/>
                </a:tc>
              </a:tr>
              <a:tr h="227424">
                <a:tc>
                  <a:txBody>
                    <a:bodyPr/>
                    <a:lstStyle/>
                    <a:p>
                      <a:pPr algn="l" fontAlgn="b"/>
                      <a:r>
                        <a:rPr lang="nl-BE" sz="900" u="none" strike="noStrike">
                          <a:effectLst/>
                        </a:rPr>
                        <a:t>poging tot inbraak*</a:t>
                      </a:r>
                      <a:endParaRPr lang="nl-BE" sz="900" b="0" i="0" u="none" strike="noStrike">
                        <a:solidFill>
                          <a:srgbClr val="000000"/>
                        </a:solidFill>
                        <a:effectLst/>
                        <a:latin typeface="Calibri" panose="020F0502020204030204" pitchFamily="34" charset="0"/>
                      </a:endParaRPr>
                    </a:p>
                  </a:txBody>
                  <a:tcPr marL="7834" marR="7834" marT="7834" marB="0" anchor="b"/>
                </a:tc>
                <a:tc>
                  <a:txBody>
                    <a:bodyPr/>
                    <a:lstStyle/>
                    <a:p>
                      <a:pPr algn="r" fontAlgn="b"/>
                      <a:r>
                        <a:rPr lang="nl-BE" sz="900" u="none" strike="noStrike" dirty="0">
                          <a:effectLst/>
                        </a:rPr>
                        <a:t>0</a:t>
                      </a:r>
                      <a:endParaRPr lang="nl-BE" sz="900" b="0" i="0" u="none" strike="noStrike" dirty="0">
                        <a:solidFill>
                          <a:srgbClr val="000000"/>
                        </a:solidFill>
                        <a:effectLst/>
                        <a:latin typeface="Calibri" panose="020F0502020204030204" pitchFamily="34" charset="0"/>
                      </a:endParaRPr>
                    </a:p>
                  </a:txBody>
                  <a:tcPr marL="7834" marR="7834" marT="7834" marB="0" anchor="b"/>
                </a:tc>
                <a:tc>
                  <a:txBody>
                    <a:bodyPr/>
                    <a:lstStyle/>
                    <a:p>
                      <a:pPr algn="l" fontAlgn="b"/>
                      <a:r>
                        <a:rPr lang="nl-BE" sz="900" u="none" strike="noStrike">
                          <a:effectLst/>
                        </a:rPr>
                        <a:t> </a:t>
                      </a:r>
                      <a:endParaRPr lang="nl-BE" sz="900" b="0" i="0" u="none" strike="noStrike">
                        <a:solidFill>
                          <a:srgbClr val="000000"/>
                        </a:solidFill>
                        <a:effectLst/>
                        <a:latin typeface="Calibri" panose="020F0502020204030204" pitchFamily="34" charset="0"/>
                      </a:endParaRPr>
                    </a:p>
                  </a:txBody>
                  <a:tcPr marL="7834" marR="7834" marT="7834" marB="0" anchor="b"/>
                </a:tc>
                <a:tc>
                  <a:txBody>
                    <a:bodyPr/>
                    <a:lstStyle/>
                    <a:p>
                      <a:pPr algn="l" fontAlgn="b"/>
                      <a:r>
                        <a:rPr lang="nl-BE" sz="900" u="none" strike="noStrike">
                          <a:effectLst/>
                        </a:rPr>
                        <a:t> </a:t>
                      </a:r>
                      <a:endParaRPr lang="nl-BE" sz="900" b="0" i="0" u="none" strike="noStrike">
                        <a:solidFill>
                          <a:srgbClr val="000000"/>
                        </a:solidFill>
                        <a:effectLst/>
                        <a:latin typeface="Calibri" panose="020F0502020204030204" pitchFamily="34" charset="0"/>
                      </a:endParaRPr>
                    </a:p>
                  </a:txBody>
                  <a:tcPr marL="7834" marR="7834" marT="7834" marB="0" anchor="b"/>
                </a:tc>
                <a:tc>
                  <a:txBody>
                    <a:bodyPr/>
                    <a:lstStyle/>
                    <a:p>
                      <a:pPr algn="l" fontAlgn="b"/>
                      <a:r>
                        <a:rPr lang="nl-BE" sz="900" u="none" strike="noStrike">
                          <a:effectLst/>
                        </a:rPr>
                        <a:t> </a:t>
                      </a:r>
                      <a:endParaRPr lang="nl-BE" sz="900" b="0" i="0" u="none" strike="noStrike">
                        <a:solidFill>
                          <a:srgbClr val="000000"/>
                        </a:solidFill>
                        <a:effectLst/>
                        <a:latin typeface="Calibri" panose="020F0502020204030204" pitchFamily="34" charset="0"/>
                      </a:endParaRPr>
                    </a:p>
                  </a:txBody>
                  <a:tcPr marL="7834" marR="7834" marT="7834" marB="0" anchor="b"/>
                </a:tc>
                <a:tc>
                  <a:txBody>
                    <a:bodyPr/>
                    <a:lstStyle/>
                    <a:p>
                      <a:pPr algn="r" fontAlgn="b"/>
                      <a:r>
                        <a:rPr lang="nl-BE" sz="900" u="none" strike="noStrike">
                          <a:effectLst/>
                        </a:rPr>
                        <a:t>1</a:t>
                      </a:r>
                      <a:endParaRPr lang="nl-BE" sz="900" b="0" i="0" u="none" strike="noStrike">
                        <a:solidFill>
                          <a:srgbClr val="000000"/>
                        </a:solidFill>
                        <a:effectLst/>
                        <a:latin typeface="Calibri" panose="020F0502020204030204" pitchFamily="34" charset="0"/>
                      </a:endParaRPr>
                    </a:p>
                  </a:txBody>
                  <a:tcPr marL="7834" marR="7834" marT="7834" marB="0" anchor="b"/>
                </a:tc>
                <a:tc>
                  <a:txBody>
                    <a:bodyPr/>
                    <a:lstStyle/>
                    <a:p>
                      <a:pPr algn="ctr" fontAlgn="b"/>
                      <a:r>
                        <a:rPr lang="nl-BE" sz="900" u="none" strike="noStrike">
                          <a:effectLst/>
                        </a:rPr>
                        <a:t> </a:t>
                      </a:r>
                      <a:endParaRPr lang="nl-BE" sz="900" b="0" i="0" u="none" strike="noStrike">
                        <a:solidFill>
                          <a:srgbClr val="000000"/>
                        </a:solidFill>
                        <a:effectLst/>
                        <a:latin typeface="Calibri" panose="020F0502020204030204" pitchFamily="34" charset="0"/>
                      </a:endParaRPr>
                    </a:p>
                  </a:txBody>
                  <a:tcPr marL="7834" marR="7834" marT="7834" marB="0" anchor="b"/>
                </a:tc>
                <a:tc>
                  <a:txBody>
                    <a:bodyPr/>
                    <a:lstStyle/>
                    <a:p>
                      <a:pPr algn="l" fontAlgn="b"/>
                      <a:r>
                        <a:rPr lang="nl-BE" sz="900" u="none" strike="noStrike">
                          <a:effectLst/>
                        </a:rPr>
                        <a:t> </a:t>
                      </a:r>
                      <a:endParaRPr lang="nl-BE" sz="900" b="0" i="0" u="none" strike="noStrike">
                        <a:solidFill>
                          <a:srgbClr val="000000"/>
                        </a:solidFill>
                        <a:effectLst/>
                        <a:latin typeface="Calibri" panose="020F0502020204030204" pitchFamily="34" charset="0"/>
                      </a:endParaRPr>
                    </a:p>
                  </a:txBody>
                  <a:tcPr marL="7834" marR="7834" marT="7834" marB="0" anchor="b"/>
                </a:tc>
                <a:tc>
                  <a:txBody>
                    <a:bodyPr/>
                    <a:lstStyle/>
                    <a:p>
                      <a:pPr algn="l" fontAlgn="b"/>
                      <a:r>
                        <a:rPr lang="nl-BE" sz="900" u="none" strike="noStrike">
                          <a:effectLst/>
                        </a:rPr>
                        <a:t> </a:t>
                      </a:r>
                      <a:endParaRPr lang="nl-BE" sz="900" b="0" i="0" u="none" strike="noStrike">
                        <a:solidFill>
                          <a:srgbClr val="000000"/>
                        </a:solidFill>
                        <a:effectLst/>
                        <a:latin typeface="Calibri" panose="020F0502020204030204" pitchFamily="34" charset="0"/>
                      </a:endParaRPr>
                    </a:p>
                  </a:txBody>
                  <a:tcPr marL="7834" marR="7834" marT="7834" marB="0" anchor="b"/>
                </a:tc>
                <a:tc>
                  <a:txBody>
                    <a:bodyPr/>
                    <a:lstStyle/>
                    <a:p>
                      <a:pPr algn="l" fontAlgn="b"/>
                      <a:r>
                        <a:rPr lang="nl-BE" sz="900" u="none" strike="noStrike">
                          <a:effectLst/>
                        </a:rPr>
                        <a:t> </a:t>
                      </a:r>
                      <a:endParaRPr lang="nl-BE" sz="900" b="0" i="0" u="none" strike="noStrike">
                        <a:solidFill>
                          <a:srgbClr val="000000"/>
                        </a:solidFill>
                        <a:effectLst/>
                        <a:latin typeface="Calibri" panose="020F0502020204030204" pitchFamily="34" charset="0"/>
                      </a:endParaRPr>
                    </a:p>
                  </a:txBody>
                  <a:tcPr marL="7834" marR="7834" marT="7834" marB="0" anchor="b"/>
                </a:tc>
                <a:tc>
                  <a:txBody>
                    <a:bodyPr/>
                    <a:lstStyle/>
                    <a:p>
                      <a:pPr algn="l" fontAlgn="b"/>
                      <a:r>
                        <a:rPr lang="nl-BE" sz="900" u="none" strike="noStrike">
                          <a:effectLst/>
                        </a:rPr>
                        <a:t> </a:t>
                      </a:r>
                      <a:endParaRPr lang="nl-BE" sz="900" b="0" i="0" u="none" strike="noStrike">
                        <a:solidFill>
                          <a:srgbClr val="000000"/>
                        </a:solidFill>
                        <a:effectLst/>
                        <a:latin typeface="Calibri" panose="020F0502020204030204" pitchFamily="34" charset="0"/>
                      </a:endParaRPr>
                    </a:p>
                  </a:txBody>
                  <a:tcPr marL="7834" marR="7834" marT="7834" marB="0" anchor="b"/>
                </a:tc>
                <a:tc>
                  <a:txBody>
                    <a:bodyPr/>
                    <a:lstStyle/>
                    <a:p>
                      <a:pPr algn="l" fontAlgn="b"/>
                      <a:r>
                        <a:rPr lang="nl-BE" sz="900" u="none" strike="noStrike">
                          <a:effectLst/>
                        </a:rPr>
                        <a:t> </a:t>
                      </a:r>
                      <a:endParaRPr lang="nl-BE" sz="900" b="0" i="0" u="none" strike="noStrike">
                        <a:solidFill>
                          <a:srgbClr val="000000"/>
                        </a:solidFill>
                        <a:effectLst/>
                        <a:latin typeface="Calibri" panose="020F0502020204030204" pitchFamily="34" charset="0"/>
                      </a:endParaRPr>
                    </a:p>
                  </a:txBody>
                  <a:tcPr marL="7834" marR="7834" marT="7834" marB="0" anchor="b"/>
                </a:tc>
                <a:tc>
                  <a:txBody>
                    <a:bodyPr/>
                    <a:lstStyle/>
                    <a:p>
                      <a:pPr algn="r" fontAlgn="b"/>
                      <a:r>
                        <a:rPr lang="nl-BE" sz="900" u="none" strike="noStrike">
                          <a:effectLst/>
                        </a:rPr>
                        <a:t>1</a:t>
                      </a:r>
                      <a:endParaRPr lang="nl-BE" sz="900" b="0" i="0" u="none" strike="noStrike">
                        <a:solidFill>
                          <a:srgbClr val="000000"/>
                        </a:solidFill>
                        <a:effectLst/>
                        <a:latin typeface="Calibri" panose="020F0502020204030204" pitchFamily="34" charset="0"/>
                      </a:endParaRPr>
                    </a:p>
                  </a:txBody>
                  <a:tcPr marL="7834" marR="7834" marT="7834" marB="0" anchor="b"/>
                </a:tc>
                <a:tc>
                  <a:txBody>
                    <a:bodyPr/>
                    <a:lstStyle/>
                    <a:p>
                      <a:pPr algn="r" fontAlgn="b"/>
                      <a:r>
                        <a:rPr lang="nl-BE" sz="900" u="none" strike="noStrike">
                          <a:effectLst/>
                        </a:rPr>
                        <a:t>2</a:t>
                      </a:r>
                      <a:endParaRPr lang="nl-BE" sz="900" b="0" i="0" u="none" strike="noStrike">
                        <a:solidFill>
                          <a:srgbClr val="000000"/>
                        </a:solidFill>
                        <a:effectLst/>
                        <a:latin typeface="Calibri" panose="020F0502020204030204" pitchFamily="34" charset="0"/>
                      </a:endParaRPr>
                    </a:p>
                  </a:txBody>
                  <a:tcPr marL="7834" marR="7834" marT="7834" marB="0" anchor="b"/>
                </a:tc>
              </a:tr>
              <a:tr h="227424">
                <a:tc>
                  <a:txBody>
                    <a:bodyPr/>
                    <a:lstStyle/>
                    <a:p>
                      <a:pPr algn="l" fontAlgn="b"/>
                      <a:r>
                        <a:rPr lang="nl-BE" sz="900" u="none" strike="noStrike">
                          <a:effectLst/>
                        </a:rPr>
                        <a:t>inbraak *</a:t>
                      </a:r>
                      <a:endParaRPr lang="nl-BE" sz="900" b="0" i="0" u="none" strike="noStrike">
                        <a:solidFill>
                          <a:srgbClr val="000000"/>
                        </a:solidFill>
                        <a:effectLst/>
                        <a:latin typeface="Calibri" panose="020F0502020204030204" pitchFamily="34" charset="0"/>
                      </a:endParaRPr>
                    </a:p>
                  </a:txBody>
                  <a:tcPr marL="7834" marR="7834" marT="7834" marB="0" anchor="b"/>
                </a:tc>
                <a:tc>
                  <a:txBody>
                    <a:bodyPr/>
                    <a:lstStyle/>
                    <a:p>
                      <a:pPr algn="r" fontAlgn="b"/>
                      <a:r>
                        <a:rPr lang="nl-BE" sz="900" u="none" strike="noStrike">
                          <a:effectLst/>
                        </a:rPr>
                        <a:t>4</a:t>
                      </a:r>
                      <a:endParaRPr lang="nl-BE" sz="900" b="0" i="0" u="none" strike="noStrike">
                        <a:solidFill>
                          <a:srgbClr val="000000"/>
                        </a:solidFill>
                        <a:effectLst/>
                        <a:latin typeface="Calibri" panose="020F0502020204030204" pitchFamily="34" charset="0"/>
                      </a:endParaRPr>
                    </a:p>
                  </a:txBody>
                  <a:tcPr marL="7834" marR="7834" marT="7834" marB="0" anchor="b"/>
                </a:tc>
                <a:tc>
                  <a:txBody>
                    <a:bodyPr/>
                    <a:lstStyle/>
                    <a:p>
                      <a:pPr algn="r" fontAlgn="b"/>
                      <a:r>
                        <a:rPr lang="nl-BE" sz="900" u="none" strike="noStrike">
                          <a:effectLst/>
                        </a:rPr>
                        <a:t>2</a:t>
                      </a:r>
                      <a:endParaRPr lang="nl-BE" sz="900" b="0" i="0" u="none" strike="noStrike">
                        <a:solidFill>
                          <a:srgbClr val="000000"/>
                        </a:solidFill>
                        <a:effectLst/>
                        <a:latin typeface="Calibri" panose="020F0502020204030204" pitchFamily="34" charset="0"/>
                      </a:endParaRPr>
                    </a:p>
                  </a:txBody>
                  <a:tcPr marL="7834" marR="7834" marT="7834" marB="0" anchor="b"/>
                </a:tc>
                <a:tc>
                  <a:txBody>
                    <a:bodyPr/>
                    <a:lstStyle/>
                    <a:p>
                      <a:pPr algn="l" fontAlgn="b"/>
                      <a:r>
                        <a:rPr lang="nl-BE" sz="900" u="none" strike="noStrike">
                          <a:effectLst/>
                        </a:rPr>
                        <a:t> </a:t>
                      </a:r>
                      <a:endParaRPr lang="nl-BE" sz="900" b="0" i="0" u="none" strike="noStrike">
                        <a:solidFill>
                          <a:srgbClr val="000000"/>
                        </a:solidFill>
                        <a:effectLst/>
                        <a:latin typeface="Calibri" panose="020F0502020204030204" pitchFamily="34" charset="0"/>
                      </a:endParaRPr>
                    </a:p>
                  </a:txBody>
                  <a:tcPr marL="7834" marR="7834" marT="7834" marB="0" anchor="b"/>
                </a:tc>
                <a:tc>
                  <a:txBody>
                    <a:bodyPr/>
                    <a:lstStyle/>
                    <a:p>
                      <a:pPr algn="r" fontAlgn="b"/>
                      <a:r>
                        <a:rPr lang="nl-BE" sz="900" u="none" strike="noStrike">
                          <a:effectLst/>
                        </a:rPr>
                        <a:t>4</a:t>
                      </a:r>
                      <a:endParaRPr lang="nl-BE" sz="900" b="0" i="0" u="none" strike="noStrike">
                        <a:solidFill>
                          <a:srgbClr val="000000"/>
                        </a:solidFill>
                        <a:effectLst/>
                        <a:latin typeface="Calibri" panose="020F0502020204030204" pitchFamily="34" charset="0"/>
                      </a:endParaRPr>
                    </a:p>
                  </a:txBody>
                  <a:tcPr marL="7834" marR="7834" marT="7834" marB="0" anchor="b"/>
                </a:tc>
                <a:tc>
                  <a:txBody>
                    <a:bodyPr/>
                    <a:lstStyle/>
                    <a:p>
                      <a:pPr algn="r" fontAlgn="b"/>
                      <a:r>
                        <a:rPr lang="nl-BE" sz="900" u="none" strike="noStrike">
                          <a:effectLst/>
                        </a:rPr>
                        <a:t>1</a:t>
                      </a:r>
                      <a:endParaRPr lang="nl-BE" sz="900" b="0" i="0" u="none" strike="noStrike">
                        <a:solidFill>
                          <a:srgbClr val="000000"/>
                        </a:solidFill>
                        <a:effectLst/>
                        <a:latin typeface="Calibri" panose="020F0502020204030204" pitchFamily="34" charset="0"/>
                      </a:endParaRPr>
                    </a:p>
                  </a:txBody>
                  <a:tcPr marL="7834" marR="7834" marT="7834" marB="0" anchor="b"/>
                </a:tc>
                <a:tc>
                  <a:txBody>
                    <a:bodyPr/>
                    <a:lstStyle/>
                    <a:p>
                      <a:pPr algn="ctr" fontAlgn="b"/>
                      <a:r>
                        <a:rPr lang="nl-BE" sz="900" u="none" strike="noStrike">
                          <a:effectLst/>
                        </a:rPr>
                        <a:t> </a:t>
                      </a:r>
                      <a:endParaRPr lang="nl-BE" sz="900" b="0" i="0" u="none" strike="noStrike">
                        <a:solidFill>
                          <a:srgbClr val="000000"/>
                        </a:solidFill>
                        <a:effectLst/>
                        <a:latin typeface="Calibri" panose="020F0502020204030204" pitchFamily="34" charset="0"/>
                      </a:endParaRPr>
                    </a:p>
                  </a:txBody>
                  <a:tcPr marL="7834" marR="7834" marT="7834" marB="0" anchor="b"/>
                </a:tc>
                <a:tc>
                  <a:txBody>
                    <a:bodyPr/>
                    <a:lstStyle/>
                    <a:p>
                      <a:pPr algn="r" fontAlgn="b"/>
                      <a:r>
                        <a:rPr lang="nl-BE" sz="900" u="none" strike="noStrike">
                          <a:effectLst/>
                        </a:rPr>
                        <a:t>1</a:t>
                      </a:r>
                      <a:endParaRPr lang="nl-BE" sz="900" b="0" i="0" u="none" strike="noStrike">
                        <a:solidFill>
                          <a:srgbClr val="000000"/>
                        </a:solidFill>
                        <a:effectLst/>
                        <a:latin typeface="Calibri" panose="020F0502020204030204" pitchFamily="34" charset="0"/>
                      </a:endParaRPr>
                    </a:p>
                  </a:txBody>
                  <a:tcPr marL="7834" marR="7834" marT="7834" marB="0" anchor="b"/>
                </a:tc>
                <a:tc>
                  <a:txBody>
                    <a:bodyPr/>
                    <a:lstStyle/>
                    <a:p>
                      <a:pPr algn="l" fontAlgn="b"/>
                      <a:r>
                        <a:rPr lang="nl-BE" sz="900" u="none" strike="noStrike">
                          <a:effectLst/>
                        </a:rPr>
                        <a:t> </a:t>
                      </a:r>
                      <a:endParaRPr lang="nl-BE" sz="900" b="0" i="0" u="none" strike="noStrike">
                        <a:solidFill>
                          <a:srgbClr val="000000"/>
                        </a:solidFill>
                        <a:effectLst/>
                        <a:latin typeface="Calibri" panose="020F0502020204030204" pitchFamily="34" charset="0"/>
                      </a:endParaRPr>
                    </a:p>
                  </a:txBody>
                  <a:tcPr marL="7834" marR="7834" marT="7834" marB="0" anchor="b"/>
                </a:tc>
                <a:tc>
                  <a:txBody>
                    <a:bodyPr/>
                    <a:lstStyle/>
                    <a:p>
                      <a:pPr algn="r" fontAlgn="b"/>
                      <a:r>
                        <a:rPr lang="nl-BE" sz="900" u="none" strike="noStrike">
                          <a:effectLst/>
                        </a:rPr>
                        <a:t>3</a:t>
                      </a:r>
                      <a:endParaRPr lang="nl-BE" sz="900" b="0" i="0" u="none" strike="noStrike">
                        <a:solidFill>
                          <a:srgbClr val="000000"/>
                        </a:solidFill>
                        <a:effectLst/>
                        <a:latin typeface="Calibri" panose="020F0502020204030204" pitchFamily="34" charset="0"/>
                      </a:endParaRPr>
                    </a:p>
                  </a:txBody>
                  <a:tcPr marL="7834" marR="7834" marT="7834" marB="0" anchor="b"/>
                </a:tc>
                <a:tc>
                  <a:txBody>
                    <a:bodyPr/>
                    <a:lstStyle/>
                    <a:p>
                      <a:pPr algn="r" fontAlgn="b"/>
                      <a:r>
                        <a:rPr lang="nl-BE" sz="900" u="none" strike="noStrike">
                          <a:effectLst/>
                        </a:rPr>
                        <a:t>4</a:t>
                      </a:r>
                      <a:endParaRPr lang="nl-BE" sz="900" b="0" i="0" u="none" strike="noStrike">
                        <a:solidFill>
                          <a:srgbClr val="000000"/>
                        </a:solidFill>
                        <a:effectLst/>
                        <a:latin typeface="Calibri" panose="020F0502020204030204" pitchFamily="34" charset="0"/>
                      </a:endParaRPr>
                    </a:p>
                  </a:txBody>
                  <a:tcPr marL="7834" marR="7834" marT="7834" marB="0" anchor="b"/>
                </a:tc>
                <a:tc>
                  <a:txBody>
                    <a:bodyPr/>
                    <a:lstStyle/>
                    <a:p>
                      <a:pPr algn="r" fontAlgn="b"/>
                      <a:r>
                        <a:rPr lang="nl-BE" sz="900" u="none" strike="noStrike">
                          <a:effectLst/>
                        </a:rPr>
                        <a:t>1</a:t>
                      </a:r>
                      <a:endParaRPr lang="nl-BE" sz="900" b="0" i="0" u="none" strike="noStrike">
                        <a:solidFill>
                          <a:srgbClr val="000000"/>
                        </a:solidFill>
                        <a:effectLst/>
                        <a:latin typeface="Calibri" panose="020F0502020204030204" pitchFamily="34" charset="0"/>
                      </a:endParaRPr>
                    </a:p>
                  </a:txBody>
                  <a:tcPr marL="7834" marR="7834" marT="7834" marB="0" anchor="b"/>
                </a:tc>
                <a:tc>
                  <a:txBody>
                    <a:bodyPr/>
                    <a:lstStyle/>
                    <a:p>
                      <a:pPr algn="l" fontAlgn="b"/>
                      <a:r>
                        <a:rPr lang="nl-BE" sz="900" u="none" strike="noStrike">
                          <a:effectLst/>
                        </a:rPr>
                        <a:t> </a:t>
                      </a:r>
                      <a:endParaRPr lang="nl-BE" sz="900" b="0" i="0" u="none" strike="noStrike">
                        <a:solidFill>
                          <a:srgbClr val="000000"/>
                        </a:solidFill>
                        <a:effectLst/>
                        <a:latin typeface="Calibri" panose="020F0502020204030204" pitchFamily="34" charset="0"/>
                      </a:endParaRPr>
                    </a:p>
                  </a:txBody>
                  <a:tcPr marL="7834" marR="7834" marT="7834" marB="0" anchor="b"/>
                </a:tc>
                <a:tc>
                  <a:txBody>
                    <a:bodyPr/>
                    <a:lstStyle/>
                    <a:p>
                      <a:pPr algn="r" fontAlgn="b"/>
                      <a:r>
                        <a:rPr lang="nl-BE" sz="900" u="none" strike="noStrike">
                          <a:effectLst/>
                        </a:rPr>
                        <a:t>20</a:t>
                      </a:r>
                      <a:endParaRPr lang="nl-BE" sz="900" b="0" i="0" u="none" strike="noStrike">
                        <a:solidFill>
                          <a:srgbClr val="000000"/>
                        </a:solidFill>
                        <a:effectLst/>
                        <a:latin typeface="Calibri" panose="020F0502020204030204" pitchFamily="34" charset="0"/>
                      </a:endParaRPr>
                    </a:p>
                  </a:txBody>
                  <a:tcPr marL="7834" marR="7834" marT="7834" marB="0" anchor="b"/>
                </a:tc>
              </a:tr>
              <a:tr h="227424">
                <a:tc>
                  <a:txBody>
                    <a:bodyPr/>
                    <a:lstStyle/>
                    <a:p>
                      <a:pPr algn="l" fontAlgn="b"/>
                      <a:r>
                        <a:rPr lang="nl-BE" sz="900" u="none" strike="noStrike">
                          <a:effectLst/>
                        </a:rPr>
                        <a:t>agressie</a:t>
                      </a:r>
                      <a:endParaRPr lang="nl-BE" sz="900" b="0" i="0" u="none" strike="noStrike">
                        <a:solidFill>
                          <a:srgbClr val="000000"/>
                        </a:solidFill>
                        <a:effectLst/>
                        <a:latin typeface="Calibri" panose="020F0502020204030204" pitchFamily="34" charset="0"/>
                      </a:endParaRPr>
                    </a:p>
                  </a:txBody>
                  <a:tcPr marL="7834" marR="7834" marT="7834" marB="0" anchor="b"/>
                </a:tc>
                <a:tc>
                  <a:txBody>
                    <a:bodyPr/>
                    <a:lstStyle/>
                    <a:p>
                      <a:pPr algn="r" fontAlgn="b"/>
                      <a:r>
                        <a:rPr lang="nl-BE" sz="900" u="none" strike="noStrike">
                          <a:effectLst/>
                        </a:rPr>
                        <a:t>0</a:t>
                      </a:r>
                      <a:endParaRPr lang="nl-BE" sz="900" b="0" i="0" u="none" strike="noStrike">
                        <a:solidFill>
                          <a:srgbClr val="000000"/>
                        </a:solidFill>
                        <a:effectLst/>
                        <a:latin typeface="Calibri" panose="020F0502020204030204" pitchFamily="34" charset="0"/>
                      </a:endParaRPr>
                    </a:p>
                  </a:txBody>
                  <a:tcPr marL="7834" marR="7834" marT="7834" marB="0" anchor="b"/>
                </a:tc>
                <a:tc>
                  <a:txBody>
                    <a:bodyPr/>
                    <a:lstStyle/>
                    <a:p>
                      <a:pPr algn="l" fontAlgn="b"/>
                      <a:r>
                        <a:rPr lang="nl-BE" sz="900" u="none" strike="noStrike">
                          <a:effectLst/>
                        </a:rPr>
                        <a:t> </a:t>
                      </a:r>
                      <a:endParaRPr lang="nl-BE" sz="900" b="0" i="0" u="none" strike="noStrike">
                        <a:solidFill>
                          <a:srgbClr val="000000"/>
                        </a:solidFill>
                        <a:effectLst/>
                        <a:latin typeface="Calibri" panose="020F0502020204030204" pitchFamily="34" charset="0"/>
                      </a:endParaRPr>
                    </a:p>
                  </a:txBody>
                  <a:tcPr marL="7834" marR="7834" marT="7834" marB="0" anchor="b"/>
                </a:tc>
                <a:tc>
                  <a:txBody>
                    <a:bodyPr/>
                    <a:lstStyle/>
                    <a:p>
                      <a:pPr algn="l" fontAlgn="b"/>
                      <a:r>
                        <a:rPr lang="nl-BE" sz="900" u="none" strike="noStrike">
                          <a:effectLst/>
                        </a:rPr>
                        <a:t> </a:t>
                      </a:r>
                      <a:endParaRPr lang="nl-BE" sz="900" b="0" i="0" u="none" strike="noStrike">
                        <a:solidFill>
                          <a:srgbClr val="000000"/>
                        </a:solidFill>
                        <a:effectLst/>
                        <a:latin typeface="Calibri" panose="020F0502020204030204" pitchFamily="34" charset="0"/>
                      </a:endParaRPr>
                    </a:p>
                  </a:txBody>
                  <a:tcPr marL="7834" marR="7834" marT="7834" marB="0" anchor="b"/>
                </a:tc>
                <a:tc>
                  <a:txBody>
                    <a:bodyPr/>
                    <a:lstStyle/>
                    <a:p>
                      <a:pPr algn="l" fontAlgn="b"/>
                      <a:r>
                        <a:rPr lang="nl-BE" sz="900" u="none" strike="noStrike">
                          <a:effectLst/>
                        </a:rPr>
                        <a:t> </a:t>
                      </a:r>
                      <a:endParaRPr lang="nl-BE" sz="900" b="0" i="0" u="none" strike="noStrike">
                        <a:solidFill>
                          <a:srgbClr val="000000"/>
                        </a:solidFill>
                        <a:effectLst/>
                        <a:latin typeface="Calibri" panose="020F0502020204030204" pitchFamily="34" charset="0"/>
                      </a:endParaRPr>
                    </a:p>
                  </a:txBody>
                  <a:tcPr marL="7834" marR="7834" marT="7834" marB="0" anchor="b"/>
                </a:tc>
                <a:tc>
                  <a:txBody>
                    <a:bodyPr/>
                    <a:lstStyle/>
                    <a:p>
                      <a:pPr algn="l" fontAlgn="b"/>
                      <a:r>
                        <a:rPr lang="nl-BE" sz="900" u="none" strike="noStrike">
                          <a:effectLst/>
                        </a:rPr>
                        <a:t> </a:t>
                      </a:r>
                      <a:endParaRPr lang="nl-BE" sz="900" b="0" i="0" u="none" strike="noStrike">
                        <a:solidFill>
                          <a:srgbClr val="000000"/>
                        </a:solidFill>
                        <a:effectLst/>
                        <a:latin typeface="Calibri" panose="020F0502020204030204" pitchFamily="34" charset="0"/>
                      </a:endParaRPr>
                    </a:p>
                  </a:txBody>
                  <a:tcPr marL="7834" marR="7834" marT="7834" marB="0" anchor="b"/>
                </a:tc>
                <a:tc>
                  <a:txBody>
                    <a:bodyPr/>
                    <a:lstStyle/>
                    <a:p>
                      <a:pPr algn="ctr" fontAlgn="b"/>
                      <a:r>
                        <a:rPr lang="nl-BE" sz="900" u="none" strike="noStrike">
                          <a:effectLst/>
                        </a:rPr>
                        <a:t> </a:t>
                      </a:r>
                      <a:endParaRPr lang="nl-BE" sz="900" b="0" i="0" u="none" strike="noStrike">
                        <a:solidFill>
                          <a:srgbClr val="000000"/>
                        </a:solidFill>
                        <a:effectLst/>
                        <a:latin typeface="Calibri" panose="020F0502020204030204" pitchFamily="34" charset="0"/>
                      </a:endParaRPr>
                    </a:p>
                  </a:txBody>
                  <a:tcPr marL="7834" marR="7834" marT="7834" marB="0" anchor="b"/>
                </a:tc>
                <a:tc>
                  <a:txBody>
                    <a:bodyPr/>
                    <a:lstStyle/>
                    <a:p>
                      <a:pPr algn="l" fontAlgn="b"/>
                      <a:r>
                        <a:rPr lang="nl-BE" sz="900" u="none" strike="noStrike">
                          <a:effectLst/>
                        </a:rPr>
                        <a:t> </a:t>
                      </a:r>
                      <a:endParaRPr lang="nl-BE" sz="900" b="0" i="0" u="none" strike="noStrike">
                        <a:solidFill>
                          <a:srgbClr val="000000"/>
                        </a:solidFill>
                        <a:effectLst/>
                        <a:latin typeface="Calibri" panose="020F0502020204030204" pitchFamily="34" charset="0"/>
                      </a:endParaRPr>
                    </a:p>
                  </a:txBody>
                  <a:tcPr marL="7834" marR="7834" marT="7834" marB="0" anchor="b"/>
                </a:tc>
                <a:tc>
                  <a:txBody>
                    <a:bodyPr/>
                    <a:lstStyle/>
                    <a:p>
                      <a:pPr algn="l" fontAlgn="b"/>
                      <a:r>
                        <a:rPr lang="nl-BE" sz="900" u="none" strike="noStrike">
                          <a:effectLst/>
                        </a:rPr>
                        <a:t> </a:t>
                      </a:r>
                      <a:endParaRPr lang="nl-BE" sz="900" b="0" i="0" u="none" strike="noStrike">
                        <a:solidFill>
                          <a:srgbClr val="000000"/>
                        </a:solidFill>
                        <a:effectLst/>
                        <a:latin typeface="Calibri" panose="020F0502020204030204" pitchFamily="34" charset="0"/>
                      </a:endParaRPr>
                    </a:p>
                  </a:txBody>
                  <a:tcPr marL="7834" marR="7834" marT="7834" marB="0" anchor="b"/>
                </a:tc>
                <a:tc>
                  <a:txBody>
                    <a:bodyPr/>
                    <a:lstStyle/>
                    <a:p>
                      <a:pPr algn="l" fontAlgn="b"/>
                      <a:r>
                        <a:rPr lang="nl-BE" sz="900" u="none" strike="noStrike">
                          <a:effectLst/>
                        </a:rPr>
                        <a:t> </a:t>
                      </a:r>
                      <a:endParaRPr lang="nl-BE" sz="900" b="0" i="0" u="none" strike="noStrike">
                        <a:solidFill>
                          <a:srgbClr val="000000"/>
                        </a:solidFill>
                        <a:effectLst/>
                        <a:latin typeface="Calibri" panose="020F0502020204030204" pitchFamily="34" charset="0"/>
                      </a:endParaRPr>
                    </a:p>
                  </a:txBody>
                  <a:tcPr marL="7834" marR="7834" marT="7834" marB="0" anchor="b"/>
                </a:tc>
                <a:tc>
                  <a:txBody>
                    <a:bodyPr/>
                    <a:lstStyle/>
                    <a:p>
                      <a:pPr algn="l" fontAlgn="b"/>
                      <a:r>
                        <a:rPr lang="nl-BE" sz="900" u="none" strike="noStrike">
                          <a:effectLst/>
                        </a:rPr>
                        <a:t> </a:t>
                      </a:r>
                      <a:endParaRPr lang="nl-BE" sz="900" b="0" i="0" u="none" strike="noStrike">
                        <a:solidFill>
                          <a:srgbClr val="000000"/>
                        </a:solidFill>
                        <a:effectLst/>
                        <a:latin typeface="Calibri" panose="020F0502020204030204" pitchFamily="34" charset="0"/>
                      </a:endParaRPr>
                    </a:p>
                  </a:txBody>
                  <a:tcPr marL="7834" marR="7834" marT="7834" marB="0" anchor="b"/>
                </a:tc>
                <a:tc>
                  <a:txBody>
                    <a:bodyPr/>
                    <a:lstStyle/>
                    <a:p>
                      <a:pPr algn="l" fontAlgn="b"/>
                      <a:r>
                        <a:rPr lang="nl-BE" sz="900" u="none" strike="noStrike">
                          <a:effectLst/>
                        </a:rPr>
                        <a:t> </a:t>
                      </a:r>
                      <a:endParaRPr lang="nl-BE" sz="900" b="0" i="0" u="none" strike="noStrike">
                        <a:solidFill>
                          <a:srgbClr val="000000"/>
                        </a:solidFill>
                        <a:effectLst/>
                        <a:latin typeface="Calibri" panose="020F0502020204030204" pitchFamily="34" charset="0"/>
                      </a:endParaRPr>
                    </a:p>
                  </a:txBody>
                  <a:tcPr marL="7834" marR="7834" marT="7834" marB="0" anchor="b"/>
                </a:tc>
                <a:tc>
                  <a:txBody>
                    <a:bodyPr/>
                    <a:lstStyle/>
                    <a:p>
                      <a:pPr algn="l" fontAlgn="b"/>
                      <a:r>
                        <a:rPr lang="nl-BE" sz="900" u="none" strike="noStrike">
                          <a:effectLst/>
                        </a:rPr>
                        <a:t> </a:t>
                      </a:r>
                      <a:endParaRPr lang="nl-BE" sz="900" b="0" i="0" u="none" strike="noStrike">
                        <a:solidFill>
                          <a:srgbClr val="000000"/>
                        </a:solidFill>
                        <a:effectLst/>
                        <a:latin typeface="Calibri" panose="020F0502020204030204" pitchFamily="34" charset="0"/>
                      </a:endParaRPr>
                    </a:p>
                  </a:txBody>
                  <a:tcPr marL="7834" marR="7834" marT="7834" marB="0" anchor="b"/>
                </a:tc>
                <a:tc>
                  <a:txBody>
                    <a:bodyPr/>
                    <a:lstStyle/>
                    <a:p>
                      <a:pPr algn="r" fontAlgn="b"/>
                      <a:r>
                        <a:rPr lang="nl-BE" sz="900" u="none" strike="noStrike">
                          <a:effectLst/>
                        </a:rPr>
                        <a:t>0</a:t>
                      </a:r>
                      <a:endParaRPr lang="nl-BE" sz="900" b="0" i="0" u="none" strike="noStrike">
                        <a:solidFill>
                          <a:srgbClr val="000000"/>
                        </a:solidFill>
                        <a:effectLst/>
                        <a:latin typeface="Calibri" panose="020F0502020204030204" pitchFamily="34" charset="0"/>
                      </a:endParaRPr>
                    </a:p>
                  </a:txBody>
                  <a:tcPr marL="7834" marR="7834" marT="7834" marB="0" anchor="b"/>
                </a:tc>
              </a:tr>
              <a:tr h="227424">
                <a:tc>
                  <a:txBody>
                    <a:bodyPr/>
                    <a:lstStyle/>
                    <a:p>
                      <a:pPr algn="l" fontAlgn="b"/>
                      <a:r>
                        <a:rPr lang="nl-BE" sz="900" u="none" strike="noStrike">
                          <a:effectLst/>
                        </a:rPr>
                        <a:t>overlast</a:t>
                      </a:r>
                      <a:endParaRPr lang="nl-BE" sz="900" b="0" i="0" u="none" strike="noStrike">
                        <a:solidFill>
                          <a:srgbClr val="000000"/>
                        </a:solidFill>
                        <a:effectLst/>
                        <a:latin typeface="Calibri" panose="020F0502020204030204" pitchFamily="34" charset="0"/>
                      </a:endParaRPr>
                    </a:p>
                  </a:txBody>
                  <a:tcPr marL="7834" marR="7834" marT="7834" marB="0" anchor="b"/>
                </a:tc>
                <a:tc>
                  <a:txBody>
                    <a:bodyPr/>
                    <a:lstStyle/>
                    <a:p>
                      <a:pPr algn="r" fontAlgn="b"/>
                      <a:r>
                        <a:rPr lang="nl-BE" sz="900" u="none" strike="noStrike">
                          <a:effectLst/>
                        </a:rPr>
                        <a:t>1</a:t>
                      </a:r>
                      <a:endParaRPr lang="nl-BE" sz="900" b="0" i="0" u="none" strike="noStrike">
                        <a:solidFill>
                          <a:srgbClr val="000000"/>
                        </a:solidFill>
                        <a:effectLst/>
                        <a:latin typeface="Calibri" panose="020F0502020204030204" pitchFamily="34" charset="0"/>
                      </a:endParaRPr>
                    </a:p>
                  </a:txBody>
                  <a:tcPr marL="7834" marR="7834" marT="7834" marB="0" anchor="b"/>
                </a:tc>
                <a:tc>
                  <a:txBody>
                    <a:bodyPr/>
                    <a:lstStyle/>
                    <a:p>
                      <a:pPr algn="l" fontAlgn="b"/>
                      <a:r>
                        <a:rPr lang="nl-BE" sz="900" u="none" strike="noStrike">
                          <a:effectLst/>
                        </a:rPr>
                        <a:t> </a:t>
                      </a:r>
                      <a:endParaRPr lang="nl-BE" sz="900" b="0" i="0" u="none" strike="noStrike">
                        <a:solidFill>
                          <a:srgbClr val="000000"/>
                        </a:solidFill>
                        <a:effectLst/>
                        <a:latin typeface="Calibri" panose="020F0502020204030204" pitchFamily="34" charset="0"/>
                      </a:endParaRPr>
                    </a:p>
                  </a:txBody>
                  <a:tcPr marL="7834" marR="7834" marT="7834" marB="0" anchor="b"/>
                </a:tc>
                <a:tc>
                  <a:txBody>
                    <a:bodyPr/>
                    <a:lstStyle/>
                    <a:p>
                      <a:pPr algn="l" fontAlgn="b"/>
                      <a:r>
                        <a:rPr lang="nl-BE" sz="900" u="none" strike="noStrike">
                          <a:effectLst/>
                        </a:rPr>
                        <a:t> </a:t>
                      </a:r>
                      <a:endParaRPr lang="nl-BE" sz="900" b="0" i="0" u="none" strike="noStrike">
                        <a:solidFill>
                          <a:srgbClr val="000000"/>
                        </a:solidFill>
                        <a:effectLst/>
                        <a:latin typeface="Calibri" panose="020F0502020204030204" pitchFamily="34" charset="0"/>
                      </a:endParaRPr>
                    </a:p>
                  </a:txBody>
                  <a:tcPr marL="7834" marR="7834" marT="7834" marB="0" anchor="b"/>
                </a:tc>
                <a:tc>
                  <a:txBody>
                    <a:bodyPr/>
                    <a:lstStyle/>
                    <a:p>
                      <a:pPr algn="r" fontAlgn="b"/>
                      <a:r>
                        <a:rPr lang="nl-BE" sz="900" u="none" strike="noStrike">
                          <a:effectLst/>
                        </a:rPr>
                        <a:t>2</a:t>
                      </a:r>
                      <a:endParaRPr lang="nl-BE" sz="900" b="0" i="0" u="none" strike="noStrike">
                        <a:solidFill>
                          <a:srgbClr val="000000"/>
                        </a:solidFill>
                        <a:effectLst/>
                        <a:latin typeface="Calibri" panose="020F0502020204030204" pitchFamily="34" charset="0"/>
                      </a:endParaRPr>
                    </a:p>
                  </a:txBody>
                  <a:tcPr marL="7834" marR="7834" marT="7834" marB="0" anchor="b"/>
                </a:tc>
                <a:tc>
                  <a:txBody>
                    <a:bodyPr/>
                    <a:lstStyle/>
                    <a:p>
                      <a:pPr algn="l" fontAlgn="b"/>
                      <a:r>
                        <a:rPr lang="nl-BE" sz="900" u="none" strike="noStrike">
                          <a:effectLst/>
                        </a:rPr>
                        <a:t> </a:t>
                      </a:r>
                      <a:endParaRPr lang="nl-BE" sz="900" b="0" i="0" u="none" strike="noStrike">
                        <a:solidFill>
                          <a:srgbClr val="000000"/>
                        </a:solidFill>
                        <a:effectLst/>
                        <a:latin typeface="Calibri" panose="020F0502020204030204" pitchFamily="34" charset="0"/>
                      </a:endParaRPr>
                    </a:p>
                  </a:txBody>
                  <a:tcPr marL="7834" marR="7834" marT="7834" marB="0" anchor="b"/>
                </a:tc>
                <a:tc>
                  <a:txBody>
                    <a:bodyPr/>
                    <a:lstStyle/>
                    <a:p>
                      <a:pPr algn="ctr" fontAlgn="b"/>
                      <a:r>
                        <a:rPr lang="nl-BE" sz="900" u="none" strike="noStrike">
                          <a:effectLst/>
                        </a:rPr>
                        <a:t> </a:t>
                      </a:r>
                      <a:endParaRPr lang="nl-BE" sz="900" b="0" i="0" u="none" strike="noStrike">
                        <a:solidFill>
                          <a:srgbClr val="000000"/>
                        </a:solidFill>
                        <a:effectLst/>
                        <a:latin typeface="Calibri" panose="020F0502020204030204" pitchFamily="34" charset="0"/>
                      </a:endParaRPr>
                    </a:p>
                  </a:txBody>
                  <a:tcPr marL="7834" marR="7834" marT="7834" marB="0" anchor="b"/>
                </a:tc>
                <a:tc>
                  <a:txBody>
                    <a:bodyPr/>
                    <a:lstStyle/>
                    <a:p>
                      <a:pPr algn="l" fontAlgn="b"/>
                      <a:r>
                        <a:rPr lang="nl-BE" sz="900" u="none" strike="noStrike">
                          <a:effectLst/>
                        </a:rPr>
                        <a:t> </a:t>
                      </a:r>
                      <a:endParaRPr lang="nl-BE" sz="900" b="0" i="0" u="none" strike="noStrike">
                        <a:solidFill>
                          <a:srgbClr val="000000"/>
                        </a:solidFill>
                        <a:effectLst/>
                        <a:latin typeface="Calibri" panose="020F0502020204030204" pitchFamily="34" charset="0"/>
                      </a:endParaRPr>
                    </a:p>
                  </a:txBody>
                  <a:tcPr marL="7834" marR="7834" marT="7834" marB="0" anchor="b"/>
                </a:tc>
                <a:tc>
                  <a:txBody>
                    <a:bodyPr/>
                    <a:lstStyle/>
                    <a:p>
                      <a:pPr algn="l" fontAlgn="b"/>
                      <a:r>
                        <a:rPr lang="nl-BE" sz="900" u="none" strike="noStrike">
                          <a:effectLst/>
                        </a:rPr>
                        <a:t> </a:t>
                      </a:r>
                      <a:endParaRPr lang="nl-BE" sz="900" b="0" i="0" u="none" strike="noStrike">
                        <a:solidFill>
                          <a:srgbClr val="000000"/>
                        </a:solidFill>
                        <a:effectLst/>
                        <a:latin typeface="Calibri" panose="020F0502020204030204" pitchFamily="34" charset="0"/>
                      </a:endParaRPr>
                    </a:p>
                  </a:txBody>
                  <a:tcPr marL="7834" marR="7834" marT="7834" marB="0" anchor="b"/>
                </a:tc>
                <a:tc>
                  <a:txBody>
                    <a:bodyPr/>
                    <a:lstStyle/>
                    <a:p>
                      <a:pPr algn="l" fontAlgn="b"/>
                      <a:r>
                        <a:rPr lang="nl-BE" sz="900" u="none" strike="noStrike">
                          <a:effectLst/>
                        </a:rPr>
                        <a:t> </a:t>
                      </a:r>
                      <a:endParaRPr lang="nl-BE" sz="900" b="0" i="0" u="none" strike="noStrike">
                        <a:solidFill>
                          <a:srgbClr val="000000"/>
                        </a:solidFill>
                        <a:effectLst/>
                        <a:latin typeface="Calibri" panose="020F0502020204030204" pitchFamily="34" charset="0"/>
                      </a:endParaRPr>
                    </a:p>
                  </a:txBody>
                  <a:tcPr marL="7834" marR="7834" marT="7834" marB="0" anchor="b"/>
                </a:tc>
                <a:tc>
                  <a:txBody>
                    <a:bodyPr/>
                    <a:lstStyle/>
                    <a:p>
                      <a:pPr algn="l" fontAlgn="b"/>
                      <a:r>
                        <a:rPr lang="nl-BE" sz="900" u="none" strike="noStrike">
                          <a:effectLst/>
                        </a:rPr>
                        <a:t> </a:t>
                      </a:r>
                      <a:endParaRPr lang="nl-BE" sz="900" b="0" i="0" u="none" strike="noStrike">
                        <a:solidFill>
                          <a:srgbClr val="000000"/>
                        </a:solidFill>
                        <a:effectLst/>
                        <a:latin typeface="Calibri" panose="020F0502020204030204" pitchFamily="34" charset="0"/>
                      </a:endParaRPr>
                    </a:p>
                  </a:txBody>
                  <a:tcPr marL="7834" marR="7834" marT="7834" marB="0" anchor="b"/>
                </a:tc>
                <a:tc>
                  <a:txBody>
                    <a:bodyPr/>
                    <a:lstStyle/>
                    <a:p>
                      <a:pPr algn="l" fontAlgn="b"/>
                      <a:r>
                        <a:rPr lang="nl-BE" sz="900" u="none" strike="noStrike">
                          <a:effectLst/>
                        </a:rPr>
                        <a:t> </a:t>
                      </a:r>
                      <a:endParaRPr lang="nl-BE" sz="900" b="0" i="0" u="none" strike="noStrike">
                        <a:solidFill>
                          <a:srgbClr val="000000"/>
                        </a:solidFill>
                        <a:effectLst/>
                        <a:latin typeface="Calibri" panose="020F0502020204030204" pitchFamily="34" charset="0"/>
                      </a:endParaRPr>
                    </a:p>
                  </a:txBody>
                  <a:tcPr marL="7834" marR="7834" marT="7834" marB="0" anchor="b"/>
                </a:tc>
                <a:tc>
                  <a:txBody>
                    <a:bodyPr/>
                    <a:lstStyle/>
                    <a:p>
                      <a:pPr algn="l" fontAlgn="b"/>
                      <a:r>
                        <a:rPr lang="nl-BE" sz="900" u="none" strike="noStrike">
                          <a:effectLst/>
                        </a:rPr>
                        <a:t> </a:t>
                      </a:r>
                      <a:endParaRPr lang="nl-BE" sz="900" b="0" i="0" u="none" strike="noStrike">
                        <a:solidFill>
                          <a:srgbClr val="000000"/>
                        </a:solidFill>
                        <a:effectLst/>
                        <a:latin typeface="Calibri" panose="020F0502020204030204" pitchFamily="34" charset="0"/>
                      </a:endParaRPr>
                    </a:p>
                  </a:txBody>
                  <a:tcPr marL="7834" marR="7834" marT="7834" marB="0" anchor="b"/>
                </a:tc>
                <a:tc>
                  <a:txBody>
                    <a:bodyPr/>
                    <a:lstStyle/>
                    <a:p>
                      <a:pPr algn="r" fontAlgn="b"/>
                      <a:r>
                        <a:rPr lang="nl-BE" sz="900" u="none" strike="noStrike">
                          <a:effectLst/>
                        </a:rPr>
                        <a:t>3</a:t>
                      </a:r>
                      <a:endParaRPr lang="nl-BE" sz="900" b="0" i="0" u="none" strike="noStrike">
                        <a:solidFill>
                          <a:srgbClr val="000000"/>
                        </a:solidFill>
                        <a:effectLst/>
                        <a:latin typeface="Calibri" panose="020F0502020204030204" pitchFamily="34" charset="0"/>
                      </a:endParaRPr>
                    </a:p>
                  </a:txBody>
                  <a:tcPr marL="7834" marR="7834" marT="7834" marB="0" anchor="b"/>
                </a:tc>
              </a:tr>
              <a:tr h="227424">
                <a:tc>
                  <a:txBody>
                    <a:bodyPr/>
                    <a:lstStyle/>
                    <a:p>
                      <a:pPr algn="l" fontAlgn="b"/>
                      <a:r>
                        <a:rPr lang="nl-BE" sz="900" u="none" strike="noStrike">
                          <a:effectLst/>
                        </a:rPr>
                        <a:t>drug related</a:t>
                      </a:r>
                      <a:endParaRPr lang="nl-BE" sz="900" b="0" i="0" u="none" strike="noStrike">
                        <a:solidFill>
                          <a:srgbClr val="000000"/>
                        </a:solidFill>
                        <a:effectLst/>
                        <a:latin typeface="Calibri" panose="020F0502020204030204" pitchFamily="34" charset="0"/>
                      </a:endParaRPr>
                    </a:p>
                  </a:txBody>
                  <a:tcPr marL="7834" marR="7834" marT="7834" marB="0" anchor="b"/>
                </a:tc>
                <a:tc>
                  <a:txBody>
                    <a:bodyPr/>
                    <a:lstStyle/>
                    <a:p>
                      <a:pPr algn="r" fontAlgn="b"/>
                      <a:r>
                        <a:rPr lang="nl-BE" sz="900" u="none" strike="noStrike">
                          <a:effectLst/>
                        </a:rPr>
                        <a:t>0</a:t>
                      </a:r>
                      <a:endParaRPr lang="nl-BE" sz="900" b="0" i="0" u="none" strike="noStrike">
                        <a:solidFill>
                          <a:srgbClr val="000000"/>
                        </a:solidFill>
                        <a:effectLst/>
                        <a:latin typeface="Calibri" panose="020F0502020204030204" pitchFamily="34" charset="0"/>
                      </a:endParaRPr>
                    </a:p>
                  </a:txBody>
                  <a:tcPr marL="7834" marR="7834" marT="7834" marB="0" anchor="b"/>
                </a:tc>
                <a:tc>
                  <a:txBody>
                    <a:bodyPr/>
                    <a:lstStyle/>
                    <a:p>
                      <a:pPr algn="l" fontAlgn="b"/>
                      <a:r>
                        <a:rPr lang="nl-BE" sz="900" u="none" strike="noStrike">
                          <a:effectLst/>
                        </a:rPr>
                        <a:t> </a:t>
                      </a:r>
                      <a:endParaRPr lang="nl-BE" sz="900" b="0" i="0" u="none" strike="noStrike">
                        <a:solidFill>
                          <a:srgbClr val="000000"/>
                        </a:solidFill>
                        <a:effectLst/>
                        <a:latin typeface="Calibri" panose="020F0502020204030204" pitchFamily="34" charset="0"/>
                      </a:endParaRPr>
                    </a:p>
                  </a:txBody>
                  <a:tcPr marL="7834" marR="7834" marT="7834" marB="0" anchor="b"/>
                </a:tc>
                <a:tc>
                  <a:txBody>
                    <a:bodyPr/>
                    <a:lstStyle/>
                    <a:p>
                      <a:pPr algn="l" fontAlgn="b"/>
                      <a:r>
                        <a:rPr lang="nl-BE" sz="900" u="none" strike="noStrike">
                          <a:effectLst/>
                        </a:rPr>
                        <a:t> </a:t>
                      </a:r>
                      <a:endParaRPr lang="nl-BE" sz="900" b="0" i="0" u="none" strike="noStrike">
                        <a:solidFill>
                          <a:srgbClr val="000000"/>
                        </a:solidFill>
                        <a:effectLst/>
                        <a:latin typeface="Calibri" panose="020F0502020204030204" pitchFamily="34" charset="0"/>
                      </a:endParaRPr>
                    </a:p>
                  </a:txBody>
                  <a:tcPr marL="7834" marR="7834" marT="7834" marB="0" anchor="b"/>
                </a:tc>
                <a:tc>
                  <a:txBody>
                    <a:bodyPr/>
                    <a:lstStyle/>
                    <a:p>
                      <a:pPr algn="l" fontAlgn="b"/>
                      <a:r>
                        <a:rPr lang="nl-BE" sz="900" u="none" strike="noStrike">
                          <a:effectLst/>
                        </a:rPr>
                        <a:t> </a:t>
                      </a:r>
                      <a:endParaRPr lang="nl-BE" sz="900" b="0" i="0" u="none" strike="noStrike">
                        <a:solidFill>
                          <a:srgbClr val="000000"/>
                        </a:solidFill>
                        <a:effectLst/>
                        <a:latin typeface="Calibri" panose="020F0502020204030204" pitchFamily="34" charset="0"/>
                      </a:endParaRPr>
                    </a:p>
                  </a:txBody>
                  <a:tcPr marL="7834" marR="7834" marT="7834" marB="0" anchor="b"/>
                </a:tc>
                <a:tc>
                  <a:txBody>
                    <a:bodyPr/>
                    <a:lstStyle/>
                    <a:p>
                      <a:pPr algn="l" fontAlgn="b"/>
                      <a:r>
                        <a:rPr lang="nl-BE" sz="900" u="none" strike="noStrike">
                          <a:effectLst/>
                        </a:rPr>
                        <a:t> </a:t>
                      </a:r>
                      <a:endParaRPr lang="nl-BE" sz="900" b="0" i="0" u="none" strike="noStrike">
                        <a:solidFill>
                          <a:srgbClr val="000000"/>
                        </a:solidFill>
                        <a:effectLst/>
                        <a:latin typeface="Calibri" panose="020F0502020204030204" pitchFamily="34" charset="0"/>
                      </a:endParaRPr>
                    </a:p>
                  </a:txBody>
                  <a:tcPr marL="7834" marR="7834" marT="7834" marB="0" anchor="b"/>
                </a:tc>
                <a:tc>
                  <a:txBody>
                    <a:bodyPr/>
                    <a:lstStyle/>
                    <a:p>
                      <a:pPr algn="ctr" fontAlgn="b"/>
                      <a:r>
                        <a:rPr lang="nl-BE" sz="900" u="none" strike="noStrike">
                          <a:effectLst/>
                        </a:rPr>
                        <a:t> </a:t>
                      </a:r>
                      <a:endParaRPr lang="nl-BE" sz="900" b="0" i="0" u="none" strike="noStrike">
                        <a:solidFill>
                          <a:srgbClr val="000000"/>
                        </a:solidFill>
                        <a:effectLst/>
                        <a:latin typeface="Calibri" panose="020F0502020204030204" pitchFamily="34" charset="0"/>
                      </a:endParaRPr>
                    </a:p>
                  </a:txBody>
                  <a:tcPr marL="7834" marR="7834" marT="7834" marB="0" anchor="b"/>
                </a:tc>
                <a:tc>
                  <a:txBody>
                    <a:bodyPr/>
                    <a:lstStyle/>
                    <a:p>
                      <a:pPr algn="l" fontAlgn="b"/>
                      <a:r>
                        <a:rPr lang="nl-BE" sz="900" u="none" strike="noStrike">
                          <a:effectLst/>
                        </a:rPr>
                        <a:t> </a:t>
                      </a:r>
                      <a:endParaRPr lang="nl-BE" sz="900" b="0" i="0" u="none" strike="noStrike">
                        <a:solidFill>
                          <a:srgbClr val="000000"/>
                        </a:solidFill>
                        <a:effectLst/>
                        <a:latin typeface="Calibri" panose="020F0502020204030204" pitchFamily="34" charset="0"/>
                      </a:endParaRPr>
                    </a:p>
                  </a:txBody>
                  <a:tcPr marL="7834" marR="7834" marT="7834" marB="0" anchor="b"/>
                </a:tc>
                <a:tc>
                  <a:txBody>
                    <a:bodyPr/>
                    <a:lstStyle/>
                    <a:p>
                      <a:pPr algn="l" fontAlgn="b"/>
                      <a:r>
                        <a:rPr lang="nl-BE" sz="900" u="none" strike="noStrike">
                          <a:effectLst/>
                        </a:rPr>
                        <a:t> </a:t>
                      </a:r>
                      <a:endParaRPr lang="nl-BE" sz="900" b="0" i="0" u="none" strike="noStrike">
                        <a:solidFill>
                          <a:srgbClr val="000000"/>
                        </a:solidFill>
                        <a:effectLst/>
                        <a:latin typeface="Calibri" panose="020F0502020204030204" pitchFamily="34" charset="0"/>
                      </a:endParaRPr>
                    </a:p>
                  </a:txBody>
                  <a:tcPr marL="7834" marR="7834" marT="7834" marB="0" anchor="b"/>
                </a:tc>
                <a:tc>
                  <a:txBody>
                    <a:bodyPr/>
                    <a:lstStyle/>
                    <a:p>
                      <a:pPr algn="l" fontAlgn="b"/>
                      <a:r>
                        <a:rPr lang="nl-BE" sz="900" u="none" strike="noStrike">
                          <a:effectLst/>
                        </a:rPr>
                        <a:t> </a:t>
                      </a:r>
                      <a:endParaRPr lang="nl-BE" sz="900" b="0" i="0" u="none" strike="noStrike">
                        <a:solidFill>
                          <a:srgbClr val="000000"/>
                        </a:solidFill>
                        <a:effectLst/>
                        <a:latin typeface="Calibri" panose="020F0502020204030204" pitchFamily="34" charset="0"/>
                      </a:endParaRPr>
                    </a:p>
                  </a:txBody>
                  <a:tcPr marL="7834" marR="7834" marT="7834" marB="0" anchor="b"/>
                </a:tc>
                <a:tc>
                  <a:txBody>
                    <a:bodyPr/>
                    <a:lstStyle/>
                    <a:p>
                      <a:pPr algn="l" fontAlgn="b"/>
                      <a:r>
                        <a:rPr lang="nl-BE" sz="900" u="none" strike="noStrike">
                          <a:effectLst/>
                        </a:rPr>
                        <a:t> </a:t>
                      </a:r>
                      <a:endParaRPr lang="nl-BE" sz="900" b="0" i="0" u="none" strike="noStrike">
                        <a:solidFill>
                          <a:srgbClr val="000000"/>
                        </a:solidFill>
                        <a:effectLst/>
                        <a:latin typeface="Calibri" panose="020F0502020204030204" pitchFamily="34" charset="0"/>
                      </a:endParaRPr>
                    </a:p>
                  </a:txBody>
                  <a:tcPr marL="7834" marR="7834" marT="7834" marB="0" anchor="b"/>
                </a:tc>
                <a:tc>
                  <a:txBody>
                    <a:bodyPr/>
                    <a:lstStyle/>
                    <a:p>
                      <a:pPr algn="l" fontAlgn="b"/>
                      <a:r>
                        <a:rPr lang="nl-BE" sz="900" u="none" strike="noStrike">
                          <a:effectLst/>
                        </a:rPr>
                        <a:t> </a:t>
                      </a:r>
                      <a:endParaRPr lang="nl-BE" sz="900" b="0" i="0" u="none" strike="noStrike">
                        <a:solidFill>
                          <a:srgbClr val="000000"/>
                        </a:solidFill>
                        <a:effectLst/>
                        <a:latin typeface="Calibri" panose="020F0502020204030204" pitchFamily="34" charset="0"/>
                      </a:endParaRPr>
                    </a:p>
                  </a:txBody>
                  <a:tcPr marL="7834" marR="7834" marT="7834" marB="0" anchor="b"/>
                </a:tc>
                <a:tc>
                  <a:txBody>
                    <a:bodyPr/>
                    <a:lstStyle/>
                    <a:p>
                      <a:pPr algn="l" fontAlgn="b"/>
                      <a:r>
                        <a:rPr lang="nl-BE" sz="900" u="none" strike="noStrike">
                          <a:effectLst/>
                        </a:rPr>
                        <a:t> </a:t>
                      </a:r>
                      <a:endParaRPr lang="nl-BE" sz="900" b="0" i="0" u="none" strike="noStrike">
                        <a:solidFill>
                          <a:srgbClr val="000000"/>
                        </a:solidFill>
                        <a:effectLst/>
                        <a:latin typeface="Calibri" panose="020F0502020204030204" pitchFamily="34" charset="0"/>
                      </a:endParaRPr>
                    </a:p>
                  </a:txBody>
                  <a:tcPr marL="7834" marR="7834" marT="7834" marB="0" anchor="b"/>
                </a:tc>
                <a:tc>
                  <a:txBody>
                    <a:bodyPr/>
                    <a:lstStyle/>
                    <a:p>
                      <a:pPr algn="r" fontAlgn="b"/>
                      <a:r>
                        <a:rPr lang="nl-BE" sz="900" u="none" strike="noStrike">
                          <a:effectLst/>
                        </a:rPr>
                        <a:t>0</a:t>
                      </a:r>
                      <a:endParaRPr lang="nl-BE" sz="900" b="0" i="0" u="none" strike="noStrike">
                        <a:solidFill>
                          <a:srgbClr val="000000"/>
                        </a:solidFill>
                        <a:effectLst/>
                        <a:latin typeface="Calibri" panose="020F0502020204030204" pitchFamily="34" charset="0"/>
                      </a:endParaRPr>
                    </a:p>
                  </a:txBody>
                  <a:tcPr marL="7834" marR="7834" marT="7834" marB="0" anchor="b"/>
                </a:tc>
              </a:tr>
              <a:tr h="227424">
                <a:tc>
                  <a:txBody>
                    <a:bodyPr/>
                    <a:lstStyle/>
                    <a:p>
                      <a:pPr algn="l" fontAlgn="b"/>
                      <a:r>
                        <a:rPr lang="nl-BE" sz="900" u="none" strike="noStrike">
                          <a:effectLst/>
                        </a:rPr>
                        <a:t>cyber crim</a:t>
                      </a:r>
                      <a:endParaRPr lang="nl-BE" sz="900" b="0" i="0" u="none" strike="noStrike">
                        <a:solidFill>
                          <a:srgbClr val="000000"/>
                        </a:solidFill>
                        <a:effectLst/>
                        <a:latin typeface="Calibri" panose="020F0502020204030204" pitchFamily="34" charset="0"/>
                      </a:endParaRPr>
                    </a:p>
                  </a:txBody>
                  <a:tcPr marL="7834" marR="7834" marT="7834" marB="0" anchor="b"/>
                </a:tc>
                <a:tc>
                  <a:txBody>
                    <a:bodyPr/>
                    <a:lstStyle/>
                    <a:p>
                      <a:pPr algn="r" fontAlgn="b"/>
                      <a:r>
                        <a:rPr lang="nl-BE" sz="900" u="none" strike="noStrike">
                          <a:effectLst/>
                        </a:rPr>
                        <a:t>0</a:t>
                      </a:r>
                      <a:endParaRPr lang="nl-BE" sz="900" b="0" i="0" u="none" strike="noStrike">
                        <a:solidFill>
                          <a:srgbClr val="000000"/>
                        </a:solidFill>
                        <a:effectLst/>
                        <a:latin typeface="Calibri" panose="020F0502020204030204" pitchFamily="34" charset="0"/>
                      </a:endParaRPr>
                    </a:p>
                  </a:txBody>
                  <a:tcPr marL="7834" marR="7834" marT="7834" marB="0" anchor="b"/>
                </a:tc>
                <a:tc>
                  <a:txBody>
                    <a:bodyPr/>
                    <a:lstStyle/>
                    <a:p>
                      <a:pPr algn="l" fontAlgn="b"/>
                      <a:r>
                        <a:rPr lang="nl-BE" sz="900" u="none" strike="noStrike">
                          <a:effectLst/>
                        </a:rPr>
                        <a:t> </a:t>
                      </a:r>
                      <a:endParaRPr lang="nl-BE" sz="900" b="0" i="0" u="none" strike="noStrike">
                        <a:solidFill>
                          <a:srgbClr val="000000"/>
                        </a:solidFill>
                        <a:effectLst/>
                        <a:latin typeface="Calibri" panose="020F0502020204030204" pitchFamily="34" charset="0"/>
                      </a:endParaRPr>
                    </a:p>
                  </a:txBody>
                  <a:tcPr marL="7834" marR="7834" marT="7834" marB="0" anchor="b"/>
                </a:tc>
                <a:tc>
                  <a:txBody>
                    <a:bodyPr/>
                    <a:lstStyle/>
                    <a:p>
                      <a:pPr algn="r" fontAlgn="b"/>
                      <a:r>
                        <a:rPr lang="nl-BE" sz="900" u="none" strike="noStrike">
                          <a:effectLst/>
                        </a:rPr>
                        <a:t>3</a:t>
                      </a:r>
                      <a:endParaRPr lang="nl-BE" sz="900" b="0" i="0" u="none" strike="noStrike">
                        <a:solidFill>
                          <a:srgbClr val="000000"/>
                        </a:solidFill>
                        <a:effectLst/>
                        <a:latin typeface="Calibri" panose="020F0502020204030204" pitchFamily="34" charset="0"/>
                      </a:endParaRPr>
                    </a:p>
                  </a:txBody>
                  <a:tcPr marL="7834" marR="7834" marT="7834" marB="0" anchor="b"/>
                </a:tc>
                <a:tc>
                  <a:txBody>
                    <a:bodyPr/>
                    <a:lstStyle/>
                    <a:p>
                      <a:pPr algn="l" fontAlgn="b"/>
                      <a:r>
                        <a:rPr lang="nl-BE" sz="900" u="none" strike="noStrike">
                          <a:effectLst/>
                        </a:rPr>
                        <a:t> </a:t>
                      </a:r>
                      <a:endParaRPr lang="nl-BE" sz="900" b="0" i="0" u="none" strike="noStrike">
                        <a:solidFill>
                          <a:srgbClr val="000000"/>
                        </a:solidFill>
                        <a:effectLst/>
                        <a:latin typeface="Calibri" panose="020F0502020204030204" pitchFamily="34" charset="0"/>
                      </a:endParaRPr>
                    </a:p>
                  </a:txBody>
                  <a:tcPr marL="7834" marR="7834" marT="7834" marB="0" anchor="b"/>
                </a:tc>
                <a:tc>
                  <a:txBody>
                    <a:bodyPr/>
                    <a:lstStyle/>
                    <a:p>
                      <a:pPr algn="l" fontAlgn="b"/>
                      <a:r>
                        <a:rPr lang="nl-BE" sz="900" u="none" strike="noStrike">
                          <a:effectLst/>
                        </a:rPr>
                        <a:t> </a:t>
                      </a:r>
                      <a:endParaRPr lang="nl-BE" sz="900" b="0" i="0" u="none" strike="noStrike">
                        <a:solidFill>
                          <a:srgbClr val="000000"/>
                        </a:solidFill>
                        <a:effectLst/>
                        <a:latin typeface="Calibri" panose="020F0502020204030204" pitchFamily="34" charset="0"/>
                      </a:endParaRPr>
                    </a:p>
                  </a:txBody>
                  <a:tcPr marL="7834" marR="7834" marT="7834" marB="0" anchor="b"/>
                </a:tc>
                <a:tc>
                  <a:txBody>
                    <a:bodyPr/>
                    <a:lstStyle/>
                    <a:p>
                      <a:pPr algn="ctr" fontAlgn="b"/>
                      <a:r>
                        <a:rPr lang="nl-BE" sz="900" u="none" strike="noStrike">
                          <a:effectLst/>
                        </a:rPr>
                        <a:t> </a:t>
                      </a:r>
                      <a:endParaRPr lang="nl-BE" sz="900" b="0" i="0" u="none" strike="noStrike">
                        <a:solidFill>
                          <a:srgbClr val="000000"/>
                        </a:solidFill>
                        <a:effectLst/>
                        <a:latin typeface="Calibri" panose="020F0502020204030204" pitchFamily="34" charset="0"/>
                      </a:endParaRPr>
                    </a:p>
                  </a:txBody>
                  <a:tcPr marL="7834" marR="7834" marT="7834" marB="0" anchor="b"/>
                </a:tc>
                <a:tc>
                  <a:txBody>
                    <a:bodyPr/>
                    <a:lstStyle/>
                    <a:p>
                      <a:pPr algn="r" fontAlgn="b"/>
                      <a:r>
                        <a:rPr lang="nl-BE" sz="900" u="none" strike="noStrike">
                          <a:effectLst/>
                        </a:rPr>
                        <a:t>2</a:t>
                      </a:r>
                      <a:endParaRPr lang="nl-BE" sz="900" b="0" i="0" u="none" strike="noStrike">
                        <a:solidFill>
                          <a:srgbClr val="000000"/>
                        </a:solidFill>
                        <a:effectLst/>
                        <a:latin typeface="Calibri" panose="020F0502020204030204" pitchFamily="34" charset="0"/>
                      </a:endParaRPr>
                    </a:p>
                  </a:txBody>
                  <a:tcPr marL="7834" marR="7834" marT="7834" marB="0" anchor="b"/>
                </a:tc>
                <a:tc>
                  <a:txBody>
                    <a:bodyPr/>
                    <a:lstStyle/>
                    <a:p>
                      <a:pPr algn="r" fontAlgn="b"/>
                      <a:r>
                        <a:rPr lang="nl-BE" sz="900" u="none" strike="noStrike">
                          <a:effectLst/>
                        </a:rPr>
                        <a:t>3</a:t>
                      </a:r>
                      <a:endParaRPr lang="nl-BE" sz="900" b="0" i="0" u="none" strike="noStrike">
                        <a:solidFill>
                          <a:srgbClr val="000000"/>
                        </a:solidFill>
                        <a:effectLst/>
                        <a:latin typeface="Calibri" panose="020F0502020204030204" pitchFamily="34" charset="0"/>
                      </a:endParaRPr>
                    </a:p>
                  </a:txBody>
                  <a:tcPr marL="7834" marR="7834" marT="7834" marB="0" anchor="b"/>
                </a:tc>
                <a:tc>
                  <a:txBody>
                    <a:bodyPr/>
                    <a:lstStyle/>
                    <a:p>
                      <a:pPr algn="l" fontAlgn="b"/>
                      <a:r>
                        <a:rPr lang="nl-BE" sz="900" u="none" strike="noStrike">
                          <a:effectLst/>
                        </a:rPr>
                        <a:t> </a:t>
                      </a:r>
                      <a:endParaRPr lang="nl-BE" sz="900" b="0" i="0" u="none" strike="noStrike">
                        <a:solidFill>
                          <a:srgbClr val="000000"/>
                        </a:solidFill>
                        <a:effectLst/>
                        <a:latin typeface="Calibri" panose="020F0502020204030204" pitchFamily="34" charset="0"/>
                      </a:endParaRPr>
                    </a:p>
                  </a:txBody>
                  <a:tcPr marL="7834" marR="7834" marT="7834" marB="0" anchor="b"/>
                </a:tc>
                <a:tc>
                  <a:txBody>
                    <a:bodyPr/>
                    <a:lstStyle/>
                    <a:p>
                      <a:pPr algn="l" fontAlgn="b"/>
                      <a:r>
                        <a:rPr lang="nl-BE" sz="900" u="none" strike="noStrike">
                          <a:effectLst/>
                        </a:rPr>
                        <a:t> </a:t>
                      </a:r>
                      <a:endParaRPr lang="nl-BE" sz="900" b="0" i="0" u="none" strike="noStrike">
                        <a:solidFill>
                          <a:srgbClr val="000000"/>
                        </a:solidFill>
                        <a:effectLst/>
                        <a:latin typeface="Calibri" panose="020F0502020204030204" pitchFamily="34" charset="0"/>
                      </a:endParaRPr>
                    </a:p>
                  </a:txBody>
                  <a:tcPr marL="7834" marR="7834" marT="7834" marB="0" anchor="b"/>
                </a:tc>
                <a:tc>
                  <a:txBody>
                    <a:bodyPr/>
                    <a:lstStyle/>
                    <a:p>
                      <a:pPr algn="l" fontAlgn="b"/>
                      <a:r>
                        <a:rPr lang="nl-BE" sz="900" u="none" strike="noStrike">
                          <a:effectLst/>
                        </a:rPr>
                        <a:t> </a:t>
                      </a:r>
                      <a:endParaRPr lang="nl-BE" sz="900" b="0" i="0" u="none" strike="noStrike">
                        <a:solidFill>
                          <a:srgbClr val="000000"/>
                        </a:solidFill>
                        <a:effectLst/>
                        <a:latin typeface="Calibri" panose="020F0502020204030204" pitchFamily="34" charset="0"/>
                      </a:endParaRPr>
                    </a:p>
                  </a:txBody>
                  <a:tcPr marL="7834" marR="7834" marT="7834" marB="0" anchor="b"/>
                </a:tc>
                <a:tc>
                  <a:txBody>
                    <a:bodyPr/>
                    <a:lstStyle/>
                    <a:p>
                      <a:pPr algn="l" fontAlgn="b"/>
                      <a:r>
                        <a:rPr lang="nl-BE" sz="900" u="none" strike="noStrike">
                          <a:effectLst/>
                        </a:rPr>
                        <a:t> </a:t>
                      </a:r>
                      <a:endParaRPr lang="nl-BE" sz="900" b="0" i="0" u="none" strike="noStrike">
                        <a:solidFill>
                          <a:srgbClr val="000000"/>
                        </a:solidFill>
                        <a:effectLst/>
                        <a:latin typeface="Calibri" panose="020F0502020204030204" pitchFamily="34" charset="0"/>
                      </a:endParaRPr>
                    </a:p>
                  </a:txBody>
                  <a:tcPr marL="7834" marR="7834" marT="7834" marB="0" anchor="b"/>
                </a:tc>
                <a:tc>
                  <a:txBody>
                    <a:bodyPr/>
                    <a:lstStyle/>
                    <a:p>
                      <a:pPr algn="r" fontAlgn="b"/>
                      <a:r>
                        <a:rPr lang="nl-BE" sz="900" u="none" strike="noStrike">
                          <a:effectLst/>
                        </a:rPr>
                        <a:t>8</a:t>
                      </a:r>
                      <a:endParaRPr lang="nl-BE" sz="900" b="0" i="0" u="none" strike="noStrike">
                        <a:solidFill>
                          <a:srgbClr val="000000"/>
                        </a:solidFill>
                        <a:effectLst/>
                        <a:latin typeface="Calibri" panose="020F0502020204030204" pitchFamily="34" charset="0"/>
                      </a:endParaRPr>
                    </a:p>
                  </a:txBody>
                  <a:tcPr marL="7834" marR="7834" marT="7834" marB="0" anchor="b"/>
                </a:tc>
              </a:tr>
              <a:tr h="227424">
                <a:tc>
                  <a:txBody>
                    <a:bodyPr/>
                    <a:lstStyle/>
                    <a:p>
                      <a:pPr algn="l" fontAlgn="b"/>
                      <a:r>
                        <a:rPr lang="nl-BE" sz="900" u="none" strike="noStrike">
                          <a:effectLst/>
                        </a:rPr>
                        <a:t>totaal</a:t>
                      </a:r>
                      <a:endParaRPr lang="nl-BE" sz="900" b="0" i="0" u="none" strike="noStrike">
                        <a:solidFill>
                          <a:srgbClr val="000000"/>
                        </a:solidFill>
                        <a:effectLst/>
                        <a:latin typeface="Calibri" panose="020F0502020204030204" pitchFamily="34" charset="0"/>
                      </a:endParaRPr>
                    </a:p>
                  </a:txBody>
                  <a:tcPr marL="7834" marR="7834" marT="7834" marB="0" anchor="b"/>
                </a:tc>
                <a:tc>
                  <a:txBody>
                    <a:bodyPr/>
                    <a:lstStyle/>
                    <a:p>
                      <a:pPr algn="r" fontAlgn="b"/>
                      <a:r>
                        <a:rPr lang="nl-BE" sz="900" u="none" strike="noStrike">
                          <a:effectLst/>
                        </a:rPr>
                        <a:t>9</a:t>
                      </a:r>
                      <a:endParaRPr lang="nl-BE" sz="900" b="0" i="0" u="none" strike="noStrike">
                        <a:solidFill>
                          <a:srgbClr val="000000"/>
                        </a:solidFill>
                        <a:effectLst/>
                        <a:latin typeface="Calibri" panose="020F0502020204030204" pitchFamily="34" charset="0"/>
                      </a:endParaRPr>
                    </a:p>
                  </a:txBody>
                  <a:tcPr marL="7834" marR="7834" marT="7834" marB="0" anchor="b"/>
                </a:tc>
                <a:tc>
                  <a:txBody>
                    <a:bodyPr/>
                    <a:lstStyle/>
                    <a:p>
                      <a:pPr algn="r" fontAlgn="b"/>
                      <a:r>
                        <a:rPr lang="nl-BE" sz="900" u="none" strike="noStrike">
                          <a:effectLst/>
                        </a:rPr>
                        <a:t>2</a:t>
                      </a:r>
                      <a:endParaRPr lang="nl-BE" sz="900" b="0" i="0" u="none" strike="noStrike">
                        <a:solidFill>
                          <a:srgbClr val="000000"/>
                        </a:solidFill>
                        <a:effectLst/>
                        <a:latin typeface="Calibri" panose="020F0502020204030204" pitchFamily="34" charset="0"/>
                      </a:endParaRPr>
                    </a:p>
                  </a:txBody>
                  <a:tcPr marL="7834" marR="7834" marT="7834" marB="0" anchor="b"/>
                </a:tc>
                <a:tc>
                  <a:txBody>
                    <a:bodyPr/>
                    <a:lstStyle/>
                    <a:p>
                      <a:pPr algn="r" fontAlgn="b"/>
                      <a:r>
                        <a:rPr lang="nl-BE" sz="900" u="none" strike="noStrike">
                          <a:effectLst/>
                        </a:rPr>
                        <a:t>5</a:t>
                      </a:r>
                      <a:endParaRPr lang="nl-BE" sz="900" b="0" i="0" u="none" strike="noStrike">
                        <a:solidFill>
                          <a:srgbClr val="000000"/>
                        </a:solidFill>
                        <a:effectLst/>
                        <a:latin typeface="Calibri" panose="020F0502020204030204" pitchFamily="34" charset="0"/>
                      </a:endParaRPr>
                    </a:p>
                  </a:txBody>
                  <a:tcPr marL="7834" marR="7834" marT="7834" marB="0" anchor="b"/>
                </a:tc>
                <a:tc>
                  <a:txBody>
                    <a:bodyPr/>
                    <a:lstStyle/>
                    <a:p>
                      <a:pPr algn="r" fontAlgn="b"/>
                      <a:r>
                        <a:rPr lang="nl-BE" sz="900" u="none" strike="noStrike">
                          <a:effectLst/>
                        </a:rPr>
                        <a:t>7</a:t>
                      </a:r>
                      <a:endParaRPr lang="nl-BE" sz="900" b="0" i="0" u="none" strike="noStrike">
                        <a:solidFill>
                          <a:srgbClr val="000000"/>
                        </a:solidFill>
                        <a:effectLst/>
                        <a:latin typeface="Calibri" panose="020F0502020204030204" pitchFamily="34" charset="0"/>
                      </a:endParaRPr>
                    </a:p>
                  </a:txBody>
                  <a:tcPr marL="7834" marR="7834" marT="7834" marB="0" anchor="b"/>
                </a:tc>
                <a:tc>
                  <a:txBody>
                    <a:bodyPr/>
                    <a:lstStyle/>
                    <a:p>
                      <a:pPr algn="r" fontAlgn="b"/>
                      <a:r>
                        <a:rPr lang="nl-BE" sz="900" u="none" strike="noStrike">
                          <a:effectLst/>
                        </a:rPr>
                        <a:t>5</a:t>
                      </a:r>
                      <a:endParaRPr lang="nl-BE" sz="900" b="0" i="0" u="none" strike="noStrike">
                        <a:solidFill>
                          <a:srgbClr val="000000"/>
                        </a:solidFill>
                        <a:effectLst/>
                        <a:latin typeface="Calibri" panose="020F0502020204030204" pitchFamily="34" charset="0"/>
                      </a:endParaRPr>
                    </a:p>
                  </a:txBody>
                  <a:tcPr marL="7834" marR="7834" marT="7834" marB="0" anchor="b"/>
                </a:tc>
                <a:tc>
                  <a:txBody>
                    <a:bodyPr/>
                    <a:lstStyle/>
                    <a:p>
                      <a:pPr algn="r" fontAlgn="b"/>
                      <a:r>
                        <a:rPr lang="nl-BE" sz="900" u="none" strike="noStrike">
                          <a:effectLst/>
                        </a:rPr>
                        <a:t>2</a:t>
                      </a:r>
                      <a:endParaRPr lang="nl-BE" sz="900" b="0" i="0" u="none" strike="noStrike">
                        <a:solidFill>
                          <a:srgbClr val="000000"/>
                        </a:solidFill>
                        <a:effectLst/>
                        <a:latin typeface="Calibri" panose="020F0502020204030204" pitchFamily="34" charset="0"/>
                      </a:endParaRPr>
                    </a:p>
                  </a:txBody>
                  <a:tcPr marL="7834" marR="7834" marT="7834" marB="0" anchor="b"/>
                </a:tc>
                <a:tc>
                  <a:txBody>
                    <a:bodyPr/>
                    <a:lstStyle/>
                    <a:p>
                      <a:pPr algn="r" fontAlgn="b"/>
                      <a:r>
                        <a:rPr lang="nl-BE" sz="900" u="none" strike="noStrike">
                          <a:effectLst/>
                        </a:rPr>
                        <a:t>5</a:t>
                      </a:r>
                      <a:endParaRPr lang="nl-BE" sz="900" b="0" i="0" u="none" strike="noStrike">
                        <a:solidFill>
                          <a:srgbClr val="000000"/>
                        </a:solidFill>
                        <a:effectLst/>
                        <a:latin typeface="Calibri" panose="020F0502020204030204" pitchFamily="34" charset="0"/>
                      </a:endParaRPr>
                    </a:p>
                  </a:txBody>
                  <a:tcPr marL="7834" marR="7834" marT="7834" marB="0" anchor="b"/>
                </a:tc>
                <a:tc>
                  <a:txBody>
                    <a:bodyPr/>
                    <a:lstStyle/>
                    <a:p>
                      <a:pPr algn="r" fontAlgn="b"/>
                      <a:r>
                        <a:rPr lang="nl-BE" sz="900" u="none" strike="noStrike">
                          <a:effectLst/>
                        </a:rPr>
                        <a:t>4</a:t>
                      </a:r>
                      <a:endParaRPr lang="nl-BE" sz="900" b="0" i="0" u="none" strike="noStrike">
                        <a:solidFill>
                          <a:srgbClr val="000000"/>
                        </a:solidFill>
                        <a:effectLst/>
                        <a:latin typeface="Calibri" panose="020F0502020204030204" pitchFamily="34" charset="0"/>
                      </a:endParaRPr>
                    </a:p>
                  </a:txBody>
                  <a:tcPr marL="7834" marR="7834" marT="7834" marB="0" anchor="b"/>
                </a:tc>
                <a:tc>
                  <a:txBody>
                    <a:bodyPr/>
                    <a:lstStyle/>
                    <a:p>
                      <a:pPr algn="r" fontAlgn="b"/>
                      <a:r>
                        <a:rPr lang="nl-BE" sz="900" u="none" strike="noStrike">
                          <a:effectLst/>
                        </a:rPr>
                        <a:t>3</a:t>
                      </a:r>
                      <a:endParaRPr lang="nl-BE" sz="900" b="0" i="0" u="none" strike="noStrike">
                        <a:solidFill>
                          <a:srgbClr val="000000"/>
                        </a:solidFill>
                        <a:effectLst/>
                        <a:latin typeface="Calibri" panose="020F0502020204030204" pitchFamily="34" charset="0"/>
                      </a:endParaRPr>
                    </a:p>
                  </a:txBody>
                  <a:tcPr marL="7834" marR="7834" marT="7834" marB="0" anchor="b"/>
                </a:tc>
                <a:tc>
                  <a:txBody>
                    <a:bodyPr/>
                    <a:lstStyle/>
                    <a:p>
                      <a:pPr algn="r" fontAlgn="b"/>
                      <a:r>
                        <a:rPr lang="nl-BE" sz="900" u="none" strike="noStrike">
                          <a:effectLst/>
                        </a:rPr>
                        <a:t>6</a:t>
                      </a:r>
                      <a:endParaRPr lang="nl-BE" sz="900" b="0" i="0" u="none" strike="noStrike">
                        <a:solidFill>
                          <a:srgbClr val="000000"/>
                        </a:solidFill>
                        <a:effectLst/>
                        <a:latin typeface="Calibri" panose="020F0502020204030204" pitchFamily="34" charset="0"/>
                      </a:endParaRPr>
                    </a:p>
                  </a:txBody>
                  <a:tcPr marL="7834" marR="7834" marT="7834" marB="0" anchor="b"/>
                </a:tc>
                <a:tc>
                  <a:txBody>
                    <a:bodyPr/>
                    <a:lstStyle/>
                    <a:p>
                      <a:pPr algn="r" fontAlgn="b"/>
                      <a:r>
                        <a:rPr lang="nl-BE" sz="900" u="none" strike="noStrike">
                          <a:effectLst/>
                        </a:rPr>
                        <a:t>2</a:t>
                      </a:r>
                      <a:endParaRPr lang="nl-BE" sz="900" b="0" i="0" u="none" strike="noStrike">
                        <a:solidFill>
                          <a:srgbClr val="000000"/>
                        </a:solidFill>
                        <a:effectLst/>
                        <a:latin typeface="Calibri" panose="020F0502020204030204" pitchFamily="34" charset="0"/>
                      </a:endParaRPr>
                    </a:p>
                  </a:txBody>
                  <a:tcPr marL="7834" marR="7834" marT="7834" marB="0" anchor="b"/>
                </a:tc>
                <a:tc>
                  <a:txBody>
                    <a:bodyPr/>
                    <a:lstStyle/>
                    <a:p>
                      <a:pPr algn="r" fontAlgn="b"/>
                      <a:r>
                        <a:rPr lang="nl-BE" sz="900" u="none" strike="noStrike">
                          <a:effectLst/>
                        </a:rPr>
                        <a:t>1</a:t>
                      </a:r>
                      <a:endParaRPr lang="nl-BE" sz="900" b="0" i="0" u="none" strike="noStrike">
                        <a:solidFill>
                          <a:srgbClr val="000000"/>
                        </a:solidFill>
                        <a:effectLst/>
                        <a:latin typeface="Calibri" panose="020F0502020204030204" pitchFamily="34" charset="0"/>
                      </a:endParaRPr>
                    </a:p>
                  </a:txBody>
                  <a:tcPr marL="7834" marR="7834" marT="7834" marB="0" anchor="b"/>
                </a:tc>
                <a:tc>
                  <a:txBody>
                    <a:bodyPr/>
                    <a:lstStyle/>
                    <a:p>
                      <a:pPr algn="r" fontAlgn="b"/>
                      <a:r>
                        <a:rPr lang="nl-BE" sz="900" u="none" strike="noStrike">
                          <a:effectLst/>
                        </a:rPr>
                        <a:t>51</a:t>
                      </a:r>
                      <a:endParaRPr lang="nl-BE" sz="900" b="0" i="0" u="none" strike="noStrike">
                        <a:solidFill>
                          <a:srgbClr val="000000"/>
                        </a:solidFill>
                        <a:effectLst/>
                        <a:latin typeface="Calibri" panose="020F0502020204030204" pitchFamily="34" charset="0"/>
                      </a:endParaRPr>
                    </a:p>
                  </a:txBody>
                  <a:tcPr marL="7834" marR="7834" marT="7834" marB="0" anchor="b"/>
                </a:tc>
              </a:tr>
              <a:tr h="227424">
                <a:tc>
                  <a:txBody>
                    <a:bodyPr/>
                    <a:lstStyle/>
                    <a:p>
                      <a:pPr algn="l" fontAlgn="b"/>
                      <a:r>
                        <a:rPr lang="nl-BE" sz="900" u="none" strike="noStrike">
                          <a:effectLst/>
                        </a:rPr>
                        <a:t> </a:t>
                      </a:r>
                      <a:endParaRPr lang="nl-BE" sz="900" b="0" i="0" u="none" strike="noStrike">
                        <a:solidFill>
                          <a:srgbClr val="000000"/>
                        </a:solidFill>
                        <a:effectLst/>
                        <a:latin typeface="Calibri" panose="020F0502020204030204" pitchFamily="34" charset="0"/>
                      </a:endParaRPr>
                    </a:p>
                  </a:txBody>
                  <a:tcPr marL="7834" marR="7834" marT="7834" marB="0" anchor="b"/>
                </a:tc>
                <a:tc>
                  <a:txBody>
                    <a:bodyPr/>
                    <a:lstStyle/>
                    <a:p>
                      <a:pPr algn="l" fontAlgn="b"/>
                      <a:r>
                        <a:rPr lang="nl-BE" sz="900" u="none" strike="noStrike">
                          <a:effectLst/>
                        </a:rPr>
                        <a:t> </a:t>
                      </a:r>
                      <a:endParaRPr lang="nl-BE" sz="900" b="0" i="0" u="none" strike="noStrike">
                        <a:solidFill>
                          <a:srgbClr val="000000"/>
                        </a:solidFill>
                        <a:effectLst/>
                        <a:latin typeface="Calibri" panose="020F0502020204030204" pitchFamily="34" charset="0"/>
                      </a:endParaRPr>
                    </a:p>
                  </a:txBody>
                  <a:tcPr marL="7834" marR="7834" marT="7834" marB="0" anchor="b"/>
                </a:tc>
                <a:tc>
                  <a:txBody>
                    <a:bodyPr/>
                    <a:lstStyle/>
                    <a:p>
                      <a:pPr algn="l" fontAlgn="b"/>
                      <a:r>
                        <a:rPr lang="nl-BE" sz="900" u="none" strike="noStrike">
                          <a:effectLst/>
                        </a:rPr>
                        <a:t> </a:t>
                      </a:r>
                      <a:endParaRPr lang="nl-BE" sz="900" b="0" i="0" u="none" strike="noStrike">
                        <a:solidFill>
                          <a:srgbClr val="000000"/>
                        </a:solidFill>
                        <a:effectLst/>
                        <a:latin typeface="Calibri" panose="020F0502020204030204" pitchFamily="34" charset="0"/>
                      </a:endParaRPr>
                    </a:p>
                  </a:txBody>
                  <a:tcPr marL="7834" marR="7834" marT="7834" marB="0" anchor="b"/>
                </a:tc>
                <a:tc>
                  <a:txBody>
                    <a:bodyPr/>
                    <a:lstStyle/>
                    <a:p>
                      <a:pPr algn="l" fontAlgn="b"/>
                      <a:r>
                        <a:rPr lang="nl-BE" sz="900" u="none" strike="noStrike">
                          <a:effectLst/>
                        </a:rPr>
                        <a:t> </a:t>
                      </a:r>
                      <a:endParaRPr lang="nl-BE" sz="900" b="0" i="0" u="none" strike="noStrike">
                        <a:solidFill>
                          <a:srgbClr val="000000"/>
                        </a:solidFill>
                        <a:effectLst/>
                        <a:latin typeface="Calibri" panose="020F0502020204030204" pitchFamily="34" charset="0"/>
                      </a:endParaRPr>
                    </a:p>
                  </a:txBody>
                  <a:tcPr marL="7834" marR="7834" marT="7834" marB="0" anchor="b"/>
                </a:tc>
                <a:tc>
                  <a:txBody>
                    <a:bodyPr/>
                    <a:lstStyle/>
                    <a:p>
                      <a:pPr algn="l" fontAlgn="b"/>
                      <a:r>
                        <a:rPr lang="nl-BE" sz="900" u="none" strike="noStrike">
                          <a:effectLst/>
                        </a:rPr>
                        <a:t> </a:t>
                      </a:r>
                      <a:endParaRPr lang="nl-BE" sz="900" b="0" i="0" u="none" strike="noStrike">
                        <a:solidFill>
                          <a:srgbClr val="000000"/>
                        </a:solidFill>
                        <a:effectLst/>
                        <a:latin typeface="Calibri" panose="020F0502020204030204" pitchFamily="34" charset="0"/>
                      </a:endParaRPr>
                    </a:p>
                  </a:txBody>
                  <a:tcPr marL="7834" marR="7834" marT="7834" marB="0" anchor="b"/>
                </a:tc>
                <a:tc>
                  <a:txBody>
                    <a:bodyPr/>
                    <a:lstStyle/>
                    <a:p>
                      <a:pPr algn="l" fontAlgn="b"/>
                      <a:r>
                        <a:rPr lang="nl-BE" sz="900" u="none" strike="noStrike">
                          <a:effectLst/>
                        </a:rPr>
                        <a:t> </a:t>
                      </a:r>
                      <a:endParaRPr lang="nl-BE" sz="900" b="0" i="0" u="none" strike="noStrike">
                        <a:solidFill>
                          <a:srgbClr val="000000"/>
                        </a:solidFill>
                        <a:effectLst/>
                        <a:latin typeface="Calibri" panose="020F0502020204030204" pitchFamily="34" charset="0"/>
                      </a:endParaRPr>
                    </a:p>
                  </a:txBody>
                  <a:tcPr marL="7834" marR="7834" marT="7834" marB="0" anchor="b"/>
                </a:tc>
                <a:tc>
                  <a:txBody>
                    <a:bodyPr/>
                    <a:lstStyle/>
                    <a:p>
                      <a:pPr algn="ctr" fontAlgn="b"/>
                      <a:r>
                        <a:rPr lang="nl-BE" sz="900" u="none" strike="noStrike">
                          <a:effectLst/>
                        </a:rPr>
                        <a:t> </a:t>
                      </a:r>
                      <a:endParaRPr lang="nl-BE" sz="900" b="0" i="0" u="none" strike="noStrike">
                        <a:solidFill>
                          <a:srgbClr val="000000"/>
                        </a:solidFill>
                        <a:effectLst/>
                        <a:latin typeface="Calibri" panose="020F0502020204030204" pitchFamily="34" charset="0"/>
                      </a:endParaRPr>
                    </a:p>
                  </a:txBody>
                  <a:tcPr marL="7834" marR="7834" marT="7834" marB="0" anchor="b"/>
                </a:tc>
                <a:tc>
                  <a:txBody>
                    <a:bodyPr/>
                    <a:lstStyle/>
                    <a:p>
                      <a:pPr algn="l" fontAlgn="b"/>
                      <a:r>
                        <a:rPr lang="nl-BE" sz="900" u="none" strike="noStrike">
                          <a:effectLst/>
                        </a:rPr>
                        <a:t> </a:t>
                      </a:r>
                      <a:endParaRPr lang="nl-BE" sz="900" b="0" i="0" u="none" strike="noStrike">
                        <a:solidFill>
                          <a:srgbClr val="000000"/>
                        </a:solidFill>
                        <a:effectLst/>
                        <a:latin typeface="Calibri" panose="020F0502020204030204" pitchFamily="34" charset="0"/>
                      </a:endParaRPr>
                    </a:p>
                  </a:txBody>
                  <a:tcPr marL="7834" marR="7834" marT="7834" marB="0" anchor="b"/>
                </a:tc>
                <a:tc>
                  <a:txBody>
                    <a:bodyPr/>
                    <a:lstStyle/>
                    <a:p>
                      <a:pPr algn="l" fontAlgn="b"/>
                      <a:r>
                        <a:rPr lang="nl-BE" sz="900" u="none" strike="noStrike">
                          <a:effectLst/>
                        </a:rPr>
                        <a:t> </a:t>
                      </a:r>
                      <a:endParaRPr lang="nl-BE" sz="900" b="0" i="0" u="none" strike="noStrike">
                        <a:solidFill>
                          <a:srgbClr val="000000"/>
                        </a:solidFill>
                        <a:effectLst/>
                        <a:latin typeface="Calibri" panose="020F0502020204030204" pitchFamily="34" charset="0"/>
                      </a:endParaRPr>
                    </a:p>
                  </a:txBody>
                  <a:tcPr marL="7834" marR="7834" marT="7834" marB="0" anchor="b"/>
                </a:tc>
                <a:tc>
                  <a:txBody>
                    <a:bodyPr/>
                    <a:lstStyle/>
                    <a:p>
                      <a:pPr algn="l" fontAlgn="b"/>
                      <a:r>
                        <a:rPr lang="nl-BE" sz="900" u="none" strike="noStrike">
                          <a:effectLst/>
                        </a:rPr>
                        <a:t> </a:t>
                      </a:r>
                      <a:endParaRPr lang="nl-BE" sz="900" b="0" i="0" u="none" strike="noStrike">
                        <a:solidFill>
                          <a:srgbClr val="000000"/>
                        </a:solidFill>
                        <a:effectLst/>
                        <a:latin typeface="Calibri" panose="020F0502020204030204" pitchFamily="34" charset="0"/>
                      </a:endParaRPr>
                    </a:p>
                  </a:txBody>
                  <a:tcPr marL="7834" marR="7834" marT="7834" marB="0" anchor="b"/>
                </a:tc>
                <a:tc>
                  <a:txBody>
                    <a:bodyPr/>
                    <a:lstStyle/>
                    <a:p>
                      <a:pPr algn="l" fontAlgn="b"/>
                      <a:r>
                        <a:rPr lang="nl-BE" sz="900" u="none" strike="noStrike">
                          <a:effectLst/>
                        </a:rPr>
                        <a:t> </a:t>
                      </a:r>
                      <a:endParaRPr lang="nl-BE" sz="900" b="0" i="0" u="none" strike="noStrike">
                        <a:solidFill>
                          <a:srgbClr val="000000"/>
                        </a:solidFill>
                        <a:effectLst/>
                        <a:latin typeface="Calibri" panose="020F0502020204030204" pitchFamily="34" charset="0"/>
                      </a:endParaRPr>
                    </a:p>
                  </a:txBody>
                  <a:tcPr marL="7834" marR="7834" marT="7834" marB="0" anchor="b"/>
                </a:tc>
                <a:tc>
                  <a:txBody>
                    <a:bodyPr/>
                    <a:lstStyle/>
                    <a:p>
                      <a:pPr algn="l" fontAlgn="b"/>
                      <a:r>
                        <a:rPr lang="nl-BE" sz="900" u="none" strike="noStrike">
                          <a:effectLst/>
                        </a:rPr>
                        <a:t> </a:t>
                      </a:r>
                      <a:endParaRPr lang="nl-BE" sz="900" b="0" i="0" u="none" strike="noStrike">
                        <a:solidFill>
                          <a:srgbClr val="000000"/>
                        </a:solidFill>
                        <a:effectLst/>
                        <a:latin typeface="Calibri" panose="020F0502020204030204" pitchFamily="34" charset="0"/>
                      </a:endParaRPr>
                    </a:p>
                  </a:txBody>
                  <a:tcPr marL="7834" marR="7834" marT="7834" marB="0" anchor="b"/>
                </a:tc>
                <a:tc>
                  <a:txBody>
                    <a:bodyPr/>
                    <a:lstStyle/>
                    <a:p>
                      <a:pPr algn="l" fontAlgn="b"/>
                      <a:r>
                        <a:rPr lang="nl-BE" sz="900" u="none" strike="noStrike">
                          <a:effectLst/>
                        </a:rPr>
                        <a:t> </a:t>
                      </a:r>
                      <a:endParaRPr lang="nl-BE" sz="900" b="0" i="0" u="none" strike="noStrike">
                        <a:solidFill>
                          <a:srgbClr val="000000"/>
                        </a:solidFill>
                        <a:effectLst/>
                        <a:latin typeface="Calibri" panose="020F0502020204030204" pitchFamily="34" charset="0"/>
                      </a:endParaRPr>
                    </a:p>
                  </a:txBody>
                  <a:tcPr marL="7834" marR="7834" marT="7834" marB="0" anchor="b"/>
                </a:tc>
                <a:tc>
                  <a:txBody>
                    <a:bodyPr/>
                    <a:lstStyle/>
                    <a:p>
                      <a:pPr algn="l" fontAlgn="b"/>
                      <a:r>
                        <a:rPr lang="nl-BE" sz="900" u="none" strike="noStrike">
                          <a:effectLst/>
                        </a:rPr>
                        <a:t> </a:t>
                      </a:r>
                      <a:endParaRPr lang="nl-BE" sz="900" b="0" i="0" u="none" strike="noStrike">
                        <a:solidFill>
                          <a:srgbClr val="000000"/>
                        </a:solidFill>
                        <a:effectLst/>
                        <a:latin typeface="Calibri" panose="020F0502020204030204" pitchFamily="34" charset="0"/>
                      </a:endParaRPr>
                    </a:p>
                  </a:txBody>
                  <a:tcPr marL="7834" marR="7834" marT="7834" marB="0" anchor="b"/>
                </a:tc>
              </a:tr>
              <a:tr h="227424">
                <a:tc>
                  <a:txBody>
                    <a:bodyPr/>
                    <a:lstStyle/>
                    <a:p>
                      <a:pPr algn="l" fontAlgn="b"/>
                      <a:r>
                        <a:rPr lang="nl-BE" sz="900" u="none" strike="noStrike">
                          <a:effectLst/>
                        </a:rPr>
                        <a:t>totaal</a:t>
                      </a:r>
                      <a:endParaRPr lang="nl-BE" sz="900" b="0" i="0" u="none" strike="noStrike">
                        <a:solidFill>
                          <a:srgbClr val="000000"/>
                        </a:solidFill>
                        <a:effectLst/>
                        <a:latin typeface="Calibri" panose="020F0502020204030204" pitchFamily="34" charset="0"/>
                      </a:endParaRPr>
                    </a:p>
                  </a:txBody>
                  <a:tcPr marL="7834" marR="7834" marT="7834" marB="0" anchor="b"/>
                </a:tc>
                <a:tc>
                  <a:txBody>
                    <a:bodyPr/>
                    <a:lstStyle/>
                    <a:p>
                      <a:pPr algn="l" fontAlgn="b"/>
                      <a:r>
                        <a:rPr lang="nl-BE" sz="900" u="none" strike="noStrike">
                          <a:effectLst/>
                        </a:rPr>
                        <a:t> </a:t>
                      </a:r>
                      <a:endParaRPr lang="nl-BE" sz="900" b="0" i="0" u="none" strike="noStrike">
                        <a:solidFill>
                          <a:srgbClr val="000000"/>
                        </a:solidFill>
                        <a:effectLst/>
                        <a:latin typeface="Calibri" panose="020F0502020204030204" pitchFamily="34" charset="0"/>
                      </a:endParaRPr>
                    </a:p>
                  </a:txBody>
                  <a:tcPr marL="7834" marR="7834" marT="7834" marB="0" anchor="b"/>
                </a:tc>
                <a:tc>
                  <a:txBody>
                    <a:bodyPr/>
                    <a:lstStyle/>
                    <a:p>
                      <a:pPr algn="l" fontAlgn="b"/>
                      <a:r>
                        <a:rPr lang="nl-BE" sz="900" u="none" strike="noStrike">
                          <a:effectLst/>
                        </a:rPr>
                        <a:t> </a:t>
                      </a:r>
                      <a:endParaRPr lang="nl-BE" sz="900" b="0" i="0" u="none" strike="noStrike">
                        <a:solidFill>
                          <a:srgbClr val="000000"/>
                        </a:solidFill>
                        <a:effectLst/>
                        <a:latin typeface="Calibri" panose="020F0502020204030204" pitchFamily="34" charset="0"/>
                      </a:endParaRPr>
                    </a:p>
                  </a:txBody>
                  <a:tcPr marL="7834" marR="7834" marT="7834" marB="0" anchor="b"/>
                </a:tc>
                <a:tc>
                  <a:txBody>
                    <a:bodyPr/>
                    <a:lstStyle/>
                    <a:p>
                      <a:pPr algn="l" fontAlgn="b"/>
                      <a:r>
                        <a:rPr lang="nl-BE" sz="900" u="none" strike="noStrike">
                          <a:effectLst/>
                        </a:rPr>
                        <a:t> </a:t>
                      </a:r>
                      <a:endParaRPr lang="nl-BE" sz="900" b="0" i="0" u="none" strike="noStrike">
                        <a:solidFill>
                          <a:srgbClr val="000000"/>
                        </a:solidFill>
                        <a:effectLst/>
                        <a:latin typeface="Calibri" panose="020F0502020204030204" pitchFamily="34" charset="0"/>
                      </a:endParaRPr>
                    </a:p>
                  </a:txBody>
                  <a:tcPr marL="7834" marR="7834" marT="7834" marB="0" anchor="b"/>
                </a:tc>
                <a:tc gridSpan="2">
                  <a:txBody>
                    <a:bodyPr/>
                    <a:lstStyle/>
                    <a:p>
                      <a:pPr algn="l" fontAlgn="b"/>
                      <a:r>
                        <a:rPr lang="nl-BE" sz="900" u="none" strike="noStrike">
                          <a:effectLst/>
                        </a:rPr>
                        <a:t>lievekens</a:t>
                      </a:r>
                      <a:endParaRPr lang="nl-BE" sz="900" b="0" i="0" u="none" strike="noStrike">
                        <a:solidFill>
                          <a:srgbClr val="000000"/>
                        </a:solidFill>
                        <a:effectLst/>
                        <a:latin typeface="Calibri" panose="020F0502020204030204" pitchFamily="34" charset="0"/>
                      </a:endParaRPr>
                    </a:p>
                  </a:txBody>
                  <a:tcPr marL="7834" marR="7834" marT="7834" marB="0" anchor="b"/>
                </a:tc>
                <a:tc hMerge="1">
                  <a:txBody>
                    <a:bodyPr/>
                    <a:lstStyle/>
                    <a:p>
                      <a:endParaRPr lang="nl-BE"/>
                    </a:p>
                  </a:txBody>
                  <a:tcPr/>
                </a:tc>
                <a:tc>
                  <a:txBody>
                    <a:bodyPr/>
                    <a:lstStyle/>
                    <a:p>
                      <a:pPr algn="ctr" fontAlgn="b"/>
                      <a:r>
                        <a:rPr lang="nl-BE" sz="900" u="none" strike="noStrike">
                          <a:effectLst/>
                        </a:rPr>
                        <a:t> </a:t>
                      </a:r>
                      <a:endParaRPr lang="nl-BE" sz="900" b="0" i="0" u="none" strike="noStrike">
                        <a:solidFill>
                          <a:srgbClr val="000000"/>
                        </a:solidFill>
                        <a:effectLst/>
                        <a:latin typeface="Calibri" panose="020F0502020204030204" pitchFamily="34" charset="0"/>
                      </a:endParaRPr>
                    </a:p>
                  </a:txBody>
                  <a:tcPr marL="7834" marR="7834" marT="7834" marB="0" anchor="b"/>
                </a:tc>
                <a:tc>
                  <a:txBody>
                    <a:bodyPr/>
                    <a:lstStyle/>
                    <a:p>
                      <a:pPr algn="l" fontAlgn="b"/>
                      <a:r>
                        <a:rPr lang="nl-BE" sz="900" u="none" strike="noStrike">
                          <a:effectLst/>
                        </a:rPr>
                        <a:t> </a:t>
                      </a:r>
                      <a:endParaRPr lang="nl-BE" sz="900" b="0" i="0" u="none" strike="noStrike">
                        <a:solidFill>
                          <a:srgbClr val="000000"/>
                        </a:solidFill>
                        <a:effectLst/>
                        <a:latin typeface="Calibri" panose="020F0502020204030204" pitchFamily="34" charset="0"/>
                      </a:endParaRPr>
                    </a:p>
                  </a:txBody>
                  <a:tcPr marL="7834" marR="7834" marT="7834" marB="0" anchor="b"/>
                </a:tc>
                <a:tc>
                  <a:txBody>
                    <a:bodyPr/>
                    <a:lstStyle/>
                    <a:p>
                      <a:pPr algn="l" fontAlgn="b"/>
                      <a:r>
                        <a:rPr lang="nl-BE" sz="900" u="none" strike="noStrike">
                          <a:effectLst/>
                        </a:rPr>
                        <a:t>7bunder</a:t>
                      </a:r>
                      <a:endParaRPr lang="nl-BE" sz="900" b="0" i="0" u="none" strike="noStrike">
                        <a:solidFill>
                          <a:srgbClr val="000000"/>
                        </a:solidFill>
                        <a:effectLst/>
                        <a:latin typeface="Calibri" panose="020F0502020204030204" pitchFamily="34" charset="0"/>
                      </a:endParaRPr>
                    </a:p>
                  </a:txBody>
                  <a:tcPr marL="7834" marR="7834" marT="7834" marB="0" anchor="b"/>
                </a:tc>
                <a:tc>
                  <a:txBody>
                    <a:bodyPr/>
                    <a:lstStyle/>
                    <a:p>
                      <a:pPr algn="l" fontAlgn="b"/>
                      <a:r>
                        <a:rPr lang="nl-BE" sz="900" u="none" strike="noStrike">
                          <a:effectLst/>
                        </a:rPr>
                        <a:t> </a:t>
                      </a:r>
                      <a:endParaRPr lang="nl-BE" sz="900" b="0" i="0" u="none" strike="noStrike">
                        <a:solidFill>
                          <a:srgbClr val="000000"/>
                        </a:solidFill>
                        <a:effectLst/>
                        <a:latin typeface="Calibri" panose="020F0502020204030204" pitchFamily="34" charset="0"/>
                      </a:endParaRPr>
                    </a:p>
                  </a:txBody>
                  <a:tcPr marL="7834" marR="7834" marT="7834" marB="0" anchor="b"/>
                </a:tc>
                <a:tc>
                  <a:txBody>
                    <a:bodyPr/>
                    <a:lstStyle/>
                    <a:p>
                      <a:pPr algn="l" fontAlgn="b"/>
                      <a:r>
                        <a:rPr lang="nl-BE" sz="900" u="none" strike="noStrike">
                          <a:effectLst/>
                        </a:rPr>
                        <a:t> </a:t>
                      </a:r>
                      <a:endParaRPr lang="nl-BE" sz="900" b="0" i="0" u="none" strike="noStrike">
                        <a:solidFill>
                          <a:srgbClr val="000000"/>
                        </a:solidFill>
                        <a:effectLst/>
                        <a:latin typeface="Calibri" panose="020F0502020204030204" pitchFamily="34" charset="0"/>
                      </a:endParaRPr>
                    </a:p>
                  </a:txBody>
                  <a:tcPr marL="7834" marR="7834" marT="7834" marB="0" anchor="b"/>
                </a:tc>
                <a:tc>
                  <a:txBody>
                    <a:bodyPr/>
                    <a:lstStyle/>
                    <a:p>
                      <a:pPr algn="l" fontAlgn="b"/>
                      <a:r>
                        <a:rPr lang="nl-BE" sz="900" u="none" strike="noStrike">
                          <a:effectLst/>
                        </a:rPr>
                        <a:t> </a:t>
                      </a:r>
                      <a:endParaRPr lang="nl-BE" sz="900" b="0" i="0" u="none" strike="noStrike">
                        <a:solidFill>
                          <a:srgbClr val="000000"/>
                        </a:solidFill>
                        <a:effectLst/>
                        <a:latin typeface="Calibri" panose="020F0502020204030204" pitchFamily="34" charset="0"/>
                      </a:endParaRPr>
                    </a:p>
                  </a:txBody>
                  <a:tcPr marL="7834" marR="7834" marT="7834" marB="0" anchor="b"/>
                </a:tc>
                <a:tc>
                  <a:txBody>
                    <a:bodyPr/>
                    <a:lstStyle/>
                    <a:p>
                      <a:pPr algn="l" fontAlgn="b"/>
                      <a:r>
                        <a:rPr lang="nl-BE" sz="900" u="none" strike="noStrike">
                          <a:effectLst/>
                        </a:rPr>
                        <a:t> </a:t>
                      </a:r>
                      <a:endParaRPr lang="nl-BE" sz="900" b="0" i="0" u="none" strike="noStrike">
                        <a:solidFill>
                          <a:srgbClr val="000000"/>
                        </a:solidFill>
                        <a:effectLst/>
                        <a:latin typeface="Calibri" panose="020F0502020204030204" pitchFamily="34" charset="0"/>
                      </a:endParaRPr>
                    </a:p>
                  </a:txBody>
                  <a:tcPr marL="7834" marR="7834" marT="7834" marB="0" anchor="b"/>
                </a:tc>
                <a:tc>
                  <a:txBody>
                    <a:bodyPr/>
                    <a:lstStyle/>
                    <a:p>
                      <a:pPr algn="l" fontAlgn="b"/>
                      <a:r>
                        <a:rPr lang="nl-BE" sz="900" u="none" strike="noStrike">
                          <a:effectLst/>
                        </a:rPr>
                        <a:t> </a:t>
                      </a:r>
                      <a:endParaRPr lang="nl-BE" sz="900" b="0" i="0" u="none" strike="noStrike">
                        <a:solidFill>
                          <a:srgbClr val="000000"/>
                        </a:solidFill>
                        <a:effectLst/>
                        <a:latin typeface="Calibri" panose="020F0502020204030204" pitchFamily="34" charset="0"/>
                      </a:endParaRPr>
                    </a:p>
                  </a:txBody>
                  <a:tcPr marL="7834" marR="7834" marT="7834" marB="0" anchor="b"/>
                </a:tc>
              </a:tr>
              <a:tr h="409562">
                <a:tc>
                  <a:txBody>
                    <a:bodyPr/>
                    <a:lstStyle/>
                    <a:p>
                      <a:pPr algn="l" fontAlgn="b"/>
                      <a:r>
                        <a:rPr lang="nl-BE" sz="900" u="none" strike="noStrike">
                          <a:effectLst/>
                        </a:rPr>
                        <a:t>verdacht voertuig of personen</a:t>
                      </a:r>
                      <a:endParaRPr lang="nl-BE" sz="900" b="0" i="0" u="none" strike="noStrike">
                        <a:solidFill>
                          <a:srgbClr val="000000"/>
                        </a:solidFill>
                        <a:effectLst/>
                        <a:latin typeface="Calibri" panose="020F0502020204030204" pitchFamily="34" charset="0"/>
                      </a:endParaRPr>
                    </a:p>
                  </a:txBody>
                  <a:tcPr marL="7834" marR="7834" marT="7834" marB="0" anchor="b"/>
                </a:tc>
                <a:tc>
                  <a:txBody>
                    <a:bodyPr/>
                    <a:lstStyle/>
                    <a:p>
                      <a:pPr algn="r" fontAlgn="b"/>
                      <a:r>
                        <a:rPr lang="nl-BE" sz="900" u="none" strike="noStrike">
                          <a:effectLst/>
                        </a:rPr>
                        <a:t>18</a:t>
                      </a:r>
                      <a:endParaRPr lang="nl-BE" sz="900" b="0" i="0" u="none" strike="noStrike">
                        <a:solidFill>
                          <a:srgbClr val="000000"/>
                        </a:solidFill>
                        <a:effectLst/>
                        <a:latin typeface="Calibri" panose="020F0502020204030204" pitchFamily="34" charset="0"/>
                      </a:endParaRPr>
                    </a:p>
                  </a:txBody>
                  <a:tcPr marL="7834" marR="7834" marT="7834" marB="0" anchor="b"/>
                </a:tc>
                <a:tc>
                  <a:txBody>
                    <a:bodyPr/>
                    <a:lstStyle/>
                    <a:p>
                      <a:pPr algn="l" fontAlgn="b"/>
                      <a:r>
                        <a:rPr lang="nl-BE" sz="900" u="none" strike="noStrike">
                          <a:effectLst/>
                        </a:rPr>
                        <a:t> </a:t>
                      </a:r>
                      <a:endParaRPr lang="nl-BE" sz="900" b="0" i="0" u="none" strike="noStrike">
                        <a:solidFill>
                          <a:srgbClr val="000000"/>
                        </a:solidFill>
                        <a:effectLst/>
                        <a:latin typeface="Calibri" panose="020F0502020204030204" pitchFamily="34" charset="0"/>
                      </a:endParaRPr>
                    </a:p>
                  </a:txBody>
                  <a:tcPr marL="7834" marR="7834" marT="7834" marB="0" anchor="b"/>
                </a:tc>
                <a:tc gridSpan="3">
                  <a:txBody>
                    <a:bodyPr/>
                    <a:lstStyle/>
                    <a:p>
                      <a:pPr algn="l" fontAlgn="b"/>
                      <a:r>
                        <a:rPr lang="nl-BE" sz="900" u="none" strike="noStrike">
                          <a:effectLst/>
                        </a:rPr>
                        <a:t>verdacht voertuig of personen</a:t>
                      </a:r>
                      <a:endParaRPr lang="nl-BE" sz="900" b="0" i="0" u="none" strike="noStrike">
                        <a:solidFill>
                          <a:srgbClr val="000000"/>
                        </a:solidFill>
                        <a:effectLst/>
                        <a:latin typeface="Calibri" panose="020F0502020204030204" pitchFamily="34" charset="0"/>
                      </a:endParaRPr>
                    </a:p>
                  </a:txBody>
                  <a:tcPr marL="7834" marR="7834" marT="7834" marB="0" anchor="b"/>
                </a:tc>
                <a:tc hMerge="1">
                  <a:txBody>
                    <a:bodyPr/>
                    <a:lstStyle/>
                    <a:p>
                      <a:endParaRPr lang="nl-BE"/>
                    </a:p>
                  </a:txBody>
                  <a:tcPr/>
                </a:tc>
                <a:tc hMerge="1">
                  <a:txBody>
                    <a:bodyPr/>
                    <a:lstStyle/>
                    <a:p>
                      <a:endParaRPr lang="nl-BE"/>
                    </a:p>
                  </a:txBody>
                  <a:tcPr/>
                </a:tc>
                <a:tc>
                  <a:txBody>
                    <a:bodyPr/>
                    <a:lstStyle/>
                    <a:p>
                      <a:pPr algn="ctr" fontAlgn="b"/>
                      <a:r>
                        <a:rPr lang="nl-BE" sz="900" u="none" strike="noStrike">
                          <a:effectLst/>
                        </a:rPr>
                        <a:t>11</a:t>
                      </a:r>
                      <a:endParaRPr lang="nl-BE" sz="900" b="0" i="0" u="none" strike="noStrike">
                        <a:solidFill>
                          <a:srgbClr val="000000"/>
                        </a:solidFill>
                        <a:effectLst/>
                        <a:latin typeface="Calibri" panose="020F0502020204030204" pitchFamily="34" charset="0"/>
                      </a:endParaRPr>
                    </a:p>
                  </a:txBody>
                  <a:tcPr marL="7834" marR="7834" marT="7834" marB="0" anchor="b"/>
                </a:tc>
                <a:tc gridSpan="3">
                  <a:txBody>
                    <a:bodyPr/>
                    <a:lstStyle/>
                    <a:p>
                      <a:pPr algn="l" fontAlgn="b"/>
                      <a:r>
                        <a:rPr lang="nl-BE" sz="900" u="none" strike="noStrike">
                          <a:effectLst/>
                        </a:rPr>
                        <a:t>verdacht voertuig of personen</a:t>
                      </a:r>
                      <a:endParaRPr lang="nl-BE" sz="900" b="0" i="0" u="none" strike="noStrike">
                        <a:solidFill>
                          <a:srgbClr val="000000"/>
                        </a:solidFill>
                        <a:effectLst/>
                        <a:latin typeface="Calibri" panose="020F0502020204030204" pitchFamily="34" charset="0"/>
                      </a:endParaRPr>
                    </a:p>
                  </a:txBody>
                  <a:tcPr marL="7834" marR="7834" marT="7834" marB="0" anchor="b"/>
                </a:tc>
                <a:tc hMerge="1">
                  <a:txBody>
                    <a:bodyPr/>
                    <a:lstStyle/>
                    <a:p>
                      <a:endParaRPr lang="nl-BE"/>
                    </a:p>
                  </a:txBody>
                  <a:tcPr/>
                </a:tc>
                <a:tc hMerge="1">
                  <a:txBody>
                    <a:bodyPr/>
                    <a:lstStyle/>
                    <a:p>
                      <a:endParaRPr lang="nl-BE"/>
                    </a:p>
                  </a:txBody>
                  <a:tcPr/>
                </a:tc>
                <a:tc>
                  <a:txBody>
                    <a:bodyPr/>
                    <a:lstStyle/>
                    <a:p>
                      <a:pPr algn="r" fontAlgn="b"/>
                      <a:r>
                        <a:rPr lang="nl-BE" sz="900" u="none" strike="noStrike">
                          <a:effectLst/>
                        </a:rPr>
                        <a:t>7</a:t>
                      </a:r>
                      <a:endParaRPr lang="nl-BE" sz="900" b="0" i="0" u="none" strike="noStrike">
                        <a:solidFill>
                          <a:srgbClr val="000000"/>
                        </a:solidFill>
                        <a:effectLst/>
                        <a:latin typeface="Calibri" panose="020F0502020204030204" pitchFamily="34" charset="0"/>
                      </a:endParaRPr>
                    </a:p>
                  </a:txBody>
                  <a:tcPr marL="7834" marR="7834" marT="7834" marB="0" anchor="b"/>
                </a:tc>
                <a:tc>
                  <a:txBody>
                    <a:bodyPr/>
                    <a:lstStyle/>
                    <a:p>
                      <a:pPr algn="l" fontAlgn="b"/>
                      <a:r>
                        <a:rPr lang="nl-BE" sz="900" u="none" strike="noStrike">
                          <a:effectLst/>
                        </a:rPr>
                        <a:t> </a:t>
                      </a:r>
                      <a:endParaRPr lang="nl-BE" sz="900" b="0" i="0" u="none" strike="noStrike">
                        <a:solidFill>
                          <a:srgbClr val="000000"/>
                        </a:solidFill>
                        <a:effectLst/>
                        <a:latin typeface="Calibri" panose="020F0502020204030204" pitchFamily="34" charset="0"/>
                      </a:endParaRPr>
                    </a:p>
                  </a:txBody>
                  <a:tcPr marL="7834" marR="7834" marT="7834" marB="0" anchor="b"/>
                </a:tc>
                <a:tc>
                  <a:txBody>
                    <a:bodyPr/>
                    <a:lstStyle/>
                    <a:p>
                      <a:pPr algn="l" fontAlgn="b"/>
                      <a:r>
                        <a:rPr lang="nl-BE" sz="900" u="none" strike="noStrike">
                          <a:effectLst/>
                        </a:rPr>
                        <a:t> </a:t>
                      </a:r>
                      <a:endParaRPr lang="nl-BE" sz="900" b="0" i="0" u="none" strike="noStrike">
                        <a:solidFill>
                          <a:srgbClr val="000000"/>
                        </a:solidFill>
                        <a:effectLst/>
                        <a:latin typeface="Calibri" panose="020F0502020204030204" pitchFamily="34" charset="0"/>
                      </a:endParaRPr>
                    </a:p>
                  </a:txBody>
                  <a:tcPr marL="7834" marR="7834" marT="7834" marB="0" anchor="b"/>
                </a:tc>
                <a:tc>
                  <a:txBody>
                    <a:bodyPr/>
                    <a:lstStyle/>
                    <a:p>
                      <a:pPr algn="l" fontAlgn="b"/>
                      <a:r>
                        <a:rPr lang="nl-BE" sz="900" u="none" strike="noStrike">
                          <a:effectLst/>
                        </a:rPr>
                        <a:t> </a:t>
                      </a:r>
                      <a:endParaRPr lang="nl-BE" sz="900" b="0" i="0" u="none" strike="noStrike">
                        <a:solidFill>
                          <a:srgbClr val="000000"/>
                        </a:solidFill>
                        <a:effectLst/>
                        <a:latin typeface="Calibri" panose="020F0502020204030204" pitchFamily="34" charset="0"/>
                      </a:endParaRPr>
                    </a:p>
                  </a:txBody>
                  <a:tcPr marL="7834" marR="7834" marT="7834" marB="0" anchor="b"/>
                </a:tc>
              </a:tr>
              <a:tr h="227424">
                <a:tc>
                  <a:txBody>
                    <a:bodyPr/>
                    <a:lstStyle/>
                    <a:p>
                      <a:pPr algn="l" fontAlgn="b"/>
                      <a:r>
                        <a:rPr lang="nl-BE" sz="900" u="none" strike="noStrike">
                          <a:effectLst/>
                        </a:rPr>
                        <a:t>poging tot inbraak*</a:t>
                      </a:r>
                      <a:endParaRPr lang="nl-BE" sz="900" b="0" i="0" u="none" strike="noStrike">
                        <a:solidFill>
                          <a:srgbClr val="000000"/>
                        </a:solidFill>
                        <a:effectLst/>
                        <a:latin typeface="Calibri" panose="020F0502020204030204" pitchFamily="34" charset="0"/>
                      </a:endParaRPr>
                    </a:p>
                  </a:txBody>
                  <a:tcPr marL="7834" marR="7834" marT="7834" marB="0" anchor="b"/>
                </a:tc>
                <a:tc>
                  <a:txBody>
                    <a:bodyPr/>
                    <a:lstStyle/>
                    <a:p>
                      <a:pPr algn="r" fontAlgn="b"/>
                      <a:r>
                        <a:rPr lang="nl-BE" sz="900" u="none" strike="noStrike">
                          <a:effectLst/>
                        </a:rPr>
                        <a:t>2</a:t>
                      </a:r>
                      <a:endParaRPr lang="nl-BE" sz="900" b="0" i="0" u="none" strike="noStrike">
                        <a:solidFill>
                          <a:srgbClr val="000000"/>
                        </a:solidFill>
                        <a:effectLst/>
                        <a:latin typeface="Calibri" panose="020F0502020204030204" pitchFamily="34" charset="0"/>
                      </a:endParaRPr>
                    </a:p>
                  </a:txBody>
                  <a:tcPr marL="7834" marR="7834" marT="7834" marB="0" anchor="b"/>
                </a:tc>
                <a:tc>
                  <a:txBody>
                    <a:bodyPr/>
                    <a:lstStyle/>
                    <a:p>
                      <a:pPr algn="l" fontAlgn="b"/>
                      <a:r>
                        <a:rPr lang="nl-BE" sz="900" u="none" strike="noStrike">
                          <a:effectLst/>
                        </a:rPr>
                        <a:t> </a:t>
                      </a:r>
                      <a:endParaRPr lang="nl-BE" sz="900" b="0" i="0" u="none" strike="noStrike">
                        <a:solidFill>
                          <a:srgbClr val="000000"/>
                        </a:solidFill>
                        <a:effectLst/>
                        <a:latin typeface="Calibri" panose="020F0502020204030204" pitchFamily="34" charset="0"/>
                      </a:endParaRPr>
                    </a:p>
                  </a:txBody>
                  <a:tcPr marL="7834" marR="7834" marT="7834" marB="0" anchor="b"/>
                </a:tc>
                <a:tc gridSpan="2">
                  <a:txBody>
                    <a:bodyPr/>
                    <a:lstStyle/>
                    <a:p>
                      <a:pPr algn="l" fontAlgn="b"/>
                      <a:r>
                        <a:rPr lang="nl-BE" sz="900" u="none" strike="noStrike">
                          <a:effectLst/>
                        </a:rPr>
                        <a:t>poging tot inbraak*</a:t>
                      </a:r>
                      <a:endParaRPr lang="nl-BE" sz="900" b="0" i="0" u="none" strike="noStrike">
                        <a:solidFill>
                          <a:srgbClr val="000000"/>
                        </a:solidFill>
                        <a:effectLst/>
                        <a:latin typeface="Calibri" panose="020F0502020204030204" pitchFamily="34" charset="0"/>
                      </a:endParaRPr>
                    </a:p>
                  </a:txBody>
                  <a:tcPr marL="7834" marR="7834" marT="7834" marB="0" anchor="b"/>
                </a:tc>
                <a:tc hMerge="1">
                  <a:txBody>
                    <a:bodyPr/>
                    <a:lstStyle/>
                    <a:p>
                      <a:endParaRPr lang="nl-BE"/>
                    </a:p>
                  </a:txBody>
                  <a:tcPr/>
                </a:tc>
                <a:tc>
                  <a:txBody>
                    <a:bodyPr/>
                    <a:lstStyle/>
                    <a:p>
                      <a:pPr algn="l" fontAlgn="b"/>
                      <a:r>
                        <a:rPr lang="nl-BE" sz="900" u="none" strike="noStrike">
                          <a:effectLst/>
                        </a:rPr>
                        <a:t> </a:t>
                      </a:r>
                      <a:endParaRPr lang="nl-BE" sz="900" b="0" i="0" u="none" strike="noStrike">
                        <a:solidFill>
                          <a:srgbClr val="000000"/>
                        </a:solidFill>
                        <a:effectLst/>
                        <a:latin typeface="Calibri" panose="020F0502020204030204" pitchFamily="34" charset="0"/>
                      </a:endParaRPr>
                    </a:p>
                  </a:txBody>
                  <a:tcPr marL="7834" marR="7834" marT="7834" marB="0" anchor="b"/>
                </a:tc>
                <a:tc>
                  <a:txBody>
                    <a:bodyPr/>
                    <a:lstStyle/>
                    <a:p>
                      <a:pPr algn="ctr" fontAlgn="b"/>
                      <a:r>
                        <a:rPr lang="nl-BE" sz="900" u="none" strike="noStrike">
                          <a:effectLst/>
                        </a:rPr>
                        <a:t>0</a:t>
                      </a:r>
                      <a:endParaRPr lang="nl-BE" sz="900" b="0" i="0" u="none" strike="noStrike">
                        <a:solidFill>
                          <a:srgbClr val="000000"/>
                        </a:solidFill>
                        <a:effectLst/>
                        <a:latin typeface="Calibri" panose="020F0502020204030204" pitchFamily="34" charset="0"/>
                      </a:endParaRPr>
                    </a:p>
                  </a:txBody>
                  <a:tcPr marL="7834" marR="7834" marT="7834" marB="0" anchor="b"/>
                </a:tc>
                <a:tc gridSpan="2">
                  <a:txBody>
                    <a:bodyPr/>
                    <a:lstStyle/>
                    <a:p>
                      <a:pPr algn="l" fontAlgn="b"/>
                      <a:r>
                        <a:rPr lang="nl-BE" sz="900" u="none" strike="noStrike">
                          <a:effectLst/>
                        </a:rPr>
                        <a:t>poging tot inbraak*</a:t>
                      </a:r>
                      <a:endParaRPr lang="nl-BE" sz="900" b="0" i="0" u="none" strike="noStrike">
                        <a:solidFill>
                          <a:srgbClr val="000000"/>
                        </a:solidFill>
                        <a:effectLst/>
                        <a:latin typeface="Calibri" panose="020F0502020204030204" pitchFamily="34" charset="0"/>
                      </a:endParaRPr>
                    </a:p>
                  </a:txBody>
                  <a:tcPr marL="7834" marR="7834" marT="7834" marB="0" anchor="b"/>
                </a:tc>
                <a:tc hMerge="1">
                  <a:txBody>
                    <a:bodyPr/>
                    <a:lstStyle/>
                    <a:p>
                      <a:endParaRPr lang="nl-BE"/>
                    </a:p>
                  </a:txBody>
                  <a:tcPr/>
                </a:tc>
                <a:tc>
                  <a:txBody>
                    <a:bodyPr/>
                    <a:lstStyle/>
                    <a:p>
                      <a:pPr algn="l" fontAlgn="b"/>
                      <a:r>
                        <a:rPr lang="nl-BE" sz="900" u="none" strike="noStrike">
                          <a:effectLst/>
                        </a:rPr>
                        <a:t> </a:t>
                      </a:r>
                      <a:endParaRPr lang="nl-BE" sz="900" b="0" i="0" u="none" strike="noStrike">
                        <a:solidFill>
                          <a:srgbClr val="000000"/>
                        </a:solidFill>
                        <a:effectLst/>
                        <a:latin typeface="Calibri" panose="020F0502020204030204" pitchFamily="34" charset="0"/>
                      </a:endParaRPr>
                    </a:p>
                  </a:txBody>
                  <a:tcPr marL="7834" marR="7834" marT="7834" marB="0" anchor="b"/>
                </a:tc>
                <a:tc>
                  <a:txBody>
                    <a:bodyPr/>
                    <a:lstStyle/>
                    <a:p>
                      <a:pPr algn="r" fontAlgn="b"/>
                      <a:r>
                        <a:rPr lang="nl-BE" sz="900" u="none" strike="noStrike">
                          <a:effectLst/>
                        </a:rPr>
                        <a:t>2</a:t>
                      </a:r>
                      <a:endParaRPr lang="nl-BE" sz="900" b="0" i="0" u="none" strike="noStrike">
                        <a:solidFill>
                          <a:srgbClr val="000000"/>
                        </a:solidFill>
                        <a:effectLst/>
                        <a:latin typeface="Calibri" panose="020F0502020204030204" pitchFamily="34" charset="0"/>
                      </a:endParaRPr>
                    </a:p>
                  </a:txBody>
                  <a:tcPr marL="7834" marR="7834" marT="7834" marB="0" anchor="b"/>
                </a:tc>
                <a:tc>
                  <a:txBody>
                    <a:bodyPr/>
                    <a:lstStyle/>
                    <a:p>
                      <a:pPr algn="l" fontAlgn="b"/>
                      <a:r>
                        <a:rPr lang="nl-BE" sz="900" u="none" strike="noStrike">
                          <a:effectLst/>
                        </a:rPr>
                        <a:t> </a:t>
                      </a:r>
                      <a:endParaRPr lang="nl-BE" sz="900" b="0" i="0" u="none" strike="noStrike">
                        <a:solidFill>
                          <a:srgbClr val="000000"/>
                        </a:solidFill>
                        <a:effectLst/>
                        <a:latin typeface="Calibri" panose="020F0502020204030204" pitchFamily="34" charset="0"/>
                      </a:endParaRPr>
                    </a:p>
                  </a:txBody>
                  <a:tcPr marL="7834" marR="7834" marT="7834" marB="0" anchor="b"/>
                </a:tc>
                <a:tc>
                  <a:txBody>
                    <a:bodyPr/>
                    <a:lstStyle/>
                    <a:p>
                      <a:pPr algn="l" fontAlgn="b"/>
                      <a:r>
                        <a:rPr lang="nl-BE" sz="900" u="none" strike="noStrike">
                          <a:effectLst/>
                        </a:rPr>
                        <a:t> </a:t>
                      </a:r>
                      <a:endParaRPr lang="nl-BE" sz="900" b="0" i="0" u="none" strike="noStrike">
                        <a:solidFill>
                          <a:srgbClr val="000000"/>
                        </a:solidFill>
                        <a:effectLst/>
                        <a:latin typeface="Calibri" panose="020F0502020204030204" pitchFamily="34" charset="0"/>
                      </a:endParaRPr>
                    </a:p>
                  </a:txBody>
                  <a:tcPr marL="7834" marR="7834" marT="7834" marB="0" anchor="b"/>
                </a:tc>
                <a:tc>
                  <a:txBody>
                    <a:bodyPr/>
                    <a:lstStyle/>
                    <a:p>
                      <a:pPr algn="l" fontAlgn="b"/>
                      <a:r>
                        <a:rPr lang="nl-BE" sz="900" u="none" strike="noStrike">
                          <a:effectLst/>
                        </a:rPr>
                        <a:t> </a:t>
                      </a:r>
                      <a:endParaRPr lang="nl-BE" sz="900" b="0" i="0" u="none" strike="noStrike">
                        <a:solidFill>
                          <a:srgbClr val="000000"/>
                        </a:solidFill>
                        <a:effectLst/>
                        <a:latin typeface="Calibri" panose="020F0502020204030204" pitchFamily="34" charset="0"/>
                      </a:endParaRPr>
                    </a:p>
                  </a:txBody>
                  <a:tcPr marL="7834" marR="7834" marT="7834" marB="0" anchor="b"/>
                </a:tc>
              </a:tr>
              <a:tr h="227424">
                <a:tc>
                  <a:txBody>
                    <a:bodyPr/>
                    <a:lstStyle/>
                    <a:p>
                      <a:pPr algn="l" fontAlgn="b"/>
                      <a:r>
                        <a:rPr lang="nl-BE" sz="900" u="none" strike="noStrike">
                          <a:effectLst/>
                        </a:rPr>
                        <a:t>inbraak *</a:t>
                      </a:r>
                      <a:endParaRPr lang="nl-BE" sz="900" b="0" i="0" u="none" strike="noStrike">
                        <a:solidFill>
                          <a:srgbClr val="000000"/>
                        </a:solidFill>
                        <a:effectLst/>
                        <a:latin typeface="Calibri" panose="020F0502020204030204" pitchFamily="34" charset="0"/>
                      </a:endParaRPr>
                    </a:p>
                  </a:txBody>
                  <a:tcPr marL="7834" marR="7834" marT="7834" marB="0" anchor="b"/>
                </a:tc>
                <a:tc>
                  <a:txBody>
                    <a:bodyPr/>
                    <a:lstStyle/>
                    <a:p>
                      <a:pPr algn="r" fontAlgn="b"/>
                      <a:r>
                        <a:rPr lang="nl-BE" sz="900" u="none" strike="noStrike">
                          <a:effectLst/>
                        </a:rPr>
                        <a:t>20</a:t>
                      </a:r>
                      <a:endParaRPr lang="nl-BE" sz="900" b="0" i="0" u="none" strike="noStrike">
                        <a:solidFill>
                          <a:srgbClr val="000000"/>
                        </a:solidFill>
                        <a:effectLst/>
                        <a:latin typeface="Calibri" panose="020F0502020204030204" pitchFamily="34" charset="0"/>
                      </a:endParaRPr>
                    </a:p>
                  </a:txBody>
                  <a:tcPr marL="7834" marR="7834" marT="7834" marB="0" anchor="b"/>
                </a:tc>
                <a:tc>
                  <a:txBody>
                    <a:bodyPr/>
                    <a:lstStyle/>
                    <a:p>
                      <a:pPr algn="l" fontAlgn="b"/>
                      <a:r>
                        <a:rPr lang="nl-BE" sz="900" u="none" strike="noStrike">
                          <a:effectLst/>
                        </a:rPr>
                        <a:t> </a:t>
                      </a:r>
                      <a:endParaRPr lang="nl-BE" sz="900" b="0" i="0" u="none" strike="noStrike">
                        <a:solidFill>
                          <a:srgbClr val="000000"/>
                        </a:solidFill>
                        <a:effectLst/>
                        <a:latin typeface="Calibri" panose="020F0502020204030204" pitchFamily="34" charset="0"/>
                      </a:endParaRPr>
                    </a:p>
                  </a:txBody>
                  <a:tcPr marL="7834" marR="7834" marT="7834" marB="0" anchor="b"/>
                </a:tc>
                <a:tc>
                  <a:txBody>
                    <a:bodyPr/>
                    <a:lstStyle/>
                    <a:p>
                      <a:pPr algn="l" fontAlgn="b"/>
                      <a:r>
                        <a:rPr lang="nl-BE" sz="900" u="none" strike="noStrike">
                          <a:effectLst/>
                        </a:rPr>
                        <a:t>inbraak *</a:t>
                      </a:r>
                      <a:endParaRPr lang="nl-BE" sz="900" b="0" i="0" u="none" strike="noStrike">
                        <a:solidFill>
                          <a:srgbClr val="000000"/>
                        </a:solidFill>
                        <a:effectLst/>
                        <a:latin typeface="Calibri" panose="020F0502020204030204" pitchFamily="34" charset="0"/>
                      </a:endParaRPr>
                    </a:p>
                  </a:txBody>
                  <a:tcPr marL="7834" marR="7834" marT="7834" marB="0" anchor="b"/>
                </a:tc>
                <a:tc>
                  <a:txBody>
                    <a:bodyPr/>
                    <a:lstStyle/>
                    <a:p>
                      <a:pPr algn="l" fontAlgn="b"/>
                      <a:r>
                        <a:rPr lang="nl-BE" sz="900" u="none" strike="noStrike">
                          <a:effectLst/>
                        </a:rPr>
                        <a:t> </a:t>
                      </a:r>
                      <a:endParaRPr lang="nl-BE" sz="900" b="0" i="0" u="none" strike="noStrike">
                        <a:solidFill>
                          <a:srgbClr val="000000"/>
                        </a:solidFill>
                        <a:effectLst/>
                        <a:latin typeface="Calibri" panose="020F0502020204030204" pitchFamily="34" charset="0"/>
                      </a:endParaRPr>
                    </a:p>
                  </a:txBody>
                  <a:tcPr marL="7834" marR="7834" marT="7834" marB="0" anchor="b"/>
                </a:tc>
                <a:tc>
                  <a:txBody>
                    <a:bodyPr/>
                    <a:lstStyle/>
                    <a:p>
                      <a:pPr algn="l" fontAlgn="b"/>
                      <a:r>
                        <a:rPr lang="nl-BE" sz="900" u="none" strike="noStrike">
                          <a:effectLst/>
                        </a:rPr>
                        <a:t> </a:t>
                      </a:r>
                      <a:endParaRPr lang="nl-BE" sz="900" b="0" i="0" u="none" strike="noStrike">
                        <a:solidFill>
                          <a:srgbClr val="000000"/>
                        </a:solidFill>
                        <a:effectLst/>
                        <a:latin typeface="Calibri" panose="020F0502020204030204" pitchFamily="34" charset="0"/>
                      </a:endParaRPr>
                    </a:p>
                  </a:txBody>
                  <a:tcPr marL="7834" marR="7834" marT="7834" marB="0" anchor="b"/>
                </a:tc>
                <a:tc>
                  <a:txBody>
                    <a:bodyPr/>
                    <a:lstStyle/>
                    <a:p>
                      <a:pPr algn="ctr" fontAlgn="b"/>
                      <a:r>
                        <a:rPr lang="nl-BE" sz="900" u="none" strike="noStrike">
                          <a:effectLst/>
                        </a:rPr>
                        <a:t>13</a:t>
                      </a:r>
                      <a:endParaRPr lang="nl-BE" sz="900" b="0" i="0" u="none" strike="noStrike">
                        <a:solidFill>
                          <a:srgbClr val="000000"/>
                        </a:solidFill>
                        <a:effectLst/>
                        <a:latin typeface="Calibri" panose="020F0502020204030204" pitchFamily="34" charset="0"/>
                      </a:endParaRPr>
                    </a:p>
                  </a:txBody>
                  <a:tcPr marL="7834" marR="7834" marT="7834" marB="0" anchor="b"/>
                </a:tc>
                <a:tc>
                  <a:txBody>
                    <a:bodyPr/>
                    <a:lstStyle/>
                    <a:p>
                      <a:pPr algn="l" fontAlgn="b"/>
                      <a:r>
                        <a:rPr lang="nl-BE" sz="900" u="none" strike="noStrike">
                          <a:effectLst/>
                        </a:rPr>
                        <a:t>inbraak *</a:t>
                      </a:r>
                      <a:endParaRPr lang="nl-BE" sz="900" b="0" i="0" u="none" strike="noStrike">
                        <a:solidFill>
                          <a:srgbClr val="000000"/>
                        </a:solidFill>
                        <a:effectLst/>
                        <a:latin typeface="Calibri" panose="020F0502020204030204" pitchFamily="34" charset="0"/>
                      </a:endParaRPr>
                    </a:p>
                  </a:txBody>
                  <a:tcPr marL="7834" marR="7834" marT="7834" marB="0" anchor="b"/>
                </a:tc>
                <a:tc>
                  <a:txBody>
                    <a:bodyPr/>
                    <a:lstStyle/>
                    <a:p>
                      <a:pPr algn="l" fontAlgn="b"/>
                      <a:r>
                        <a:rPr lang="nl-BE" sz="900" u="none" strike="noStrike">
                          <a:effectLst/>
                        </a:rPr>
                        <a:t> </a:t>
                      </a:r>
                      <a:endParaRPr lang="nl-BE" sz="900" b="0" i="0" u="none" strike="noStrike">
                        <a:solidFill>
                          <a:srgbClr val="000000"/>
                        </a:solidFill>
                        <a:effectLst/>
                        <a:latin typeface="Calibri" panose="020F0502020204030204" pitchFamily="34" charset="0"/>
                      </a:endParaRPr>
                    </a:p>
                  </a:txBody>
                  <a:tcPr marL="7834" marR="7834" marT="7834" marB="0" anchor="b"/>
                </a:tc>
                <a:tc>
                  <a:txBody>
                    <a:bodyPr/>
                    <a:lstStyle/>
                    <a:p>
                      <a:pPr algn="l" fontAlgn="b"/>
                      <a:r>
                        <a:rPr lang="nl-BE" sz="900" u="none" strike="noStrike">
                          <a:effectLst/>
                        </a:rPr>
                        <a:t> </a:t>
                      </a:r>
                      <a:endParaRPr lang="nl-BE" sz="900" b="0" i="0" u="none" strike="noStrike">
                        <a:solidFill>
                          <a:srgbClr val="000000"/>
                        </a:solidFill>
                        <a:effectLst/>
                        <a:latin typeface="Calibri" panose="020F0502020204030204" pitchFamily="34" charset="0"/>
                      </a:endParaRPr>
                    </a:p>
                  </a:txBody>
                  <a:tcPr marL="7834" marR="7834" marT="7834" marB="0" anchor="b"/>
                </a:tc>
                <a:tc>
                  <a:txBody>
                    <a:bodyPr/>
                    <a:lstStyle/>
                    <a:p>
                      <a:pPr algn="r" fontAlgn="b"/>
                      <a:r>
                        <a:rPr lang="nl-BE" sz="900" u="none" strike="noStrike">
                          <a:effectLst/>
                        </a:rPr>
                        <a:t>7</a:t>
                      </a:r>
                      <a:endParaRPr lang="nl-BE" sz="900" b="0" i="0" u="none" strike="noStrike">
                        <a:solidFill>
                          <a:srgbClr val="000000"/>
                        </a:solidFill>
                        <a:effectLst/>
                        <a:latin typeface="Calibri" panose="020F0502020204030204" pitchFamily="34" charset="0"/>
                      </a:endParaRPr>
                    </a:p>
                  </a:txBody>
                  <a:tcPr marL="7834" marR="7834" marT="7834" marB="0" anchor="b"/>
                </a:tc>
                <a:tc>
                  <a:txBody>
                    <a:bodyPr/>
                    <a:lstStyle/>
                    <a:p>
                      <a:pPr algn="l" fontAlgn="b"/>
                      <a:r>
                        <a:rPr lang="nl-BE" sz="900" u="none" strike="noStrike">
                          <a:effectLst/>
                        </a:rPr>
                        <a:t> </a:t>
                      </a:r>
                      <a:endParaRPr lang="nl-BE" sz="900" b="0" i="0" u="none" strike="noStrike">
                        <a:solidFill>
                          <a:srgbClr val="000000"/>
                        </a:solidFill>
                        <a:effectLst/>
                        <a:latin typeface="Calibri" panose="020F0502020204030204" pitchFamily="34" charset="0"/>
                      </a:endParaRPr>
                    </a:p>
                  </a:txBody>
                  <a:tcPr marL="7834" marR="7834" marT="7834" marB="0" anchor="b"/>
                </a:tc>
                <a:tc>
                  <a:txBody>
                    <a:bodyPr/>
                    <a:lstStyle/>
                    <a:p>
                      <a:pPr algn="l" fontAlgn="b"/>
                      <a:r>
                        <a:rPr lang="nl-BE" sz="900" u="none" strike="noStrike">
                          <a:effectLst/>
                        </a:rPr>
                        <a:t> </a:t>
                      </a:r>
                      <a:endParaRPr lang="nl-BE" sz="900" b="0" i="0" u="none" strike="noStrike">
                        <a:solidFill>
                          <a:srgbClr val="000000"/>
                        </a:solidFill>
                        <a:effectLst/>
                        <a:latin typeface="Calibri" panose="020F0502020204030204" pitchFamily="34" charset="0"/>
                      </a:endParaRPr>
                    </a:p>
                  </a:txBody>
                  <a:tcPr marL="7834" marR="7834" marT="7834" marB="0" anchor="b"/>
                </a:tc>
                <a:tc>
                  <a:txBody>
                    <a:bodyPr/>
                    <a:lstStyle/>
                    <a:p>
                      <a:pPr algn="l" fontAlgn="b"/>
                      <a:r>
                        <a:rPr lang="nl-BE" sz="900" u="none" strike="noStrike">
                          <a:effectLst/>
                        </a:rPr>
                        <a:t> </a:t>
                      </a:r>
                      <a:endParaRPr lang="nl-BE" sz="900" b="0" i="0" u="none" strike="noStrike">
                        <a:solidFill>
                          <a:srgbClr val="000000"/>
                        </a:solidFill>
                        <a:effectLst/>
                        <a:latin typeface="Calibri" panose="020F0502020204030204" pitchFamily="34" charset="0"/>
                      </a:endParaRPr>
                    </a:p>
                  </a:txBody>
                  <a:tcPr marL="7834" marR="7834" marT="7834" marB="0" anchor="b"/>
                </a:tc>
              </a:tr>
              <a:tr h="227424">
                <a:tc>
                  <a:txBody>
                    <a:bodyPr/>
                    <a:lstStyle/>
                    <a:p>
                      <a:pPr algn="l" fontAlgn="b"/>
                      <a:r>
                        <a:rPr lang="nl-BE" sz="900" u="none" strike="noStrike">
                          <a:effectLst/>
                        </a:rPr>
                        <a:t>agressie</a:t>
                      </a:r>
                      <a:endParaRPr lang="nl-BE" sz="900" b="0" i="0" u="none" strike="noStrike">
                        <a:solidFill>
                          <a:srgbClr val="000000"/>
                        </a:solidFill>
                        <a:effectLst/>
                        <a:latin typeface="Calibri" panose="020F0502020204030204" pitchFamily="34" charset="0"/>
                      </a:endParaRPr>
                    </a:p>
                  </a:txBody>
                  <a:tcPr marL="7834" marR="7834" marT="7834" marB="0" anchor="b"/>
                </a:tc>
                <a:tc>
                  <a:txBody>
                    <a:bodyPr/>
                    <a:lstStyle/>
                    <a:p>
                      <a:pPr algn="r" fontAlgn="b"/>
                      <a:r>
                        <a:rPr lang="nl-BE" sz="900" u="none" strike="noStrike">
                          <a:effectLst/>
                        </a:rPr>
                        <a:t>0</a:t>
                      </a:r>
                      <a:endParaRPr lang="nl-BE" sz="900" b="0" i="0" u="none" strike="noStrike">
                        <a:solidFill>
                          <a:srgbClr val="000000"/>
                        </a:solidFill>
                        <a:effectLst/>
                        <a:latin typeface="Calibri" panose="020F0502020204030204" pitchFamily="34" charset="0"/>
                      </a:endParaRPr>
                    </a:p>
                  </a:txBody>
                  <a:tcPr marL="7834" marR="7834" marT="7834" marB="0" anchor="b"/>
                </a:tc>
                <a:tc>
                  <a:txBody>
                    <a:bodyPr/>
                    <a:lstStyle/>
                    <a:p>
                      <a:pPr algn="l" fontAlgn="b"/>
                      <a:r>
                        <a:rPr lang="nl-BE" sz="900" u="none" strike="noStrike">
                          <a:effectLst/>
                        </a:rPr>
                        <a:t> </a:t>
                      </a:r>
                      <a:endParaRPr lang="nl-BE" sz="900" b="0" i="0" u="none" strike="noStrike">
                        <a:solidFill>
                          <a:srgbClr val="000000"/>
                        </a:solidFill>
                        <a:effectLst/>
                        <a:latin typeface="Calibri" panose="020F0502020204030204" pitchFamily="34" charset="0"/>
                      </a:endParaRPr>
                    </a:p>
                  </a:txBody>
                  <a:tcPr marL="7834" marR="7834" marT="7834" marB="0" anchor="b"/>
                </a:tc>
                <a:tc>
                  <a:txBody>
                    <a:bodyPr/>
                    <a:lstStyle/>
                    <a:p>
                      <a:pPr algn="l" fontAlgn="b"/>
                      <a:r>
                        <a:rPr lang="nl-BE" sz="900" u="none" strike="noStrike">
                          <a:effectLst/>
                        </a:rPr>
                        <a:t>agressie</a:t>
                      </a:r>
                      <a:endParaRPr lang="nl-BE" sz="900" b="0" i="0" u="none" strike="noStrike">
                        <a:solidFill>
                          <a:srgbClr val="000000"/>
                        </a:solidFill>
                        <a:effectLst/>
                        <a:latin typeface="Calibri" panose="020F0502020204030204" pitchFamily="34" charset="0"/>
                      </a:endParaRPr>
                    </a:p>
                  </a:txBody>
                  <a:tcPr marL="7834" marR="7834" marT="7834" marB="0" anchor="b"/>
                </a:tc>
                <a:tc>
                  <a:txBody>
                    <a:bodyPr/>
                    <a:lstStyle/>
                    <a:p>
                      <a:pPr algn="l" fontAlgn="b"/>
                      <a:r>
                        <a:rPr lang="nl-BE" sz="900" u="none" strike="noStrike">
                          <a:effectLst/>
                        </a:rPr>
                        <a:t> </a:t>
                      </a:r>
                      <a:endParaRPr lang="nl-BE" sz="900" b="0" i="0" u="none" strike="noStrike">
                        <a:solidFill>
                          <a:srgbClr val="000000"/>
                        </a:solidFill>
                        <a:effectLst/>
                        <a:latin typeface="Calibri" panose="020F0502020204030204" pitchFamily="34" charset="0"/>
                      </a:endParaRPr>
                    </a:p>
                  </a:txBody>
                  <a:tcPr marL="7834" marR="7834" marT="7834" marB="0" anchor="b"/>
                </a:tc>
                <a:tc>
                  <a:txBody>
                    <a:bodyPr/>
                    <a:lstStyle/>
                    <a:p>
                      <a:pPr algn="l" fontAlgn="b"/>
                      <a:r>
                        <a:rPr lang="nl-BE" sz="900" u="none" strike="noStrike">
                          <a:effectLst/>
                        </a:rPr>
                        <a:t> </a:t>
                      </a:r>
                      <a:endParaRPr lang="nl-BE" sz="900" b="0" i="0" u="none" strike="noStrike">
                        <a:solidFill>
                          <a:srgbClr val="000000"/>
                        </a:solidFill>
                        <a:effectLst/>
                        <a:latin typeface="Calibri" panose="020F0502020204030204" pitchFamily="34" charset="0"/>
                      </a:endParaRPr>
                    </a:p>
                  </a:txBody>
                  <a:tcPr marL="7834" marR="7834" marT="7834" marB="0" anchor="b"/>
                </a:tc>
                <a:tc>
                  <a:txBody>
                    <a:bodyPr/>
                    <a:lstStyle/>
                    <a:p>
                      <a:pPr algn="ctr" fontAlgn="b"/>
                      <a:r>
                        <a:rPr lang="nl-BE" sz="900" u="none" strike="noStrike">
                          <a:effectLst/>
                        </a:rPr>
                        <a:t>0</a:t>
                      </a:r>
                      <a:endParaRPr lang="nl-BE" sz="900" b="0" i="0" u="none" strike="noStrike">
                        <a:solidFill>
                          <a:srgbClr val="000000"/>
                        </a:solidFill>
                        <a:effectLst/>
                        <a:latin typeface="Calibri" panose="020F0502020204030204" pitchFamily="34" charset="0"/>
                      </a:endParaRPr>
                    </a:p>
                  </a:txBody>
                  <a:tcPr marL="7834" marR="7834" marT="7834" marB="0" anchor="b"/>
                </a:tc>
                <a:tc>
                  <a:txBody>
                    <a:bodyPr/>
                    <a:lstStyle/>
                    <a:p>
                      <a:pPr algn="l" fontAlgn="b"/>
                      <a:r>
                        <a:rPr lang="nl-BE" sz="900" u="none" strike="noStrike">
                          <a:effectLst/>
                        </a:rPr>
                        <a:t>agressie</a:t>
                      </a:r>
                      <a:endParaRPr lang="nl-BE" sz="900" b="0" i="0" u="none" strike="noStrike">
                        <a:solidFill>
                          <a:srgbClr val="000000"/>
                        </a:solidFill>
                        <a:effectLst/>
                        <a:latin typeface="Calibri" panose="020F0502020204030204" pitchFamily="34" charset="0"/>
                      </a:endParaRPr>
                    </a:p>
                  </a:txBody>
                  <a:tcPr marL="7834" marR="7834" marT="7834" marB="0" anchor="b"/>
                </a:tc>
                <a:tc>
                  <a:txBody>
                    <a:bodyPr/>
                    <a:lstStyle/>
                    <a:p>
                      <a:pPr algn="l" fontAlgn="b"/>
                      <a:r>
                        <a:rPr lang="nl-BE" sz="900" u="none" strike="noStrike">
                          <a:effectLst/>
                        </a:rPr>
                        <a:t> </a:t>
                      </a:r>
                      <a:endParaRPr lang="nl-BE" sz="900" b="0" i="0" u="none" strike="noStrike">
                        <a:solidFill>
                          <a:srgbClr val="000000"/>
                        </a:solidFill>
                        <a:effectLst/>
                        <a:latin typeface="Calibri" panose="020F0502020204030204" pitchFamily="34" charset="0"/>
                      </a:endParaRPr>
                    </a:p>
                  </a:txBody>
                  <a:tcPr marL="7834" marR="7834" marT="7834" marB="0" anchor="b"/>
                </a:tc>
                <a:tc>
                  <a:txBody>
                    <a:bodyPr/>
                    <a:lstStyle/>
                    <a:p>
                      <a:pPr algn="l" fontAlgn="b"/>
                      <a:r>
                        <a:rPr lang="nl-BE" sz="900" u="none" strike="noStrike">
                          <a:effectLst/>
                        </a:rPr>
                        <a:t> </a:t>
                      </a:r>
                      <a:endParaRPr lang="nl-BE" sz="900" b="0" i="0" u="none" strike="noStrike">
                        <a:solidFill>
                          <a:srgbClr val="000000"/>
                        </a:solidFill>
                        <a:effectLst/>
                        <a:latin typeface="Calibri" panose="020F0502020204030204" pitchFamily="34" charset="0"/>
                      </a:endParaRPr>
                    </a:p>
                  </a:txBody>
                  <a:tcPr marL="7834" marR="7834" marT="7834" marB="0" anchor="b"/>
                </a:tc>
                <a:tc>
                  <a:txBody>
                    <a:bodyPr/>
                    <a:lstStyle/>
                    <a:p>
                      <a:pPr algn="r" fontAlgn="b"/>
                      <a:r>
                        <a:rPr lang="nl-BE" sz="900" u="none" strike="noStrike">
                          <a:effectLst/>
                        </a:rPr>
                        <a:t>0</a:t>
                      </a:r>
                      <a:endParaRPr lang="nl-BE" sz="900" b="0" i="0" u="none" strike="noStrike">
                        <a:solidFill>
                          <a:srgbClr val="000000"/>
                        </a:solidFill>
                        <a:effectLst/>
                        <a:latin typeface="Calibri" panose="020F0502020204030204" pitchFamily="34" charset="0"/>
                      </a:endParaRPr>
                    </a:p>
                  </a:txBody>
                  <a:tcPr marL="7834" marR="7834" marT="7834" marB="0" anchor="b"/>
                </a:tc>
                <a:tc>
                  <a:txBody>
                    <a:bodyPr/>
                    <a:lstStyle/>
                    <a:p>
                      <a:pPr algn="l" fontAlgn="b"/>
                      <a:r>
                        <a:rPr lang="nl-BE" sz="900" u="none" strike="noStrike">
                          <a:effectLst/>
                        </a:rPr>
                        <a:t> </a:t>
                      </a:r>
                      <a:endParaRPr lang="nl-BE" sz="900" b="0" i="0" u="none" strike="noStrike">
                        <a:solidFill>
                          <a:srgbClr val="000000"/>
                        </a:solidFill>
                        <a:effectLst/>
                        <a:latin typeface="Calibri" panose="020F0502020204030204" pitchFamily="34" charset="0"/>
                      </a:endParaRPr>
                    </a:p>
                  </a:txBody>
                  <a:tcPr marL="7834" marR="7834" marT="7834" marB="0" anchor="b"/>
                </a:tc>
                <a:tc>
                  <a:txBody>
                    <a:bodyPr/>
                    <a:lstStyle/>
                    <a:p>
                      <a:pPr algn="l" fontAlgn="b"/>
                      <a:r>
                        <a:rPr lang="nl-BE" sz="900" u="none" strike="noStrike">
                          <a:effectLst/>
                        </a:rPr>
                        <a:t> </a:t>
                      </a:r>
                      <a:endParaRPr lang="nl-BE" sz="900" b="0" i="0" u="none" strike="noStrike">
                        <a:solidFill>
                          <a:srgbClr val="000000"/>
                        </a:solidFill>
                        <a:effectLst/>
                        <a:latin typeface="Calibri" panose="020F0502020204030204" pitchFamily="34" charset="0"/>
                      </a:endParaRPr>
                    </a:p>
                  </a:txBody>
                  <a:tcPr marL="7834" marR="7834" marT="7834" marB="0" anchor="b"/>
                </a:tc>
                <a:tc>
                  <a:txBody>
                    <a:bodyPr/>
                    <a:lstStyle/>
                    <a:p>
                      <a:pPr algn="l" fontAlgn="b"/>
                      <a:r>
                        <a:rPr lang="nl-BE" sz="900" u="none" strike="noStrike">
                          <a:effectLst/>
                        </a:rPr>
                        <a:t> </a:t>
                      </a:r>
                      <a:endParaRPr lang="nl-BE" sz="900" b="0" i="0" u="none" strike="noStrike">
                        <a:solidFill>
                          <a:srgbClr val="000000"/>
                        </a:solidFill>
                        <a:effectLst/>
                        <a:latin typeface="Calibri" panose="020F0502020204030204" pitchFamily="34" charset="0"/>
                      </a:endParaRPr>
                    </a:p>
                  </a:txBody>
                  <a:tcPr marL="7834" marR="7834" marT="7834" marB="0" anchor="b"/>
                </a:tc>
              </a:tr>
              <a:tr h="227424">
                <a:tc>
                  <a:txBody>
                    <a:bodyPr/>
                    <a:lstStyle/>
                    <a:p>
                      <a:pPr algn="l" fontAlgn="b"/>
                      <a:r>
                        <a:rPr lang="nl-BE" sz="900" u="none" strike="noStrike">
                          <a:effectLst/>
                        </a:rPr>
                        <a:t>overlast</a:t>
                      </a:r>
                      <a:endParaRPr lang="nl-BE" sz="900" b="0" i="0" u="none" strike="noStrike">
                        <a:solidFill>
                          <a:srgbClr val="000000"/>
                        </a:solidFill>
                        <a:effectLst/>
                        <a:latin typeface="Calibri" panose="020F0502020204030204" pitchFamily="34" charset="0"/>
                      </a:endParaRPr>
                    </a:p>
                  </a:txBody>
                  <a:tcPr marL="7834" marR="7834" marT="7834" marB="0" anchor="b"/>
                </a:tc>
                <a:tc>
                  <a:txBody>
                    <a:bodyPr/>
                    <a:lstStyle/>
                    <a:p>
                      <a:pPr algn="r" fontAlgn="b"/>
                      <a:r>
                        <a:rPr lang="nl-BE" sz="900" u="none" strike="noStrike">
                          <a:effectLst/>
                        </a:rPr>
                        <a:t>3</a:t>
                      </a:r>
                      <a:endParaRPr lang="nl-BE" sz="900" b="0" i="0" u="none" strike="noStrike">
                        <a:solidFill>
                          <a:srgbClr val="000000"/>
                        </a:solidFill>
                        <a:effectLst/>
                        <a:latin typeface="Calibri" panose="020F0502020204030204" pitchFamily="34" charset="0"/>
                      </a:endParaRPr>
                    </a:p>
                  </a:txBody>
                  <a:tcPr marL="7834" marR="7834" marT="7834" marB="0" anchor="b"/>
                </a:tc>
                <a:tc>
                  <a:txBody>
                    <a:bodyPr/>
                    <a:lstStyle/>
                    <a:p>
                      <a:pPr algn="l" fontAlgn="b"/>
                      <a:r>
                        <a:rPr lang="nl-BE" sz="900" u="none" strike="noStrike">
                          <a:effectLst/>
                        </a:rPr>
                        <a:t> </a:t>
                      </a:r>
                      <a:endParaRPr lang="nl-BE" sz="900" b="0" i="0" u="none" strike="noStrike">
                        <a:solidFill>
                          <a:srgbClr val="000000"/>
                        </a:solidFill>
                        <a:effectLst/>
                        <a:latin typeface="Calibri" panose="020F0502020204030204" pitchFamily="34" charset="0"/>
                      </a:endParaRPr>
                    </a:p>
                  </a:txBody>
                  <a:tcPr marL="7834" marR="7834" marT="7834" marB="0" anchor="b"/>
                </a:tc>
                <a:tc>
                  <a:txBody>
                    <a:bodyPr/>
                    <a:lstStyle/>
                    <a:p>
                      <a:pPr algn="l" fontAlgn="b"/>
                      <a:r>
                        <a:rPr lang="nl-BE" sz="900" u="none" strike="noStrike">
                          <a:effectLst/>
                        </a:rPr>
                        <a:t>overlast</a:t>
                      </a:r>
                      <a:endParaRPr lang="nl-BE" sz="900" b="0" i="0" u="none" strike="noStrike">
                        <a:solidFill>
                          <a:srgbClr val="000000"/>
                        </a:solidFill>
                        <a:effectLst/>
                        <a:latin typeface="Calibri" panose="020F0502020204030204" pitchFamily="34" charset="0"/>
                      </a:endParaRPr>
                    </a:p>
                  </a:txBody>
                  <a:tcPr marL="7834" marR="7834" marT="7834" marB="0" anchor="b"/>
                </a:tc>
                <a:tc>
                  <a:txBody>
                    <a:bodyPr/>
                    <a:lstStyle/>
                    <a:p>
                      <a:pPr algn="l" fontAlgn="b"/>
                      <a:r>
                        <a:rPr lang="nl-BE" sz="900" u="none" strike="noStrike">
                          <a:effectLst/>
                        </a:rPr>
                        <a:t> </a:t>
                      </a:r>
                      <a:endParaRPr lang="nl-BE" sz="900" b="0" i="0" u="none" strike="noStrike">
                        <a:solidFill>
                          <a:srgbClr val="000000"/>
                        </a:solidFill>
                        <a:effectLst/>
                        <a:latin typeface="Calibri" panose="020F0502020204030204" pitchFamily="34" charset="0"/>
                      </a:endParaRPr>
                    </a:p>
                  </a:txBody>
                  <a:tcPr marL="7834" marR="7834" marT="7834" marB="0" anchor="b"/>
                </a:tc>
                <a:tc>
                  <a:txBody>
                    <a:bodyPr/>
                    <a:lstStyle/>
                    <a:p>
                      <a:pPr algn="l" fontAlgn="b"/>
                      <a:r>
                        <a:rPr lang="nl-BE" sz="900" u="none" strike="noStrike">
                          <a:effectLst/>
                        </a:rPr>
                        <a:t> </a:t>
                      </a:r>
                      <a:endParaRPr lang="nl-BE" sz="900" b="0" i="0" u="none" strike="noStrike">
                        <a:solidFill>
                          <a:srgbClr val="000000"/>
                        </a:solidFill>
                        <a:effectLst/>
                        <a:latin typeface="Calibri" panose="020F0502020204030204" pitchFamily="34" charset="0"/>
                      </a:endParaRPr>
                    </a:p>
                  </a:txBody>
                  <a:tcPr marL="7834" marR="7834" marT="7834" marB="0" anchor="b"/>
                </a:tc>
                <a:tc>
                  <a:txBody>
                    <a:bodyPr/>
                    <a:lstStyle/>
                    <a:p>
                      <a:pPr algn="ctr" fontAlgn="b"/>
                      <a:r>
                        <a:rPr lang="nl-BE" sz="900" u="none" strike="noStrike">
                          <a:effectLst/>
                        </a:rPr>
                        <a:t>3</a:t>
                      </a:r>
                      <a:endParaRPr lang="nl-BE" sz="900" b="0" i="0" u="none" strike="noStrike">
                        <a:solidFill>
                          <a:srgbClr val="000000"/>
                        </a:solidFill>
                        <a:effectLst/>
                        <a:latin typeface="Calibri" panose="020F0502020204030204" pitchFamily="34" charset="0"/>
                      </a:endParaRPr>
                    </a:p>
                  </a:txBody>
                  <a:tcPr marL="7834" marR="7834" marT="7834" marB="0" anchor="b"/>
                </a:tc>
                <a:tc>
                  <a:txBody>
                    <a:bodyPr/>
                    <a:lstStyle/>
                    <a:p>
                      <a:pPr algn="l" fontAlgn="b"/>
                      <a:r>
                        <a:rPr lang="nl-BE" sz="900" u="none" strike="noStrike">
                          <a:effectLst/>
                        </a:rPr>
                        <a:t>overlast</a:t>
                      </a:r>
                      <a:endParaRPr lang="nl-BE" sz="900" b="0" i="0" u="none" strike="noStrike">
                        <a:solidFill>
                          <a:srgbClr val="000000"/>
                        </a:solidFill>
                        <a:effectLst/>
                        <a:latin typeface="Calibri" panose="020F0502020204030204" pitchFamily="34" charset="0"/>
                      </a:endParaRPr>
                    </a:p>
                  </a:txBody>
                  <a:tcPr marL="7834" marR="7834" marT="7834" marB="0" anchor="b"/>
                </a:tc>
                <a:tc>
                  <a:txBody>
                    <a:bodyPr/>
                    <a:lstStyle/>
                    <a:p>
                      <a:pPr algn="l" fontAlgn="b"/>
                      <a:r>
                        <a:rPr lang="nl-BE" sz="900" u="none" strike="noStrike">
                          <a:effectLst/>
                        </a:rPr>
                        <a:t> </a:t>
                      </a:r>
                      <a:endParaRPr lang="nl-BE" sz="900" b="0" i="0" u="none" strike="noStrike">
                        <a:solidFill>
                          <a:srgbClr val="000000"/>
                        </a:solidFill>
                        <a:effectLst/>
                        <a:latin typeface="Calibri" panose="020F0502020204030204" pitchFamily="34" charset="0"/>
                      </a:endParaRPr>
                    </a:p>
                  </a:txBody>
                  <a:tcPr marL="7834" marR="7834" marT="7834" marB="0" anchor="b"/>
                </a:tc>
                <a:tc>
                  <a:txBody>
                    <a:bodyPr/>
                    <a:lstStyle/>
                    <a:p>
                      <a:pPr algn="l" fontAlgn="b"/>
                      <a:r>
                        <a:rPr lang="nl-BE" sz="900" u="none" strike="noStrike">
                          <a:effectLst/>
                        </a:rPr>
                        <a:t> </a:t>
                      </a:r>
                      <a:endParaRPr lang="nl-BE" sz="900" b="0" i="0" u="none" strike="noStrike">
                        <a:solidFill>
                          <a:srgbClr val="000000"/>
                        </a:solidFill>
                        <a:effectLst/>
                        <a:latin typeface="Calibri" panose="020F0502020204030204" pitchFamily="34" charset="0"/>
                      </a:endParaRPr>
                    </a:p>
                  </a:txBody>
                  <a:tcPr marL="7834" marR="7834" marT="7834" marB="0" anchor="b"/>
                </a:tc>
                <a:tc>
                  <a:txBody>
                    <a:bodyPr/>
                    <a:lstStyle/>
                    <a:p>
                      <a:pPr algn="r" fontAlgn="b"/>
                      <a:r>
                        <a:rPr lang="nl-BE" sz="900" u="none" strike="noStrike">
                          <a:effectLst/>
                        </a:rPr>
                        <a:t>0</a:t>
                      </a:r>
                      <a:endParaRPr lang="nl-BE" sz="900" b="0" i="0" u="none" strike="noStrike">
                        <a:solidFill>
                          <a:srgbClr val="000000"/>
                        </a:solidFill>
                        <a:effectLst/>
                        <a:latin typeface="Calibri" panose="020F0502020204030204" pitchFamily="34" charset="0"/>
                      </a:endParaRPr>
                    </a:p>
                  </a:txBody>
                  <a:tcPr marL="7834" marR="7834" marT="7834" marB="0" anchor="b"/>
                </a:tc>
                <a:tc>
                  <a:txBody>
                    <a:bodyPr/>
                    <a:lstStyle/>
                    <a:p>
                      <a:pPr algn="l" fontAlgn="b"/>
                      <a:r>
                        <a:rPr lang="nl-BE" sz="900" u="none" strike="noStrike">
                          <a:effectLst/>
                        </a:rPr>
                        <a:t> </a:t>
                      </a:r>
                      <a:endParaRPr lang="nl-BE" sz="900" b="0" i="0" u="none" strike="noStrike">
                        <a:solidFill>
                          <a:srgbClr val="000000"/>
                        </a:solidFill>
                        <a:effectLst/>
                        <a:latin typeface="Calibri" panose="020F0502020204030204" pitchFamily="34" charset="0"/>
                      </a:endParaRPr>
                    </a:p>
                  </a:txBody>
                  <a:tcPr marL="7834" marR="7834" marT="7834" marB="0" anchor="b"/>
                </a:tc>
                <a:tc>
                  <a:txBody>
                    <a:bodyPr/>
                    <a:lstStyle/>
                    <a:p>
                      <a:pPr algn="l" fontAlgn="b"/>
                      <a:r>
                        <a:rPr lang="nl-BE" sz="900" u="none" strike="noStrike">
                          <a:effectLst/>
                        </a:rPr>
                        <a:t> </a:t>
                      </a:r>
                      <a:endParaRPr lang="nl-BE" sz="900" b="0" i="0" u="none" strike="noStrike">
                        <a:solidFill>
                          <a:srgbClr val="000000"/>
                        </a:solidFill>
                        <a:effectLst/>
                        <a:latin typeface="Calibri" panose="020F0502020204030204" pitchFamily="34" charset="0"/>
                      </a:endParaRPr>
                    </a:p>
                  </a:txBody>
                  <a:tcPr marL="7834" marR="7834" marT="7834" marB="0" anchor="b"/>
                </a:tc>
                <a:tc>
                  <a:txBody>
                    <a:bodyPr/>
                    <a:lstStyle/>
                    <a:p>
                      <a:pPr algn="l" fontAlgn="b"/>
                      <a:r>
                        <a:rPr lang="nl-BE" sz="900" u="none" strike="noStrike">
                          <a:effectLst/>
                        </a:rPr>
                        <a:t> </a:t>
                      </a:r>
                      <a:endParaRPr lang="nl-BE" sz="900" b="0" i="0" u="none" strike="noStrike">
                        <a:solidFill>
                          <a:srgbClr val="000000"/>
                        </a:solidFill>
                        <a:effectLst/>
                        <a:latin typeface="Calibri" panose="020F0502020204030204" pitchFamily="34" charset="0"/>
                      </a:endParaRPr>
                    </a:p>
                  </a:txBody>
                  <a:tcPr marL="7834" marR="7834" marT="7834" marB="0" anchor="b"/>
                </a:tc>
              </a:tr>
              <a:tr h="227424">
                <a:tc>
                  <a:txBody>
                    <a:bodyPr/>
                    <a:lstStyle/>
                    <a:p>
                      <a:pPr algn="l" fontAlgn="b"/>
                      <a:r>
                        <a:rPr lang="nl-BE" sz="900" u="none" strike="noStrike">
                          <a:effectLst/>
                        </a:rPr>
                        <a:t>ciber crim</a:t>
                      </a:r>
                      <a:endParaRPr lang="nl-BE" sz="900" b="0" i="0" u="none" strike="noStrike">
                        <a:solidFill>
                          <a:srgbClr val="000000"/>
                        </a:solidFill>
                        <a:effectLst/>
                        <a:latin typeface="Calibri" panose="020F0502020204030204" pitchFamily="34" charset="0"/>
                      </a:endParaRPr>
                    </a:p>
                  </a:txBody>
                  <a:tcPr marL="7834" marR="7834" marT="7834" marB="0" anchor="b"/>
                </a:tc>
                <a:tc>
                  <a:txBody>
                    <a:bodyPr/>
                    <a:lstStyle/>
                    <a:p>
                      <a:pPr algn="r" fontAlgn="b"/>
                      <a:r>
                        <a:rPr lang="nl-BE" sz="900" u="none" strike="noStrike">
                          <a:effectLst/>
                        </a:rPr>
                        <a:t>8</a:t>
                      </a:r>
                      <a:endParaRPr lang="nl-BE" sz="900" b="0" i="0" u="none" strike="noStrike">
                        <a:solidFill>
                          <a:srgbClr val="000000"/>
                        </a:solidFill>
                        <a:effectLst/>
                        <a:latin typeface="Calibri" panose="020F0502020204030204" pitchFamily="34" charset="0"/>
                      </a:endParaRPr>
                    </a:p>
                  </a:txBody>
                  <a:tcPr marL="7834" marR="7834" marT="7834" marB="0" anchor="b"/>
                </a:tc>
                <a:tc>
                  <a:txBody>
                    <a:bodyPr/>
                    <a:lstStyle/>
                    <a:p>
                      <a:pPr algn="l" fontAlgn="b"/>
                      <a:r>
                        <a:rPr lang="nl-BE" sz="900" u="none" strike="noStrike">
                          <a:effectLst/>
                        </a:rPr>
                        <a:t> </a:t>
                      </a:r>
                      <a:endParaRPr lang="nl-BE" sz="900" b="0" i="0" u="none" strike="noStrike">
                        <a:solidFill>
                          <a:srgbClr val="000000"/>
                        </a:solidFill>
                        <a:effectLst/>
                        <a:latin typeface="Calibri" panose="020F0502020204030204" pitchFamily="34" charset="0"/>
                      </a:endParaRPr>
                    </a:p>
                  </a:txBody>
                  <a:tcPr marL="7834" marR="7834" marT="7834" marB="0" anchor="b"/>
                </a:tc>
                <a:tc gridSpan="2">
                  <a:txBody>
                    <a:bodyPr/>
                    <a:lstStyle/>
                    <a:p>
                      <a:pPr algn="l" fontAlgn="b"/>
                      <a:r>
                        <a:rPr lang="nl-BE" sz="900" u="none" strike="noStrike">
                          <a:effectLst/>
                        </a:rPr>
                        <a:t>ciber crim</a:t>
                      </a:r>
                      <a:endParaRPr lang="nl-BE" sz="900" b="0" i="0" u="none" strike="noStrike">
                        <a:solidFill>
                          <a:srgbClr val="000000"/>
                        </a:solidFill>
                        <a:effectLst/>
                        <a:latin typeface="Calibri" panose="020F0502020204030204" pitchFamily="34" charset="0"/>
                      </a:endParaRPr>
                    </a:p>
                  </a:txBody>
                  <a:tcPr marL="7834" marR="7834" marT="7834" marB="0" anchor="b"/>
                </a:tc>
                <a:tc hMerge="1">
                  <a:txBody>
                    <a:bodyPr/>
                    <a:lstStyle/>
                    <a:p>
                      <a:endParaRPr lang="nl-BE"/>
                    </a:p>
                  </a:txBody>
                  <a:tcPr/>
                </a:tc>
                <a:tc>
                  <a:txBody>
                    <a:bodyPr/>
                    <a:lstStyle/>
                    <a:p>
                      <a:pPr algn="l" fontAlgn="b"/>
                      <a:r>
                        <a:rPr lang="nl-BE" sz="900" u="none" strike="noStrike">
                          <a:effectLst/>
                        </a:rPr>
                        <a:t> </a:t>
                      </a:r>
                      <a:endParaRPr lang="nl-BE" sz="900" b="0" i="0" u="none" strike="noStrike">
                        <a:solidFill>
                          <a:srgbClr val="000000"/>
                        </a:solidFill>
                        <a:effectLst/>
                        <a:latin typeface="Calibri" panose="020F0502020204030204" pitchFamily="34" charset="0"/>
                      </a:endParaRPr>
                    </a:p>
                  </a:txBody>
                  <a:tcPr marL="7834" marR="7834" marT="7834" marB="0" anchor="b"/>
                </a:tc>
                <a:tc>
                  <a:txBody>
                    <a:bodyPr/>
                    <a:lstStyle/>
                    <a:p>
                      <a:pPr algn="ctr" fontAlgn="b"/>
                      <a:r>
                        <a:rPr lang="nl-BE" sz="900" u="none" strike="noStrike">
                          <a:effectLst/>
                        </a:rPr>
                        <a:t>7</a:t>
                      </a:r>
                      <a:endParaRPr lang="nl-BE" sz="900" b="0" i="0" u="none" strike="noStrike">
                        <a:solidFill>
                          <a:srgbClr val="000000"/>
                        </a:solidFill>
                        <a:effectLst/>
                        <a:latin typeface="Calibri" panose="020F0502020204030204" pitchFamily="34" charset="0"/>
                      </a:endParaRPr>
                    </a:p>
                  </a:txBody>
                  <a:tcPr marL="7834" marR="7834" marT="7834" marB="0" anchor="b"/>
                </a:tc>
                <a:tc gridSpan="2">
                  <a:txBody>
                    <a:bodyPr/>
                    <a:lstStyle/>
                    <a:p>
                      <a:pPr algn="l" fontAlgn="b"/>
                      <a:r>
                        <a:rPr lang="nl-BE" sz="900" u="none" strike="noStrike">
                          <a:effectLst/>
                        </a:rPr>
                        <a:t>ciber crim</a:t>
                      </a:r>
                      <a:endParaRPr lang="nl-BE" sz="900" b="0" i="0" u="none" strike="noStrike">
                        <a:solidFill>
                          <a:srgbClr val="000000"/>
                        </a:solidFill>
                        <a:effectLst/>
                        <a:latin typeface="Calibri" panose="020F0502020204030204" pitchFamily="34" charset="0"/>
                      </a:endParaRPr>
                    </a:p>
                  </a:txBody>
                  <a:tcPr marL="7834" marR="7834" marT="7834" marB="0" anchor="b"/>
                </a:tc>
                <a:tc hMerge="1">
                  <a:txBody>
                    <a:bodyPr/>
                    <a:lstStyle/>
                    <a:p>
                      <a:endParaRPr lang="nl-BE"/>
                    </a:p>
                  </a:txBody>
                  <a:tcPr/>
                </a:tc>
                <a:tc>
                  <a:txBody>
                    <a:bodyPr/>
                    <a:lstStyle/>
                    <a:p>
                      <a:pPr algn="l" fontAlgn="b"/>
                      <a:r>
                        <a:rPr lang="nl-BE" sz="900" u="none" strike="noStrike">
                          <a:effectLst/>
                        </a:rPr>
                        <a:t> </a:t>
                      </a:r>
                      <a:endParaRPr lang="nl-BE" sz="900" b="0" i="0" u="none" strike="noStrike">
                        <a:solidFill>
                          <a:srgbClr val="000000"/>
                        </a:solidFill>
                        <a:effectLst/>
                        <a:latin typeface="Calibri" panose="020F0502020204030204" pitchFamily="34" charset="0"/>
                      </a:endParaRPr>
                    </a:p>
                  </a:txBody>
                  <a:tcPr marL="7834" marR="7834" marT="7834" marB="0" anchor="b"/>
                </a:tc>
                <a:tc>
                  <a:txBody>
                    <a:bodyPr/>
                    <a:lstStyle/>
                    <a:p>
                      <a:pPr algn="r" fontAlgn="b"/>
                      <a:r>
                        <a:rPr lang="nl-BE" sz="900" u="none" strike="noStrike">
                          <a:effectLst/>
                        </a:rPr>
                        <a:t>1</a:t>
                      </a:r>
                      <a:endParaRPr lang="nl-BE" sz="900" b="0" i="0" u="none" strike="noStrike">
                        <a:solidFill>
                          <a:srgbClr val="000000"/>
                        </a:solidFill>
                        <a:effectLst/>
                        <a:latin typeface="Calibri" panose="020F0502020204030204" pitchFamily="34" charset="0"/>
                      </a:endParaRPr>
                    </a:p>
                  </a:txBody>
                  <a:tcPr marL="7834" marR="7834" marT="7834" marB="0" anchor="b"/>
                </a:tc>
                <a:tc>
                  <a:txBody>
                    <a:bodyPr/>
                    <a:lstStyle/>
                    <a:p>
                      <a:pPr algn="l" fontAlgn="b"/>
                      <a:r>
                        <a:rPr lang="nl-BE" sz="900" u="none" strike="noStrike">
                          <a:effectLst/>
                        </a:rPr>
                        <a:t> </a:t>
                      </a:r>
                      <a:endParaRPr lang="nl-BE" sz="900" b="0" i="0" u="none" strike="noStrike">
                        <a:solidFill>
                          <a:srgbClr val="000000"/>
                        </a:solidFill>
                        <a:effectLst/>
                        <a:latin typeface="Calibri" panose="020F0502020204030204" pitchFamily="34" charset="0"/>
                      </a:endParaRPr>
                    </a:p>
                  </a:txBody>
                  <a:tcPr marL="7834" marR="7834" marT="7834" marB="0" anchor="b"/>
                </a:tc>
                <a:tc>
                  <a:txBody>
                    <a:bodyPr/>
                    <a:lstStyle/>
                    <a:p>
                      <a:pPr algn="l" fontAlgn="b"/>
                      <a:r>
                        <a:rPr lang="nl-BE" sz="900" u="none" strike="noStrike">
                          <a:effectLst/>
                        </a:rPr>
                        <a:t> </a:t>
                      </a:r>
                      <a:endParaRPr lang="nl-BE" sz="900" b="0" i="0" u="none" strike="noStrike">
                        <a:solidFill>
                          <a:srgbClr val="000000"/>
                        </a:solidFill>
                        <a:effectLst/>
                        <a:latin typeface="Calibri" panose="020F0502020204030204" pitchFamily="34" charset="0"/>
                      </a:endParaRPr>
                    </a:p>
                  </a:txBody>
                  <a:tcPr marL="7834" marR="7834" marT="7834" marB="0" anchor="b"/>
                </a:tc>
                <a:tc>
                  <a:txBody>
                    <a:bodyPr/>
                    <a:lstStyle/>
                    <a:p>
                      <a:pPr algn="l" fontAlgn="b"/>
                      <a:r>
                        <a:rPr lang="nl-BE" sz="900" u="none" strike="noStrike">
                          <a:effectLst/>
                        </a:rPr>
                        <a:t> </a:t>
                      </a:r>
                      <a:endParaRPr lang="nl-BE" sz="900" b="0" i="0" u="none" strike="noStrike">
                        <a:solidFill>
                          <a:srgbClr val="000000"/>
                        </a:solidFill>
                        <a:effectLst/>
                        <a:latin typeface="Calibri" panose="020F0502020204030204" pitchFamily="34" charset="0"/>
                      </a:endParaRPr>
                    </a:p>
                  </a:txBody>
                  <a:tcPr marL="7834" marR="7834" marT="7834" marB="0" anchor="b"/>
                </a:tc>
              </a:tr>
              <a:tr h="227424">
                <a:tc>
                  <a:txBody>
                    <a:bodyPr/>
                    <a:lstStyle/>
                    <a:p>
                      <a:pPr algn="l" fontAlgn="b"/>
                      <a:r>
                        <a:rPr lang="nl-BE" sz="900" u="none" strike="noStrike">
                          <a:effectLst/>
                        </a:rPr>
                        <a:t>drug related</a:t>
                      </a:r>
                      <a:endParaRPr lang="nl-BE" sz="900" b="0" i="0" u="none" strike="noStrike">
                        <a:solidFill>
                          <a:srgbClr val="000000"/>
                        </a:solidFill>
                        <a:effectLst/>
                        <a:latin typeface="Calibri" panose="020F0502020204030204" pitchFamily="34" charset="0"/>
                      </a:endParaRPr>
                    </a:p>
                  </a:txBody>
                  <a:tcPr marL="7834" marR="7834" marT="7834" marB="0" anchor="b"/>
                </a:tc>
                <a:tc>
                  <a:txBody>
                    <a:bodyPr/>
                    <a:lstStyle/>
                    <a:p>
                      <a:pPr algn="r" fontAlgn="b"/>
                      <a:r>
                        <a:rPr lang="nl-BE" sz="900" u="none" strike="noStrike">
                          <a:effectLst/>
                        </a:rPr>
                        <a:t>0</a:t>
                      </a:r>
                      <a:endParaRPr lang="nl-BE" sz="900" b="0" i="0" u="none" strike="noStrike">
                        <a:solidFill>
                          <a:srgbClr val="000000"/>
                        </a:solidFill>
                        <a:effectLst/>
                        <a:latin typeface="Calibri" panose="020F0502020204030204" pitchFamily="34" charset="0"/>
                      </a:endParaRPr>
                    </a:p>
                  </a:txBody>
                  <a:tcPr marL="7834" marR="7834" marT="7834" marB="0" anchor="b"/>
                </a:tc>
                <a:tc>
                  <a:txBody>
                    <a:bodyPr/>
                    <a:lstStyle/>
                    <a:p>
                      <a:pPr algn="l" fontAlgn="b"/>
                      <a:r>
                        <a:rPr lang="nl-BE" sz="900" u="none" strike="noStrike">
                          <a:effectLst/>
                        </a:rPr>
                        <a:t> </a:t>
                      </a:r>
                      <a:endParaRPr lang="nl-BE" sz="900" b="0" i="0" u="none" strike="noStrike">
                        <a:solidFill>
                          <a:srgbClr val="000000"/>
                        </a:solidFill>
                        <a:effectLst/>
                        <a:latin typeface="Calibri" panose="020F0502020204030204" pitchFamily="34" charset="0"/>
                      </a:endParaRPr>
                    </a:p>
                  </a:txBody>
                  <a:tcPr marL="7834" marR="7834" marT="7834" marB="0" anchor="b"/>
                </a:tc>
                <a:tc gridSpan="2">
                  <a:txBody>
                    <a:bodyPr/>
                    <a:lstStyle/>
                    <a:p>
                      <a:pPr algn="l" fontAlgn="b"/>
                      <a:r>
                        <a:rPr lang="nl-BE" sz="900" u="none" strike="noStrike">
                          <a:effectLst/>
                        </a:rPr>
                        <a:t>drug related</a:t>
                      </a:r>
                      <a:endParaRPr lang="nl-BE" sz="900" b="0" i="0" u="none" strike="noStrike">
                        <a:solidFill>
                          <a:srgbClr val="000000"/>
                        </a:solidFill>
                        <a:effectLst/>
                        <a:latin typeface="Calibri" panose="020F0502020204030204" pitchFamily="34" charset="0"/>
                      </a:endParaRPr>
                    </a:p>
                  </a:txBody>
                  <a:tcPr marL="7834" marR="7834" marT="7834" marB="0" anchor="b"/>
                </a:tc>
                <a:tc hMerge="1">
                  <a:txBody>
                    <a:bodyPr/>
                    <a:lstStyle/>
                    <a:p>
                      <a:endParaRPr lang="nl-BE"/>
                    </a:p>
                  </a:txBody>
                  <a:tcPr/>
                </a:tc>
                <a:tc>
                  <a:txBody>
                    <a:bodyPr/>
                    <a:lstStyle/>
                    <a:p>
                      <a:pPr algn="l" fontAlgn="b"/>
                      <a:r>
                        <a:rPr lang="nl-BE" sz="900" u="none" strike="noStrike">
                          <a:effectLst/>
                        </a:rPr>
                        <a:t> </a:t>
                      </a:r>
                      <a:endParaRPr lang="nl-BE" sz="900" b="0" i="0" u="none" strike="noStrike">
                        <a:solidFill>
                          <a:srgbClr val="000000"/>
                        </a:solidFill>
                        <a:effectLst/>
                        <a:latin typeface="Calibri" panose="020F0502020204030204" pitchFamily="34" charset="0"/>
                      </a:endParaRPr>
                    </a:p>
                  </a:txBody>
                  <a:tcPr marL="7834" marR="7834" marT="7834" marB="0" anchor="b"/>
                </a:tc>
                <a:tc>
                  <a:txBody>
                    <a:bodyPr/>
                    <a:lstStyle/>
                    <a:p>
                      <a:pPr algn="ctr" fontAlgn="b"/>
                      <a:r>
                        <a:rPr lang="nl-BE" sz="900" u="none" strike="noStrike">
                          <a:effectLst/>
                        </a:rPr>
                        <a:t>0</a:t>
                      </a:r>
                      <a:endParaRPr lang="nl-BE" sz="900" b="0" i="0" u="none" strike="noStrike">
                        <a:solidFill>
                          <a:srgbClr val="000000"/>
                        </a:solidFill>
                        <a:effectLst/>
                        <a:latin typeface="Calibri" panose="020F0502020204030204" pitchFamily="34" charset="0"/>
                      </a:endParaRPr>
                    </a:p>
                  </a:txBody>
                  <a:tcPr marL="7834" marR="7834" marT="7834" marB="0" anchor="b"/>
                </a:tc>
                <a:tc gridSpan="2">
                  <a:txBody>
                    <a:bodyPr/>
                    <a:lstStyle/>
                    <a:p>
                      <a:pPr algn="l" fontAlgn="b"/>
                      <a:r>
                        <a:rPr lang="nl-BE" sz="900" u="none" strike="noStrike">
                          <a:effectLst/>
                        </a:rPr>
                        <a:t>drug related</a:t>
                      </a:r>
                      <a:endParaRPr lang="nl-BE" sz="900" b="0" i="0" u="none" strike="noStrike">
                        <a:solidFill>
                          <a:srgbClr val="000000"/>
                        </a:solidFill>
                        <a:effectLst/>
                        <a:latin typeface="Calibri" panose="020F0502020204030204" pitchFamily="34" charset="0"/>
                      </a:endParaRPr>
                    </a:p>
                  </a:txBody>
                  <a:tcPr marL="7834" marR="7834" marT="7834" marB="0" anchor="b"/>
                </a:tc>
                <a:tc hMerge="1">
                  <a:txBody>
                    <a:bodyPr/>
                    <a:lstStyle/>
                    <a:p>
                      <a:endParaRPr lang="nl-BE"/>
                    </a:p>
                  </a:txBody>
                  <a:tcPr/>
                </a:tc>
                <a:tc>
                  <a:txBody>
                    <a:bodyPr/>
                    <a:lstStyle/>
                    <a:p>
                      <a:pPr algn="l" fontAlgn="b"/>
                      <a:r>
                        <a:rPr lang="nl-BE" sz="900" u="none" strike="noStrike">
                          <a:effectLst/>
                        </a:rPr>
                        <a:t> </a:t>
                      </a:r>
                      <a:endParaRPr lang="nl-BE" sz="900" b="0" i="0" u="none" strike="noStrike">
                        <a:solidFill>
                          <a:srgbClr val="000000"/>
                        </a:solidFill>
                        <a:effectLst/>
                        <a:latin typeface="Calibri" panose="020F0502020204030204" pitchFamily="34" charset="0"/>
                      </a:endParaRPr>
                    </a:p>
                  </a:txBody>
                  <a:tcPr marL="7834" marR="7834" marT="7834" marB="0" anchor="b"/>
                </a:tc>
                <a:tc>
                  <a:txBody>
                    <a:bodyPr/>
                    <a:lstStyle/>
                    <a:p>
                      <a:pPr algn="r" fontAlgn="b"/>
                      <a:r>
                        <a:rPr lang="nl-BE" sz="900" u="none" strike="noStrike">
                          <a:effectLst/>
                        </a:rPr>
                        <a:t>0</a:t>
                      </a:r>
                      <a:endParaRPr lang="nl-BE" sz="900" b="0" i="0" u="none" strike="noStrike">
                        <a:solidFill>
                          <a:srgbClr val="000000"/>
                        </a:solidFill>
                        <a:effectLst/>
                        <a:latin typeface="Calibri" panose="020F0502020204030204" pitchFamily="34" charset="0"/>
                      </a:endParaRPr>
                    </a:p>
                  </a:txBody>
                  <a:tcPr marL="7834" marR="7834" marT="7834" marB="0" anchor="b"/>
                </a:tc>
                <a:tc>
                  <a:txBody>
                    <a:bodyPr/>
                    <a:lstStyle/>
                    <a:p>
                      <a:pPr algn="l" fontAlgn="b"/>
                      <a:r>
                        <a:rPr lang="nl-BE" sz="900" u="none" strike="noStrike">
                          <a:effectLst/>
                        </a:rPr>
                        <a:t> </a:t>
                      </a:r>
                      <a:endParaRPr lang="nl-BE" sz="900" b="0" i="0" u="none" strike="noStrike">
                        <a:solidFill>
                          <a:srgbClr val="000000"/>
                        </a:solidFill>
                        <a:effectLst/>
                        <a:latin typeface="Calibri" panose="020F0502020204030204" pitchFamily="34" charset="0"/>
                      </a:endParaRPr>
                    </a:p>
                  </a:txBody>
                  <a:tcPr marL="7834" marR="7834" marT="7834" marB="0" anchor="b"/>
                </a:tc>
                <a:tc>
                  <a:txBody>
                    <a:bodyPr/>
                    <a:lstStyle/>
                    <a:p>
                      <a:pPr algn="l" fontAlgn="b"/>
                      <a:r>
                        <a:rPr lang="nl-BE" sz="900" u="none" strike="noStrike">
                          <a:effectLst/>
                        </a:rPr>
                        <a:t> </a:t>
                      </a:r>
                      <a:endParaRPr lang="nl-BE" sz="900" b="0" i="0" u="none" strike="noStrike">
                        <a:solidFill>
                          <a:srgbClr val="000000"/>
                        </a:solidFill>
                        <a:effectLst/>
                        <a:latin typeface="Calibri" panose="020F0502020204030204" pitchFamily="34" charset="0"/>
                      </a:endParaRPr>
                    </a:p>
                  </a:txBody>
                  <a:tcPr marL="7834" marR="7834" marT="7834" marB="0" anchor="b"/>
                </a:tc>
                <a:tc>
                  <a:txBody>
                    <a:bodyPr/>
                    <a:lstStyle/>
                    <a:p>
                      <a:pPr algn="l" fontAlgn="b"/>
                      <a:r>
                        <a:rPr lang="nl-BE" sz="900" u="none" strike="noStrike">
                          <a:effectLst/>
                        </a:rPr>
                        <a:t> </a:t>
                      </a:r>
                      <a:endParaRPr lang="nl-BE" sz="900" b="0" i="0" u="none" strike="noStrike">
                        <a:solidFill>
                          <a:srgbClr val="000000"/>
                        </a:solidFill>
                        <a:effectLst/>
                        <a:latin typeface="Calibri" panose="020F0502020204030204" pitchFamily="34" charset="0"/>
                      </a:endParaRPr>
                    </a:p>
                  </a:txBody>
                  <a:tcPr marL="7834" marR="7834" marT="7834" marB="0" anchor="b"/>
                </a:tc>
              </a:tr>
              <a:tr h="227424">
                <a:tc>
                  <a:txBody>
                    <a:bodyPr/>
                    <a:lstStyle/>
                    <a:p>
                      <a:pPr algn="l" fontAlgn="b"/>
                      <a:r>
                        <a:rPr lang="nl-BE" sz="900" u="none" strike="noStrike" dirty="0">
                          <a:effectLst/>
                        </a:rPr>
                        <a:t>totaal</a:t>
                      </a:r>
                      <a:endParaRPr lang="nl-BE" sz="900" b="0" i="0" u="none" strike="noStrike" dirty="0">
                        <a:solidFill>
                          <a:srgbClr val="000000"/>
                        </a:solidFill>
                        <a:effectLst/>
                        <a:latin typeface="Calibri" panose="020F0502020204030204" pitchFamily="34" charset="0"/>
                      </a:endParaRPr>
                    </a:p>
                  </a:txBody>
                  <a:tcPr marL="7834" marR="7834" marT="7834" marB="0" anchor="b"/>
                </a:tc>
                <a:tc>
                  <a:txBody>
                    <a:bodyPr/>
                    <a:lstStyle/>
                    <a:p>
                      <a:pPr algn="r" fontAlgn="b"/>
                      <a:r>
                        <a:rPr lang="nl-BE" sz="900" u="none" strike="noStrike">
                          <a:effectLst/>
                        </a:rPr>
                        <a:t>51</a:t>
                      </a:r>
                      <a:endParaRPr lang="nl-BE" sz="900" b="0" i="0" u="none" strike="noStrike">
                        <a:solidFill>
                          <a:srgbClr val="000000"/>
                        </a:solidFill>
                        <a:effectLst/>
                        <a:latin typeface="Calibri" panose="020F0502020204030204" pitchFamily="34" charset="0"/>
                      </a:endParaRPr>
                    </a:p>
                  </a:txBody>
                  <a:tcPr marL="7834" marR="7834" marT="7834" marB="0" anchor="b"/>
                </a:tc>
                <a:tc>
                  <a:txBody>
                    <a:bodyPr/>
                    <a:lstStyle/>
                    <a:p>
                      <a:pPr algn="l" fontAlgn="b"/>
                      <a:r>
                        <a:rPr lang="nl-BE" sz="900" u="none" strike="noStrike">
                          <a:effectLst/>
                        </a:rPr>
                        <a:t> </a:t>
                      </a:r>
                      <a:endParaRPr lang="nl-BE" sz="900" b="0" i="0" u="none" strike="noStrike">
                        <a:solidFill>
                          <a:srgbClr val="000000"/>
                        </a:solidFill>
                        <a:effectLst/>
                        <a:latin typeface="Calibri" panose="020F0502020204030204" pitchFamily="34" charset="0"/>
                      </a:endParaRPr>
                    </a:p>
                  </a:txBody>
                  <a:tcPr marL="7834" marR="7834" marT="7834" marB="0" anchor="b"/>
                </a:tc>
                <a:tc>
                  <a:txBody>
                    <a:bodyPr/>
                    <a:lstStyle/>
                    <a:p>
                      <a:pPr algn="l" fontAlgn="b"/>
                      <a:r>
                        <a:rPr lang="nl-BE" sz="900" u="none" strike="noStrike">
                          <a:effectLst/>
                        </a:rPr>
                        <a:t>totaal</a:t>
                      </a:r>
                      <a:endParaRPr lang="nl-BE" sz="900" b="0" i="0" u="none" strike="noStrike">
                        <a:solidFill>
                          <a:srgbClr val="000000"/>
                        </a:solidFill>
                        <a:effectLst/>
                        <a:latin typeface="Calibri" panose="020F0502020204030204" pitchFamily="34" charset="0"/>
                      </a:endParaRPr>
                    </a:p>
                  </a:txBody>
                  <a:tcPr marL="7834" marR="7834" marT="7834" marB="0" anchor="b"/>
                </a:tc>
                <a:tc>
                  <a:txBody>
                    <a:bodyPr/>
                    <a:lstStyle/>
                    <a:p>
                      <a:pPr algn="l" fontAlgn="b"/>
                      <a:r>
                        <a:rPr lang="nl-BE" sz="900" u="none" strike="noStrike">
                          <a:effectLst/>
                        </a:rPr>
                        <a:t> </a:t>
                      </a:r>
                      <a:endParaRPr lang="nl-BE" sz="900" b="0" i="0" u="none" strike="noStrike">
                        <a:solidFill>
                          <a:srgbClr val="000000"/>
                        </a:solidFill>
                        <a:effectLst/>
                        <a:latin typeface="Calibri" panose="020F0502020204030204" pitchFamily="34" charset="0"/>
                      </a:endParaRPr>
                    </a:p>
                  </a:txBody>
                  <a:tcPr marL="7834" marR="7834" marT="7834" marB="0" anchor="b"/>
                </a:tc>
                <a:tc>
                  <a:txBody>
                    <a:bodyPr/>
                    <a:lstStyle/>
                    <a:p>
                      <a:pPr algn="l" fontAlgn="b"/>
                      <a:r>
                        <a:rPr lang="nl-BE" sz="900" u="none" strike="noStrike">
                          <a:effectLst/>
                        </a:rPr>
                        <a:t> </a:t>
                      </a:r>
                      <a:endParaRPr lang="nl-BE" sz="900" b="0" i="0" u="none" strike="noStrike">
                        <a:solidFill>
                          <a:srgbClr val="000000"/>
                        </a:solidFill>
                        <a:effectLst/>
                        <a:latin typeface="Calibri" panose="020F0502020204030204" pitchFamily="34" charset="0"/>
                      </a:endParaRPr>
                    </a:p>
                  </a:txBody>
                  <a:tcPr marL="7834" marR="7834" marT="7834" marB="0" anchor="b"/>
                </a:tc>
                <a:tc>
                  <a:txBody>
                    <a:bodyPr/>
                    <a:lstStyle/>
                    <a:p>
                      <a:pPr algn="ctr" fontAlgn="b"/>
                      <a:r>
                        <a:rPr lang="nl-BE" sz="900" u="none" strike="noStrike">
                          <a:effectLst/>
                        </a:rPr>
                        <a:t>34</a:t>
                      </a:r>
                      <a:endParaRPr lang="nl-BE" sz="900" b="0" i="0" u="none" strike="noStrike">
                        <a:solidFill>
                          <a:srgbClr val="000000"/>
                        </a:solidFill>
                        <a:effectLst/>
                        <a:latin typeface="Calibri" panose="020F0502020204030204" pitchFamily="34" charset="0"/>
                      </a:endParaRPr>
                    </a:p>
                  </a:txBody>
                  <a:tcPr marL="7834" marR="7834" marT="7834" marB="0" anchor="b"/>
                </a:tc>
                <a:tc>
                  <a:txBody>
                    <a:bodyPr/>
                    <a:lstStyle/>
                    <a:p>
                      <a:pPr algn="l" fontAlgn="b"/>
                      <a:r>
                        <a:rPr lang="nl-BE" sz="900" u="none" strike="noStrike">
                          <a:effectLst/>
                        </a:rPr>
                        <a:t>totaal</a:t>
                      </a:r>
                      <a:endParaRPr lang="nl-BE" sz="900" b="0" i="0" u="none" strike="noStrike">
                        <a:solidFill>
                          <a:srgbClr val="000000"/>
                        </a:solidFill>
                        <a:effectLst/>
                        <a:latin typeface="Calibri" panose="020F0502020204030204" pitchFamily="34" charset="0"/>
                      </a:endParaRPr>
                    </a:p>
                  </a:txBody>
                  <a:tcPr marL="7834" marR="7834" marT="7834" marB="0" anchor="b"/>
                </a:tc>
                <a:tc>
                  <a:txBody>
                    <a:bodyPr/>
                    <a:lstStyle/>
                    <a:p>
                      <a:pPr algn="l" fontAlgn="b"/>
                      <a:r>
                        <a:rPr lang="nl-BE" sz="900" u="none" strike="noStrike">
                          <a:effectLst/>
                        </a:rPr>
                        <a:t> </a:t>
                      </a:r>
                      <a:endParaRPr lang="nl-BE" sz="900" b="0" i="0" u="none" strike="noStrike">
                        <a:solidFill>
                          <a:srgbClr val="000000"/>
                        </a:solidFill>
                        <a:effectLst/>
                        <a:latin typeface="Calibri" panose="020F0502020204030204" pitchFamily="34" charset="0"/>
                      </a:endParaRPr>
                    </a:p>
                  </a:txBody>
                  <a:tcPr marL="7834" marR="7834" marT="7834" marB="0" anchor="b"/>
                </a:tc>
                <a:tc>
                  <a:txBody>
                    <a:bodyPr/>
                    <a:lstStyle/>
                    <a:p>
                      <a:pPr algn="l" fontAlgn="b"/>
                      <a:r>
                        <a:rPr lang="nl-BE" sz="900" u="none" strike="noStrike">
                          <a:effectLst/>
                        </a:rPr>
                        <a:t> </a:t>
                      </a:r>
                      <a:endParaRPr lang="nl-BE" sz="900" b="0" i="0" u="none" strike="noStrike">
                        <a:solidFill>
                          <a:srgbClr val="000000"/>
                        </a:solidFill>
                        <a:effectLst/>
                        <a:latin typeface="Calibri" panose="020F0502020204030204" pitchFamily="34" charset="0"/>
                      </a:endParaRPr>
                    </a:p>
                  </a:txBody>
                  <a:tcPr marL="7834" marR="7834" marT="7834" marB="0" anchor="b"/>
                </a:tc>
                <a:tc>
                  <a:txBody>
                    <a:bodyPr/>
                    <a:lstStyle/>
                    <a:p>
                      <a:pPr algn="r" fontAlgn="b"/>
                      <a:r>
                        <a:rPr lang="nl-BE" sz="900" u="none" strike="noStrike">
                          <a:effectLst/>
                        </a:rPr>
                        <a:t>17</a:t>
                      </a:r>
                      <a:endParaRPr lang="nl-BE" sz="900" b="0" i="0" u="none" strike="noStrike">
                        <a:solidFill>
                          <a:srgbClr val="000000"/>
                        </a:solidFill>
                        <a:effectLst/>
                        <a:latin typeface="Calibri" panose="020F0502020204030204" pitchFamily="34" charset="0"/>
                      </a:endParaRPr>
                    </a:p>
                  </a:txBody>
                  <a:tcPr marL="7834" marR="7834" marT="7834" marB="0" anchor="b"/>
                </a:tc>
                <a:tc>
                  <a:txBody>
                    <a:bodyPr/>
                    <a:lstStyle/>
                    <a:p>
                      <a:pPr algn="l" fontAlgn="b"/>
                      <a:r>
                        <a:rPr lang="nl-BE" sz="900" u="none" strike="noStrike">
                          <a:effectLst/>
                        </a:rPr>
                        <a:t> </a:t>
                      </a:r>
                      <a:endParaRPr lang="nl-BE" sz="900" b="0" i="0" u="none" strike="noStrike">
                        <a:solidFill>
                          <a:srgbClr val="000000"/>
                        </a:solidFill>
                        <a:effectLst/>
                        <a:latin typeface="Calibri" panose="020F0502020204030204" pitchFamily="34" charset="0"/>
                      </a:endParaRPr>
                    </a:p>
                  </a:txBody>
                  <a:tcPr marL="7834" marR="7834" marT="7834" marB="0" anchor="b"/>
                </a:tc>
                <a:tc>
                  <a:txBody>
                    <a:bodyPr/>
                    <a:lstStyle/>
                    <a:p>
                      <a:pPr algn="l" fontAlgn="b"/>
                      <a:r>
                        <a:rPr lang="nl-BE" sz="900" u="none" strike="noStrike">
                          <a:effectLst/>
                        </a:rPr>
                        <a:t> </a:t>
                      </a:r>
                      <a:endParaRPr lang="nl-BE" sz="900" b="0" i="0" u="none" strike="noStrike">
                        <a:solidFill>
                          <a:srgbClr val="000000"/>
                        </a:solidFill>
                        <a:effectLst/>
                        <a:latin typeface="Calibri" panose="020F0502020204030204" pitchFamily="34" charset="0"/>
                      </a:endParaRPr>
                    </a:p>
                  </a:txBody>
                  <a:tcPr marL="7834" marR="7834" marT="7834" marB="0" anchor="b"/>
                </a:tc>
                <a:tc>
                  <a:txBody>
                    <a:bodyPr/>
                    <a:lstStyle/>
                    <a:p>
                      <a:pPr algn="l" fontAlgn="b"/>
                      <a:r>
                        <a:rPr lang="nl-BE" sz="900" u="none" strike="noStrike" dirty="0">
                          <a:effectLst/>
                        </a:rPr>
                        <a:t> </a:t>
                      </a:r>
                      <a:endParaRPr lang="nl-BE" sz="900" b="0" i="0" u="none" strike="noStrike" dirty="0">
                        <a:solidFill>
                          <a:srgbClr val="000000"/>
                        </a:solidFill>
                        <a:effectLst/>
                        <a:latin typeface="Calibri" panose="020F0502020204030204" pitchFamily="34" charset="0"/>
                      </a:endParaRPr>
                    </a:p>
                  </a:txBody>
                  <a:tcPr marL="7834" marR="7834" marT="7834" marB="0" anchor="b"/>
                </a:tc>
              </a:tr>
            </a:tbl>
          </a:graphicData>
        </a:graphic>
      </p:graphicFrame>
    </p:spTree>
    <p:extLst>
      <p:ext uri="{BB962C8B-B14F-4D97-AF65-F5344CB8AC3E}">
        <p14:creationId xmlns:p14="http://schemas.microsoft.com/office/powerpoint/2010/main" val="1606568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1000"/>
                                  </p:stCondLst>
                                  <p:childTnLst>
                                    <p:set>
                                      <p:cBhvr>
                                        <p:cTn id="6" dur="1" fill="hold">
                                          <p:stCondLst>
                                            <p:cond delay="999"/>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5" name="Afbeelding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11543" y="60374"/>
            <a:ext cx="856062" cy="844358"/>
          </a:xfrm>
          <a:prstGeom prst="rect">
            <a:avLst/>
          </a:prstGeom>
        </p:spPr>
      </p:pic>
      <p:sp>
        <p:nvSpPr>
          <p:cNvPr id="7" name="Tijdelijke aanduiding voor voettekst 6"/>
          <p:cNvSpPr>
            <a:spLocks noGrp="1"/>
          </p:cNvSpPr>
          <p:nvPr>
            <p:ph type="ftr" sz="quarter" idx="11"/>
          </p:nvPr>
        </p:nvSpPr>
        <p:spPr>
          <a:xfrm>
            <a:off x="1489098" y="6395924"/>
            <a:ext cx="6297612" cy="365125"/>
          </a:xfrm>
        </p:spPr>
        <p:txBody>
          <a:bodyPr/>
          <a:lstStyle/>
          <a:p>
            <a:pPr algn="ctr"/>
            <a:r>
              <a:rPr lang="nl-BE" dirty="0" smtClean="0"/>
              <a:t>jaarvergadering 2016 BIN LIEZEBOS</a:t>
            </a:r>
            <a:endParaRPr lang="nl-BE" dirty="0"/>
          </a:p>
        </p:txBody>
      </p:sp>
      <p:sp>
        <p:nvSpPr>
          <p:cNvPr id="8" name="Tekstvak 7"/>
          <p:cNvSpPr txBox="1"/>
          <p:nvPr/>
        </p:nvSpPr>
        <p:spPr>
          <a:xfrm>
            <a:off x="1978090" y="345233"/>
            <a:ext cx="7529804" cy="369332"/>
          </a:xfrm>
          <a:prstGeom prst="rect">
            <a:avLst/>
          </a:prstGeom>
          <a:noFill/>
        </p:spPr>
        <p:txBody>
          <a:bodyPr wrap="square" rtlCol="0">
            <a:spAutoFit/>
          </a:bodyPr>
          <a:lstStyle/>
          <a:p>
            <a:pPr algn="ctr"/>
            <a:r>
              <a:rPr lang="nl-BE" dirty="0" smtClean="0">
                <a:solidFill>
                  <a:srgbClr val="FF0000"/>
                </a:solidFill>
                <a:latin typeface="Arial Black" panose="020B0A04020102020204" pitchFamily="34" charset="0"/>
              </a:rPr>
              <a:t>B</a:t>
            </a:r>
            <a:r>
              <a:rPr lang="nl-BE" dirty="0" smtClean="0">
                <a:latin typeface="Arial Black" panose="020B0A04020102020204" pitchFamily="34" charset="0"/>
              </a:rPr>
              <a:t>uurt </a:t>
            </a:r>
            <a:r>
              <a:rPr lang="nl-BE" dirty="0" smtClean="0">
                <a:solidFill>
                  <a:srgbClr val="FF0000"/>
                </a:solidFill>
                <a:latin typeface="Arial Black" panose="020B0A04020102020204" pitchFamily="34" charset="0"/>
              </a:rPr>
              <a:t>I</a:t>
            </a:r>
            <a:r>
              <a:rPr lang="nl-BE" dirty="0" smtClean="0">
                <a:latin typeface="Arial Black" panose="020B0A04020102020204" pitchFamily="34" charset="0"/>
              </a:rPr>
              <a:t>nformatie </a:t>
            </a:r>
            <a:r>
              <a:rPr lang="nl-BE" dirty="0" smtClean="0">
                <a:solidFill>
                  <a:srgbClr val="FF0000"/>
                </a:solidFill>
                <a:latin typeface="Arial Black" panose="020B0A04020102020204" pitchFamily="34" charset="0"/>
              </a:rPr>
              <a:t>N</a:t>
            </a:r>
            <a:r>
              <a:rPr lang="nl-BE" dirty="0" smtClean="0">
                <a:latin typeface="Arial Black" panose="020B0A04020102020204" pitchFamily="34" charset="0"/>
              </a:rPr>
              <a:t>etwerk  LIEZEBOS </a:t>
            </a:r>
            <a:endParaRPr lang="nl-BE" dirty="0">
              <a:latin typeface="Arial Black" panose="020B0A04020102020204" pitchFamily="34" charset="0"/>
            </a:endParaRPr>
          </a:p>
        </p:txBody>
      </p:sp>
      <p:cxnSp>
        <p:nvCxnSpPr>
          <p:cNvPr id="12" name="Rechte verbindingslijn 11"/>
          <p:cNvCxnSpPr/>
          <p:nvPr/>
        </p:nvCxnSpPr>
        <p:spPr>
          <a:xfrm>
            <a:off x="158620" y="942392"/>
            <a:ext cx="11952515" cy="18661"/>
          </a:xfrm>
          <a:prstGeom prst="line">
            <a:avLst/>
          </a:prstGeom>
        </p:spPr>
        <p:style>
          <a:lnRef idx="1">
            <a:schemeClr val="accent1"/>
          </a:lnRef>
          <a:fillRef idx="0">
            <a:schemeClr val="accent1"/>
          </a:fillRef>
          <a:effectRef idx="0">
            <a:schemeClr val="accent1"/>
          </a:effectRef>
          <a:fontRef idx="minor">
            <a:schemeClr val="tx1"/>
          </a:fontRef>
        </p:style>
      </p:cxnSp>
      <p:sp>
        <p:nvSpPr>
          <p:cNvPr id="2" name="Tekstvak 1"/>
          <p:cNvSpPr txBox="1"/>
          <p:nvPr/>
        </p:nvSpPr>
        <p:spPr>
          <a:xfrm>
            <a:off x="1240972" y="1567543"/>
            <a:ext cx="8749334" cy="6001643"/>
          </a:xfrm>
          <a:prstGeom prst="rect">
            <a:avLst/>
          </a:prstGeom>
          <a:noFill/>
        </p:spPr>
        <p:txBody>
          <a:bodyPr wrap="square" rtlCol="0">
            <a:spAutoFit/>
          </a:bodyPr>
          <a:lstStyle/>
          <a:p>
            <a:pPr algn="ctr"/>
            <a:r>
              <a:rPr lang="nl-BE" sz="3600" dirty="0" smtClean="0">
                <a:solidFill>
                  <a:srgbClr val="FF0000"/>
                </a:solidFill>
                <a:latin typeface="Aharoni" panose="02010803020104030203" pitchFamily="2" charset="-79"/>
                <a:cs typeface="Aharoni" panose="02010803020104030203" pitchFamily="2" charset="-79"/>
              </a:rPr>
              <a:t>Inhoud van de presentatie </a:t>
            </a:r>
          </a:p>
          <a:p>
            <a:pPr algn="ctr"/>
            <a:r>
              <a:rPr lang="nl-BE" sz="3600" dirty="0">
                <a:solidFill>
                  <a:srgbClr val="FF0000"/>
                </a:solidFill>
                <a:latin typeface="Aharoni" panose="02010803020104030203" pitchFamily="2" charset="-79"/>
                <a:cs typeface="Aharoni" panose="02010803020104030203" pitchFamily="2" charset="-79"/>
              </a:rPr>
              <a:t> </a:t>
            </a:r>
            <a:r>
              <a:rPr lang="nl-BE" sz="3600" dirty="0" smtClean="0">
                <a:solidFill>
                  <a:srgbClr val="FF0000"/>
                </a:solidFill>
                <a:latin typeface="Aharoni" panose="02010803020104030203" pitchFamily="2" charset="-79"/>
                <a:cs typeface="Aharoni" panose="02010803020104030203" pitchFamily="2" charset="-79"/>
              </a:rPr>
              <a:t>   </a:t>
            </a:r>
            <a:r>
              <a:rPr lang="nl-BE" sz="3600" dirty="0" smtClean="0">
                <a:solidFill>
                  <a:schemeClr val="accent2"/>
                </a:solidFill>
                <a:latin typeface="BATAVIA" panose="00000400000000000000" pitchFamily="2" charset="2"/>
                <a:cs typeface="Aharoni" panose="02010803020104030203" pitchFamily="2" charset="-79"/>
              </a:rPr>
              <a:t>BIN LIEZEBOS</a:t>
            </a:r>
          </a:p>
          <a:p>
            <a:endParaRPr lang="nl-BE" sz="3600" dirty="0">
              <a:solidFill>
                <a:srgbClr val="FF0000"/>
              </a:solidFill>
              <a:latin typeface="Aharoni" panose="02010803020104030203" pitchFamily="2" charset="-79"/>
              <a:cs typeface="Aharoni" panose="02010803020104030203" pitchFamily="2" charset="-79"/>
            </a:endParaRPr>
          </a:p>
          <a:p>
            <a:endParaRPr lang="nl-BE" dirty="0" smtClean="0">
              <a:latin typeface="BATAVIA" panose="00000400000000000000" pitchFamily="2" charset="2"/>
            </a:endParaRPr>
          </a:p>
          <a:p>
            <a:endParaRPr lang="nl-BE" dirty="0">
              <a:latin typeface="BATAVIA" panose="00000400000000000000" pitchFamily="2" charset="2"/>
            </a:endParaRPr>
          </a:p>
          <a:p>
            <a:pPr marL="285750" indent="-285750">
              <a:buFont typeface="Arial" panose="020B0604020202020204" pitchFamily="34" charset="0"/>
              <a:buChar char="•"/>
            </a:pPr>
            <a:r>
              <a:rPr lang="nl-BE" sz="4800" dirty="0" smtClean="0"/>
              <a:t>Resultaten van de bevraging over de werking van het BIN</a:t>
            </a:r>
          </a:p>
          <a:p>
            <a:pPr marL="285750" indent="-285750">
              <a:buFont typeface="Arial" panose="020B0604020202020204" pitchFamily="34" charset="0"/>
              <a:buChar char="•"/>
            </a:pPr>
            <a:endParaRPr lang="nl-BE" dirty="0"/>
          </a:p>
          <a:p>
            <a:r>
              <a:rPr lang="nl-BE" b="1" dirty="0" smtClean="0">
                <a:solidFill>
                  <a:schemeClr val="accent2">
                    <a:lumMod val="75000"/>
                  </a:schemeClr>
                </a:solidFill>
              </a:rPr>
              <a:t>         </a:t>
            </a:r>
            <a:endParaRPr lang="nl-BE" b="1" dirty="0">
              <a:solidFill>
                <a:schemeClr val="accent2">
                  <a:lumMod val="75000"/>
                </a:schemeClr>
              </a:solidFill>
            </a:endParaRPr>
          </a:p>
          <a:p>
            <a:pPr marL="285750" indent="-285750" algn="ctr">
              <a:buFont typeface="Arial" panose="020B0604020202020204" pitchFamily="34" charset="0"/>
              <a:buChar char="•"/>
            </a:pPr>
            <a:endParaRPr lang="nl-BE" b="1" dirty="0">
              <a:solidFill>
                <a:schemeClr val="accent2">
                  <a:lumMod val="75000"/>
                </a:schemeClr>
              </a:solidFill>
            </a:endParaRPr>
          </a:p>
          <a:p>
            <a:pPr algn="ctr"/>
            <a:endParaRPr lang="nl-BE" b="1" dirty="0">
              <a:solidFill>
                <a:schemeClr val="accent2">
                  <a:lumMod val="75000"/>
                </a:schemeClr>
              </a:solidFill>
            </a:endParaRPr>
          </a:p>
          <a:p>
            <a:pPr marL="285750" indent="-285750">
              <a:buFont typeface="Arial" panose="020B0604020202020204" pitchFamily="34" charset="0"/>
              <a:buChar char="•"/>
            </a:pPr>
            <a:endParaRPr lang="nl-BE" b="1" dirty="0" smtClean="0">
              <a:solidFill>
                <a:schemeClr val="accent2">
                  <a:lumMod val="75000"/>
                </a:schemeClr>
              </a:solidFill>
            </a:endParaRPr>
          </a:p>
          <a:p>
            <a:pPr marL="285750" indent="-285750">
              <a:buFont typeface="Arial" panose="020B0604020202020204" pitchFamily="34" charset="0"/>
              <a:buChar char="•"/>
            </a:pPr>
            <a:endParaRPr lang="nl-BE" b="1" dirty="0">
              <a:solidFill>
                <a:schemeClr val="accent2">
                  <a:lumMod val="75000"/>
                </a:schemeClr>
              </a:solidFill>
            </a:endParaRPr>
          </a:p>
          <a:p>
            <a:pPr marL="285750" indent="-285750">
              <a:buFont typeface="Arial" panose="020B0604020202020204" pitchFamily="34" charset="0"/>
              <a:buChar char="•"/>
            </a:pPr>
            <a:endParaRPr lang="nl-BE" b="1" dirty="0" smtClean="0">
              <a:solidFill>
                <a:schemeClr val="accent2">
                  <a:lumMod val="75000"/>
                </a:schemeClr>
              </a:solidFill>
            </a:endParaRPr>
          </a:p>
          <a:p>
            <a:pPr marL="285750" indent="-285750">
              <a:buFont typeface="Arial" panose="020B0604020202020204" pitchFamily="34" charset="0"/>
              <a:buChar char="•"/>
            </a:pPr>
            <a:endParaRPr lang="nl-BE" dirty="0"/>
          </a:p>
        </p:txBody>
      </p:sp>
    </p:spTree>
    <p:extLst>
      <p:ext uri="{BB962C8B-B14F-4D97-AF65-F5344CB8AC3E}">
        <p14:creationId xmlns:p14="http://schemas.microsoft.com/office/powerpoint/2010/main" val="309557979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250"/>
                                  </p:stCondLst>
                                  <p:childTnLst>
                                    <p:set>
                                      <p:cBhvr>
                                        <p:cTn id="6" dur="1" fill="hold">
                                          <p:stCondLst>
                                            <p:cond delay="1499"/>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69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5" name="Afbeelding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11543" y="60374"/>
            <a:ext cx="856062" cy="844358"/>
          </a:xfrm>
          <a:prstGeom prst="rect">
            <a:avLst/>
          </a:prstGeom>
        </p:spPr>
      </p:pic>
      <p:sp>
        <p:nvSpPr>
          <p:cNvPr id="7" name="Tijdelijke aanduiding voor voettekst 6"/>
          <p:cNvSpPr>
            <a:spLocks noGrp="1"/>
          </p:cNvSpPr>
          <p:nvPr>
            <p:ph type="ftr" sz="quarter" idx="11"/>
          </p:nvPr>
        </p:nvSpPr>
        <p:spPr>
          <a:xfrm>
            <a:off x="1489098" y="6395924"/>
            <a:ext cx="6297612" cy="365125"/>
          </a:xfrm>
        </p:spPr>
        <p:txBody>
          <a:bodyPr/>
          <a:lstStyle/>
          <a:p>
            <a:pPr algn="ctr"/>
            <a:r>
              <a:rPr lang="nl-BE" dirty="0" smtClean="0">
                <a:solidFill>
                  <a:schemeClr val="tx1"/>
                </a:solidFill>
              </a:rPr>
              <a:t>Jaarvergadering BIN LIEZEBOS 2016</a:t>
            </a:r>
            <a:endParaRPr lang="nl-BE" dirty="0">
              <a:solidFill>
                <a:schemeClr val="tx1"/>
              </a:solidFill>
            </a:endParaRPr>
          </a:p>
        </p:txBody>
      </p:sp>
      <p:sp>
        <p:nvSpPr>
          <p:cNvPr id="8" name="Tekstvak 7"/>
          <p:cNvSpPr txBox="1"/>
          <p:nvPr/>
        </p:nvSpPr>
        <p:spPr>
          <a:xfrm>
            <a:off x="1978090" y="345233"/>
            <a:ext cx="7529804" cy="369332"/>
          </a:xfrm>
          <a:prstGeom prst="rect">
            <a:avLst/>
          </a:prstGeom>
          <a:noFill/>
        </p:spPr>
        <p:txBody>
          <a:bodyPr wrap="square" rtlCol="0">
            <a:spAutoFit/>
          </a:bodyPr>
          <a:lstStyle/>
          <a:p>
            <a:pPr algn="ctr"/>
            <a:r>
              <a:rPr lang="nl-BE" dirty="0" smtClean="0">
                <a:solidFill>
                  <a:srgbClr val="FF0000"/>
                </a:solidFill>
                <a:latin typeface="Arial Black" panose="020B0A04020102020204" pitchFamily="34" charset="0"/>
              </a:rPr>
              <a:t>B</a:t>
            </a:r>
            <a:r>
              <a:rPr lang="nl-BE" dirty="0" smtClean="0">
                <a:latin typeface="Arial Black" panose="020B0A04020102020204" pitchFamily="34" charset="0"/>
              </a:rPr>
              <a:t>uurt </a:t>
            </a:r>
            <a:r>
              <a:rPr lang="nl-BE" dirty="0" smtClean="0">
                <a:solidFill>
                  <a:srgbClr val="FF0000"/>
                </a:solidFill>
                <a:latin typeface="Arial Black" panose="020B0A04020102020204" pitchFamily="34" charset="0"/>
              </a:rPr>
              <a:t>I</a:t>
            </a:r>
            <a:r>
              <a:rPr lang="nl-BE" dirty="0" smtClean="0">
                <a:latin typeface="Arial Black" panose="020B0A04020102020204" pitchFamily="34" charset="0"/>
              </a:rPr>
              <a:t>nformatie </a:t>
            </a:r>
            <a:r>
              <a:rPr lang="nl-BE" dirty="0" smtClean="0">
                <a:solidFill>
                  <a:srgbClr val="FF0000"/>
                </a:solidFill>
                <a:latin typeface="Arial Black" panose="020B0A04020102020204" pitchFamily="34" charset="0"/>
              </a:rPr>
              <a:t>N</a:t>
            </a:r>
            <a:r>
              <a:rPr lang="nl-BE" dirty="0" smtClean="0">
                <a:latin typeface="Arial Black" panose="020B0A04020102020204" pitchFamily="34" charset="0"/>
              </a:rPr>
              <a:t>etwerk  LIEZEBOS </a:t>
            </a:r>
            <a:endParaRPr lang="nl-BE" dirty="0">
              <a:latin typeface="Arial Black" panose="020B0A04020102020204" pitchFamily="34" charset="0"/>
            </a:endParaRPr>
          </a:p>
        </p:txBody>
      </p:sp>
      <p:cxnSp>
        <p:nvCxnSpPr>
          <p:cNvPr id="12" name="Rechte verbindingslijn 11"/>
          <p:cNvCxnSpPr/>
          <p:nvPr/>
        </p:nvCxnSpPr>
        <p:spPr>
          <a:xfrm>
            <a:off x="158620" y="942392"/>
            <a:ext cx="11952515" cy="18661"/>
          </a:xfrm>
          <a:prstGeom prst="line">
            <a:avLst/>
          </a:prstGeom>
        </p:spPr>
        <p:style>
          <a:lnRef idx="1">
            <a:schemeClr val="accent1"/>
          </a:lnRef>
          <a:fillRef idx="0">
            <a:schemeClr val="accent1"/>
          </a:fillRef>
          <a:effectRef idx="0">
            <a:schemeClr val="accent1"/>
          </a:effectRef>
          <a:fontRef idx="minor">
            <a:schemeClr val="tx1"/>
          </a:fontRef>
        </p:style>
      </p:cxnSp>
      <p:sp>
        <p:nvSpPr>
          <p:cNvPr id="3" name="Tekstvak 2"/>
          <p:cNvSpPr txBox="1"/>
          <p:nvPr/>
        </p:nvSpPr>
        <p:spPr>
          <a:xfrm>
            <a:off x="2289375" y="1188880"/>
            <a:ext cx="5808620" cy="369332"/>
          </a:xfrm>
          <a:prstGeom prst="rect">
            <a:avLst/>
          </a:prstGeom>
          <a:noFill/>
        </p:spPr>
        <p:txBody>
          <a:bodyPr wrap="square" rtlCol="0">
            <a:spAutoFit/>
          </a:bodyPr>
          <a:lstStyle/>
          <a:p>
            <a:r>
              <a:rPr lang="nl-BE" dirty="0" smtClean="0"/>
              <a:t>Resultaten van de bevraging van het BIN 2016</a:t>
            </a:r>
            <a:endParaRPr lang="nl-BE" dirty="0"/>
          </a:p>
        </p:txBody>
      </p:sp>
      <p:graphicFrame>
        <p:nvGraphicFramePr>
          <p:cNvPr id="16" name="Grafiek 15"/>
          <p:cNvGraphicFramePr/>
          <p:nvPr>
            <p:extLst>
              <p:ext uri="{D42A27DB-BD31-4B8C-83A1-F6EECF244321}">
                <p14:modId xmlns:p14="http://schemas.microsoft.com/office/powerpoint/2010/main" val="1663804180"/>
              </p:ext>
            </p:extLst>
          </p:nvPr>
        </p:nvGraphicFramePr>
        <p:xfrm>
          <a:off x="359923" y="1825086"/>
          <a:ext cx="10632332" cy="4570838"/>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569986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0"/>
                                  </p:stCondLst>
                                  <p:childTnLst>
                                    <p:set>
                                      <p:cBhvr>
                                        <p:cTn id="6" dur="1" fill="hold">
                                          <p:stCondLst>
                                            <p:cond delay="999"/>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6" grpId="0">
        <p:bldAsOne/>
      </p:bldGraphic>
    </p:bld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1_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0.xml><?xml version="1.0" encoding="utf-8"?>
<a:themeOverride xmlns:a="http://schemas.openxmlformats.org/drawingml/2006/main">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1.xml><?xml version="1.0" encoding="utf-8"?>
<a:themeOverride xmlns:a="http://schemas.openxmlformats.org/drawingml/2006/main">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2.xml><?xml version="1.0" encoding="utf-8"?>
<a:themeOverride xmlns:a="http://schemas.openxmlformats.org/drawingml/2006/main">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3.xml><?xml version="1.0" encoding="utf-8"?>
<a:themeOverride xmlns:a="http://schemas.openxmlformats.org/drawingml/2006/main">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4.xml><?xml version="1.0" encoding="utf-8"?>
<a:themeOverride xmlns:a="http://schemas.openxmlformats.org/drawingml/2006/main">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5.xml><?xml version="1.0" encoding="utf-8"?>
<a:themeOverride xmlns:a="http://schemas.openxmlformats.org/drawingml/2006/main">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6.xml><?xml version="1.0" encoding="utf-8"?>
<a:themeOverride xmlns:a="http://schemas.openxmlformats.org/drawingml/2006/main">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7.xml><?xml version="1.0" encoding="utf-8"?>
<a:themeOverride xmlns:a="http://schemas.openxmlformats.org/drawingml/2006/main">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8.xml><?xml version="1.0" encoding="utf-8"?>
<a:themeOverride xmlns:a="http://schemas.openxmlformats.org/drawingml/2006/main">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9.xml><?xml version="1.0" encoding="utf-8"?>
<a:themeOverride xmlns:a="http://schemas.openxmlformats.org/drawingml/2006/main">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0.xml><?xml version="1.0" encoding="utf-8"?>
<a:themeOverride xmlns:a="http://schemas.openxmlformats.org/drawingml/2006/main">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1.xml><?xml version="1.0" encoding="utf-8"?>
<a:themeOverride xmlns:a="http://schemas.openxmlformats.org/drawingml/2006/main">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2.xml><?xml version="1.0" encoding="utf-8"?>
<a:themeOverride xmlns:a="http://schemas.openxmlformats.org/drawingml/2006/main">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3.xml><?xml version="1.0" encoding="utf-8"?>
<a:themeOverride xmlns:a="http://schemas.openxmlformats.org/drawingml/2006/main">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4.xml><?xml version="1.0" encoding="utf-8"?>
<a:themeOverride xmlns:a="http://schemas.openxmlformats.org/drawingml/2006/main">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xml><?xml version="1.0" encoding="utf-8"?>
<a:themeOverride xmlns:a="http://schemas.openxmlformats.org/drawingml/2006/main">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9.xml><?xml version="1.0" encoding="utf-8"?>
<a:themeOverride xmlns:a="http://schemas.openxmlformats.org/drawingml/2006/main">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Facet</Template>
  <TotalTime>1057</TotalTime>
  <Words>2360</Words>
  <Application>Microsoft Office PowerPoint</Application>
  <PresentationFormat>Breedbeeld</PresentationFormat>
  <Paragraphs>799</Paragraphs>
  <Slides>52</Slides>
  <Notes>52</Notes>
  <HiddenSlides>0</HiddenSlides>
  <MMClips>1</MMClips>
  <ScaleCrop>false</ScaleCrop>
  <HeadingPairs>
    <vt:vector size="6" baseType="variant">
      <vt:variant>
        <vt:lpstr>Gebruikte lettertypen</vt:lpstr>
      </vt:variant>
      <vt:variant>
        <vt:i4>14</vt:i4>
      </vt:variant>
      <vt:variant>
        <vt:lpstr>Thema</vt:lpstr>
      </vt:variant>
      <vt:variant>
        <vt:i4>2</vt:i4>
      </vt:variant>
      <vt:variant>
        <vt:lpstr>Diatitels</vt:lpstr>
      </vt:variant>
      <vt:variant>
        <vt:i4>52</vt:i4>
      </vt:variant>
    </vt:vector>
  </HeadingPairs>
  <TitlesOfParts>
    <vt:vector size="68" baseType="lpstr">
      <vt:lpstr>Aharoni</vt:lpstr>
      <vt:lpstr>Arial</vt:lpstr>
      <vt:lpstr>Arial Black</vt:lpstr>
      <vt:lpstr>BATAVIA</vt:lpstr>
      <vt:lpstr>Book Antiqua</vt:lpstr>
      <vt:lpstr>Calibri</vt:lpstr>
      <vt:lpstr>Calibri Light</vt:lpstr>
      <vt:lpstr>Calibri,Italic</vt:lpstr>
      <vt:lpstr>Candara</vt:lpstr>
      <vt:lpstr>Grease</vt:lpstr>
      <vt:lpstr>Symbol</vt:lpstr>
      <vt:lpstr>Times New Roman</vt:lpstr>
      <vt:lpstr>Trebuchet MS</vt:lpstr>
      <vt:lpstr>Wingdings 3</vt:lpstr>
      <vt:lpstr>Facet</vt:lpstr>
      <vt:lpstr>1_Kantoorthema</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Felix Devreese</dc:creator>
  <cp:lastModifiedBy>Felix Devreese</cp:lastModifiedBy>
  <cp:revision>111</cp:revision>
  <dcterms:created xsi:type="dcterms:W3CDTF">2015-07-29T06:53:00Z</dcterms:created>
  <dcterms:modified xsi:type="dcterms:W3CDTF">2016-06-08T08:26:56Z</dcterms:modified>
</cp:coreProperties>
</file>