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260" r:id="rId3"/>
    <p:sldId id="262" r:id="rId4"/>
    <p:sldId id="263" r:id="rId5"/>
    <p:sldId id="267" r:id="rId6"/>
    <p:sldId id="264" r:id="rId7"/>
    <p:sldId id="268" r:id="rId8"/>
    <p:sldId id="266"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13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B4FEE-4EE3-48D8-8801-C1CBB6CB389C}" type="datetimeFigureOut">
              <a:rPr lang="nl-BE" smtClean="0"/>
              <a:t>6/10/2015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9EB02-E305-4537-BA39-B421216CA9DD}" type="slidenum">
              <a:rPr lang="nl-BE" smtClean="0"/>
              <a:t>‹nr.›</a:t>
            </a:fld>
            <a:endParaRPr lang="nl-BE"/>
          </a:p>
        </p:txBody>
      </p:sp>
    </p:spTree>
    <p:extLst>
      <p:ext uri="{BB962C8B-B14F-4D97-AF65-F5344CB8AC3E}">
        <p14:creationId xmlns:p14="http://schemas.microsoft.com/office/powerpoint/2010/main" val="255117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CB01305-3493-424A-B40E-D296184D8D3A}" type="slidenum">
              <a:rPr lang="nl-BE" smtClean="0">
                <a:solidFill>
                  <a:prstClr val="black"/>
                </a:solidFill>
              </a:rPr>
              <a:pPr/>
              <a:t>1</a:t>
            </a:fld>
            <a:endParaRPr lang="nl-BE">
              <a:solidFill>
                <a:prstClr val="black"/>
              </a:solidFill>
            </a:endParaRPr>
          </a:p>
        </p:txBody>
      </p:sp>
    </p:spTree>
    <p:extLst>
      <p:ext uri="{BB962C8B-B14F-4D97-AF65-F5344CB8AC3E}">
        <p14:creationId xmlns:p14="http://schemas.microsoft.com/office/powerpoint/2010/main" val="172239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CB01305-3493-424A-B40E-D296184D8D3A}"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253565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CB01305-3493-424A-B40E-D296184D8D3A}" type="slidenum">
              <a:rPr lang="nl-BE" smtClean="0">
                <a:solidFill>
                  <a:prstClr val="black"/>
                </a:solidFill>
              </a:rPr>
              <a:pPr/>
              <a:t>3</a:t>
            </a:fld>
            <a:endParaRPr lang="nl-BE">
              <a:solidFill>
                <a:prstClr val="black"/>
              </a:solidFill>
            </a:endParaRPr>
          </a:p>
        </p:txBody>
      </p:sp>
    </p:spTree>
    <p:extLst>
      <p:ext uri="{BB962C8B-B14F-4D97-AF65-F5344CB8AC3E}">
        <p14:creationId xmlns:p14="http://schemas.microsoft.com/office/powerpoint/2010/main" val="407197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CB01305-3493-424A-B40E-D296184D8D3A}" type="slidenum">
              <a:rPr lang="nl-BE" smtClean="0">
                <a:solidFill>
                  <a:prstClr val="black"/>
                </a:solidFill>
              </a:rPr>
              <a:pPr/>
              <a:t>4</a:t>
            </a:fld>
            <a:endParaRPr lang="nl-BE">
              <a:solidFill>
                <a:prstClr val="black"/>
              </a:solidFill>
            </a:endParaRPr>
          </a:p>
        </p:txBody>
      </p:sp>
    </p:spTree>
    <p:extLst>
      <p:ext uri="{BB962C8B-B14F-4D97-AF65-F5344CB8AC3E}">
        <p14:creationId xmlns:p14="http://schemas.microsoft.com/office/powerpoint/2010/main" val="327081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CB01305-3493-424A-B40E-D296184D8D3A}"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val="45235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CB01305-3493-424A-B40E-D296184D8D3A}" type="slidenum">
              <a:rPr lang="nl-BE" smtClean="0">
                <a:solidFill>
                  <a:prstClr val="black"/>
                </a:solidFill>
              </a:rPr>
              <a:pPr/>
              <a:t>6</a:t>
            </a:fld>
            <a:endParaRPr lang="nl-BE">
              <a:solidFill>
                <a:prstClr val="black"/>
              </a:solidFill>
            </a:endParaRPr>
          </a:p>
        </p:txBody>
      </p:sp>
    </p:spTree>
    <p:extLst>
      <p:ext uri="{BB962C8B-B14F-4D97-AF65-F5344CB8AC3E}">
        <p14:creationId xmlns:p14="http://schemas.microsoft.com/office/powerpoint/2010/main" val="183796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CB01305-3493-424A-B40E-D296184D8D3A}" type="slidenum">
              <a:rPr lang="nl-BE" smtClean="0">
                <a:solidFill>
                  <a:prstClr val="black"/>
                </a:solidFill>
              </a:rPr>
              <a:pPr/>
              <a:t>7</a:t>
            </a:fld>
            <a:endParaRPr lang="nl-BE">
              <a:solidFill>
                <a:prstClr val="black"/>
              </a:solidFill>
            </a:endParaRPr>
          </a:p>
        </p:txBody>
      </p:sp>
    </p:spTree>
    <p:extLst>
      <p:ext uri="{BB962C8B-B14F-4D97-AF65-F5344CB8AC3E}">
        <p14:creationId xmlns:p14="http://schemas.microsoft.com/office/powerpoint/2010/main" val="353325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CB01305-3493-424A-B40E-D296184D8D3A}" type="slidenum">
              <a:rPr lang="nl-BE" smtClean="0">
                <a:solidFill>
                  <a:prstClr val="black"/>
                </a:solidFill>
              </a:rPr>
              <a:pPr/>
              <a:t>8</a:t>
            </a:fld>
            <a:endParaRPr lang="nl-BE">
              <a:solidFill>
                <a:prstClr val="black"/>
              </a:solidFill>
            </a:endParaRPr>
          </a:p>
        </p:txBody>
      </p:sp>
    </p:spTree>
    <p:extLst>
      <p:ext uri="{BB962C8B-B14F-4D97-AF65-F5344CB8AC3E}">
        <p14:creationId xmlns:p14="http://schemas.microsoft.com/office/powerpoint/2010/main" val="195612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AD95B3E-39E4-478A-9B53-E675B5E0BAFC}"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139861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AA60CD3-7015-4E1F-9286-87F7D5B73A52}"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1397664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AA60CD3-7015-4E1F-9286-87F7D5B73A52}"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23699993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AA60CD3-7015-4E1F-9286-87F7D5B73A52}"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410815158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AA60CD3-7015-4E1F-9286-87F7D5B73A52}"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20347808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AA60CD3-7015-4E1F-9286-87F7D5B73A52}"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58643269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0EE6F12-0DCE-430A-B29A-D424F39113E8}"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91494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405BD2C-793D-431B-8B89-45470BB8BD67}"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416887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5F99AD8-2D7B-4FC1-8ED4-17E7C274137B}"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318848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37AFC1C-1192-4CC7-AD8A-E2FACFC051A4}"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374562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168A018-D0A5-4F58-B76F-FFCA085AE7A9}" type="datetime1">
              <a:rPr lang="nl-BE" smtClean="0">
                <a:solidFill>
                  <a:prstClr val="black">
                    <a:tint val="75000"/>
                  </a:prstClr>
                </a:solidFill>
              </a:rPr>
              <a:pPr/>
              <a:t>6/10/2015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210678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A2E6FF7-E157-4000-A494-BE364EC140D4}" type="datetime1">
              <a:rPr lang="nl-BE" smtClean="0">
                <a:solidFill>
                  <a:prstClr val="black">
                    <a:tint val="75000"/>
                  </a:prstClr>
                </a:solidFill>
              </a:rPr>
              <a:pPr/>
              <a:t>6/10/2015</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246824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9C18E960-BF12-4307-9552-620701763333}" type="datetime1">
              <a:rPr lang="nl-BE" smtClean="0">
                <a:solidFill>
                  <a:prstClr val="black">
                    <a:tint val="75000"/>
                  </a:prstClr>
                </a:solidFill>
              </a:rPr>
              <a:pPr/>
              <a:t>6/10/2015</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240535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A6B47-0C46-4464-90F1-4FB1BB89C943}" type="datetime1">
              <a:rPr lang="nl-BE" smtClean="0">
                <a:solidFill>
                  <a:prstClr val="black">
                    <a:tint val="75000"/>
                  </a:prstClr>
                </a:solidFill>
              </a:rPr>
              <a:pPr/>
              <a:t>6/10/2015</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108809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9ACE02EE-F2B8-404F-A441-938FACAAA4B8}" type="datetime1">
              <a:rPr lang="nl-BE" smtClean="0">
                <a:solidFill>
                  <a:prstClr val="black">
                    <a:tint val="75000"/>
                  </a:prstClr>
                </a:solidFill>
              </a:rPr>
              <a:pPr/>
              <a:t>6/10/2015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5498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14BC8C7-8C6B-4D6A-8E8B-CF1C4F03987B}" type="datetime1">
              <a:rPr lang="nl-BE" smtClean="0">
                <a:solidFill>
                  <a:prstClr val="black">
                    <a:tint val="75000"/>
                  </a:prstClr>
                </a:solidFill>
              </a:rPr>
              <a:pPr/>
              <a:t>6/10/2015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182597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A60CD3-7015-4E1F-9286-87F7D5B73A52}" type="datetime1">
              <a:rPr lang="nl-BE" smtClean="0">
                <a:solidFill>
                  <a:prstClr val="black">
                    <a:tint val="75000"/>
                  </a:prstClr>
                </a:solidFill>
              </a:rPr>
              <a:pPr/>
              <a:t>6/10/2015</a:t>
            </a:fld>
            <a:endParaRPr lang="nl-BE">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BE" smtClean="0">
                <a:solidFill>
                  <a:prstClr val="black">
                    <a:tint val="75000"/>
                  </a:prstClr>
                </a:solidFill>
              </a:rPr>
              <a:t>nationale presconferentie 1 dag niet 2015 </a:t>
            </a:r>
            <a:endParaRPr lang="nl-BE">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CC3333-7CFA-4A79-85E3-D6D6295DD7BD}" type="slidenum">
              <a:rPr lang="nl-BE" smtClean="0">
                <a:solidFill>
                  <a:srgbClr val="90C226"/>
                </a:solidFill>
              </a:rPr>
              <a:pPr/>
              <a:t>‹nr.›</a:t>
            </a:fld>
            <a:endParaRPr lang="nl-BE">
              <a:solidFill>
                <a:srgbClr val="90C226"/>
              </a:solidFill>
            </a:endParaRPr>
          </a:p>
        </p:txBody>
      </p:sp>
    </p:spTree>
    <p:extLst>
      <p:ext uri="{BB962C8B-B14F-4D97-AF65-F5344CB8AC3E}">
        <p14:creationId xmlns:p14="http://schemas.microsoft.com/office/powerpoint/2010/main" val="2485897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3.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3.jp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4000" b="-4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543" y="60374"/>
            <a:ext cx="856062" cy="84435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42" y="60374"/>
            <a:ext cx="642923" cy="757221"/>
          </a:xfrm>
          <a:prstGeom prst="rect">
            <a:avLst/>
          </a:prstGeom>
          <a:solidFill>
            <a:schemeClr val="accent1"/>
          </a:solidFill>
        </p:spPr>
      </p:pic>
      <p:sp>
        <p:nvSpPr>
          <p:cNvPr id="7" name="Tijdelijke aanduiding voor voettekst 6"/>
          <p:cNvSpPr>
            <a:spLocks noGrp="1"/>
          </p:cNvSpPr>
          <p:nvPr>
            <p:ph type="ftr" sz="quarter" idx="11"/>
          </p:nvPr>
        </p:nvSpPr>
        <p:spPr>
          <a:xfrm>
            <a:off x="1489098" y="6395924"/>
            <a:ext cx="6297612" cy="365125"/>
          </a:xfrm>
        </p:spPr>
        <p:txBody>
          <a:bodyPr/>
          <a:lstStyle/>
          <a:p>
            <a:pPr algn="ctr"/>
            <a:r>
              <a:rPr lang="nl-BE" dirty="0" smtClean="0">
                <a:solidFill>
                  <a:prstClr val="black">
                    <a:tint val="75000"/>
                  </a:prstClr>
                </a:solidFill>
              </a:rPr>
              <a:t>1 dag niet 2015 </a:t>
            </a:r>
            <a:endParaRPr lang="nl-BE" dirty="0">
              <a:solidFill>
                <a:prstClr val="black">
                  <a:tint val="75000"/>
                </a:prstClr>
              </a:solidFill>
            </a:endParaRPr>
          </a:p>
        </p:txBody>
      </p:sp>
      <p:sp>
        <p:nvSpPr>
          <p:cNvPr id="8" name="Tekstvak 7"/>
          <p:cNvSpPr txBox="1"/>
          <p:nvPr/>
        </p:nvSpPr>
        <p:spPr>
          <a:xfrm>
            <a:off x="1978090" y="345233"/>
            <a:ext cx="7529804" cy="369332"/>
          </a:xfrm>
          <a:prstGeom prst="rect">
            <a:avLst/>
          </a:prstGeom>
          <a:noFill/>
        </p:spPr>
        <p:txBody>
          <a:bodyPr wrap="square" rtlCol="0">
            <a:spAutoFit/>
          </a:bodyPr>
          <a:lstStyle/>
          <a:p>
            <a:pPr algn="ctr"/>
            <a:r>
              <a:rPr lang="nl-BE" dirty="0">
                <a:solidFill>
                  <a:srgbClr val="FF0000"/>
                </a:solidFill>
                <a:latin typeface="Arial Black" panose="020B0A04020102020204" pitchFamily="34" charset="0"/>
              </a:rPr>
              <a:t>B</a:t>
            </a:r>
            <a:r>
              <a:rPr lang="nl-BE" dirty="0">
                <a:solidFill>
                  <a:prstClr val="black"/>
                </a:solidFill>
                <a:latin typeface="Arial Black" panose="020B0A04020102020204" pitchFamily="34" charset="0"/>
              </a:rPr>
              <a:t>uurt </a:t>
            </a:r>
            <a:r>
              <a:rPr lang="nl-BE" dirty="0">
                <a:solidFill>
                  <a:srgbClr val="FF0000"/>
                </a:solidFill>
                <a:latin typeface="Arial Black" panose="020B0A04020102020204" pitchFamily="34" charset="0"/>
              </a:rPr>
              <a:t>I</a:t>
            </a:r>
            <a:r>
              <a:rPr lang="nl-BE" dirty="0">
                <a:solidFill>
                  <a:prstClr val="black"/>
                </a:solidFill>
                <a:latin typeface="Arial Black" panose="020B0A04020102020204" pitchFamily="34" charset="0"/>
              </a:rPr>
              <a:t>nformatie </a:t>
            </a:r>
            <a:r>
              <a:rPr lang="nl-BE" dirty="0">
                <a:solidFill>
                  <a:srgbClr val="FF0000"/>
                </a:solidFill>
                <a:latin typeface="Arial Black" panose="020B0A04020102020204" pitchFamily="34" charset="0"/>
              </a:rPr>
              <a:t>N</a:t>
            </a:r>
            <a:r>
              <a:rPr lang="nl-BE" dirty="0">
                <a:solidFill>
                  <a:prstClr val="black"/>
                </a:solidFill>
                <a:latin typeface="Arial Black" panose="020B0A04020102020204" pitchFamily="34" charset="0"/>
              </a:rPr>
              <a:t>etwerk  LIEZEBOS </a:t>
            </a:r>
          </a:p>
        </p:txBody>
      </p:sp>
      <p:cxnSp>
        <p:nvCxnSpPr>
          <p:cNvPr id="12" name="Rechte verbindingslijn 11"/>
          <p:cNvCxnSpPr/>
          <p:nvPr/>
        </p:nvCxnSpPr>
        <p:spPr>
          <a:xfrm>
            <a:off x="158620" y="942392"/>
            <a:ext cx="11952515" cy="18661"/>
          </a:xfrm>
          <a:prstGeom prst="line">
            <a:avLst/>
          </a:prstGeom>
        </p:spPr>
        <p:style>
          <a:lnRef idx="1">
            <a:schemeClr val="accent1"/>
          </a:lnRef>
          <a:fillRef idx="0">
            <a:schemeClr val="accent1"/>
          </a:fillRef>
          <a:effectRef idx="0">
            <a:schemeClr val="accent1"/>
          </a:effectRef>
          <a:fontRef idx="minor">
            <a:schemeClr val="tx1"/>
          </a:fontRef>
        </p:style>
      </p:cxnSp>
      <p:pic>
        <p:nvPicPr>
          <p:cNvPr id="2" name="Afbeelding 1"/>
          <p:cNvPicPr>
            <a:picLocks noChangeAspect="1"/>
          </p:cNvPicPr>
          <p:nvPr/>
        </p:nvPicPr>
        <p:blipFill>
          <a:blip r:embed="rId6"/>
          <a:stretch>
            <a:fillRect/>
          </a:stretch>
        </p:blipFill>
        <p:spPr>
          <a:xfrm>
            <a:off x="1594416" y="1846542"/>
            <a:ext cx="6843516" cy="4184003"/>
          </a:xfrm>
          <a:prstGeom prst="rect">
            <a:avLst/>
          </a:prstGeom>
        </p:spPr>
      </p:pic>
      <p:sp>
        <p:nvSpPr>
          <p:cNvPr id="3" name="Tekstvak 2"/>
          <p:cNvSpPr txBox="1"/>
          <p:nvPr/>
        </p:nvSpPr>
        <p:spPr>
          <a:xfrm>
            <a:off x="1912775" y="1134303"/>
            <a:ext cx="7128588" cy="707886"/>
          </a:xfrm>
          <a:prstGeom prst="rect">
            <a:avLst/>
          </a:prstGeom>
          <a:noFill/>
        </p:spPr>
        <p:txBody>
          <a:bodyPr wrap="square" rtlCol="0">
            <a:spAutoFit/>
          </a:bodyPr>
          <a:lstStyle/>
          <a:p>
            <a:r>
              <a:rPr lang="nl-BE" dirty="0" smtClean="0">
                <a:latin typeface="Aharoni" panose="02010803020104030203" pitchFamily="2" charset="-79"/>
                <a:cs typeface="Aharoni" panose="02010803020104030203" pitchFamily="2" charset="-79"/>
              </a:rPr>
              <a:t>BEVEILIG UW WAGEN TEGEN   </a:t>
            </a:r>
            <a:r>
              <a:rPr lang="nl-BE" sz="4000" dirty="0" smtClean="0">
                <a:solidFill>
                  <a:srgbClr val="FF0000"/>
                </a:solidFill>
                <a:latin typeface="Aharoni" panose="02010803020104030203" pitchFamily="2" charset="-79"/>
                <a:cs typeface="Aharoni" panose="02010803020104030203" pitchFamily="2" charset="-79"/>
              </a:rPr>
              <a:t>DIEFSTAL</a:t>
            </a:r>
            <a:endParaRPr lang="nl-BE" sz="4000" dirty="0">
              <a:solidFill>
                <a:srgbClr val="FF0000"/>
              </a:solidFill>
              <a:latin typeface="Aharoni" panose="02010803020104030203" pitchFamily="2" charset="-79"/>
              <a:cs typeface="Aharoni" panose="02010803020104030203" pitchFamily="2" charset="-79"/>
            </a:endParaRPr>
          </a:p>
        </p:txBody>
      </p:sp>
      <p:pic>
        <p:nvPicPr>
          <p:cNvPr id="4" name="Afbeelding 3"/>
          <p:cNvPicPr>
            <a:picLocks noChangeAspect="1"/>
          </p:cNvPicPr>
          <p:nvPr/>
        </p:nvPicPr>
        <p:blipFill>
          <a:blip r:embed="rId7"/>
          <a:stretch>
            <a:fillRect/>
          </a:stretch>
        </p:blipFill>
        <p:spPr>
          <a:xfrm>
            <a:off x="1594416" y="1904947"/>
            <a:ext cx="6843516" cy="4210051"/>
          </a:xfrm>
          <a:prstGeom prst="rect">
            <a:avLst/>
          </a:prstGeom>
        </p:spPr>
      </p:pic>
      <p:pic>
        <p:nvPicPr>
          <p:cNvPr id="9" name="Afbeelding 8"/>
          <p:cNvPicPr>
            <a:picLocks noChangeAspect="1"/>
          </p:cNvPicPr>
          <p:nvPr/>
        </p:nvPicPr>
        <p:blipFill>
          <a:blip r:embed="rId8"/>
          <a:stretch>
            <a:fillRect/>
          </a:stretch>
        </p:blipFill>
        <p:spPr>
          <a:xfrm>
            <a:off x="1594416" y="1887517"/>
            <a:ext cx="6843516" cy="4388294"/>
          </a:xfrm>
          <a:prstGeom prst="rect">
            <a:avLst/>
          </a:prstGeom>
        </p:spPr>
      </p:pic>
      <p:pic>
        <p:nvPicPr>
          <p:cNvPr id="10" name="Afbeelding 9"/>
          <p:cNvPicPr>
            <a:picLocks noChangeAspect="1"/>
          </p:cNvPicPr>
          <p:nvPr/>
        </p:nvPicPr>
        <p:blipFill>
          <a:blip r:embed="rId9"/>
          <a:stretch>
            <a:fillRect/>
          </a:stretch>
        </p:blipFill>
        <p:spPr>
          <a:xfrm>
            <a:off x="1594416" y="1867035"/>
            <a:ext cx="7055184" cy="4408775"/>
          </a:xfrm>
          <a:prstGeom prst="rect">
            <a:avLst/>
          </a:prstGeom>
        </p:spPr>
      </p:pic>
      <p:pic>
        <p:nvPicPr>
          <p:cNvPr id="11" name="Afbeelding 10"/>
          <p:cNvPicPr>
            <a:picLocks noChangeAspect="1"/>
          </p:cNvPicPr>
          <p:nvPr/>
        </p:nvPicPr>
        <p:blipFill>
          <a:blip r:embed="rId10"/>
          <a:stretch>
            <a:fillRect/>
          </a:stretch>
        </p:blipFill>
        <p:spPr>
          <a:xfrm>
            <a:off x="1594416" y="1859618"/>
            <a:ext cx="7055184" cy="4458693"/>
          </a:xfrm>
          <a:prstGeom prst="rect">
            <a:avLst/>
          </a:prstGeom>
        </p:spPr>
      </p:pic>
      <p:pic>
        <p:nvPicPr>
          <p:cNvPr id="13" name="Afbeelding 12"/>
          <p:cNvPicPr>
            <a:picLocks noChangeAspect="1"/>
          </p:cNvPicPr>
          <p:nvPr/>
        </p:nvPicPr>
        <p:blipFill>
          <a:blip r:embed="rId11"/>
          <a:stretch>
            <a:fillRect/>
          </a:stretch>
        </p:blipFill>
        <p:spPr>
          <a:xfrm>
            <a:off x="1594414" y="1815662"/>
            <a:ext cx="7208925" cy="4546604"/>
          </a:xfrm>
          <a:prstGeom prst="rect">
            <a:avLst/>
          </a:prstGeom>
        </p:spPr>
      </p:pic>
      <p:pic>
        <p:nvPicPr>
          <p:cNvPr id="14" name="Afbeelding 13"/>
          <p:cNvPicPr>
            <a:picLocks noChangeAspect="1"/>
          </p:cNvPicPr>
          <p:nvPr/>
        </p:nvPicPr>
        <p:blipFill>
          <a:blip r:embed="rId12"/>
          <a:stretch>
            <a:fillRect/>
          </a:stretch>
        </p:blipFill>
        <p:spPr>
          <a:xfrm>
            <a:off x="1594414" y="1849606"/>
            <a:ext cx="7294274" cy="4512660"/>
          </a:xfrm>
          <a:prstGeom prst="rect">
            <a:avLst/>
          </a:prstGeom>
        </p:spPr>
      </p:pic>
      <p:pic>
        <p:nvPicPr>
          <p:cNvPr id="15" name="Afbeelding 14"/>
          <p:cNvPicPr>
            <a:picLocks noChangeAspect="1"/>
          </p:cNvPicPr>
          <p:nvPr/>
        </p:nvPicPr>
        <p:blipFill>
          <a:blip r:embed="rId13"/>
          <a:stretch>
            <a:fillRect/>
          </a:stretch>
        </p:blipFill>
        <p:spPr>
          <a:xfrm>
            <a:off x="1594414" y="1823080"/>
            <a:ext cx="7144085" cy="4436022"/>
          </a:xfrm>
          <a:prstGeom prst="rect">
            <a:avLst/>
          </a:prstGeom>
        </p:spPr>
      </p:pic>
      <p:pic>
        <p:nvPicPr>
          <p:cNvPr id="16" name="Afbeelding 15"/>
          <p:cNvPicPr>
            <a:picLocks noChangeAspect="1"/>
          </p:cNvPicPr>
          <p:nvPr/>
        </p:nvPicPr>
        <p:blipFill>
          <a:blip r:embed="rId14"/>
          <a:stretch>
            <a:fillRect/>
          </a:stretch>
        </p:blipFill>
        <p:spPr>
          <a:xfrm>
            <a:off x="1594414" y="1810842"/>
            <a:ext cx="7294274" cy="4590314"/>
          </a:xfrm>
          <a:prstGeom prst="rect">
            <a:avLst/>
          </a:prstGeom>
        </p:spPr>
      </p:pic>
      <p:pic>
        <p:nvPicPr>
          <p:cNvPr id="17" name="Afbeelding 16"/>
          <p:cNvPicPr>
            <a:picLocks noChangeAspect="1"/>
          </p:cNvPicPr>
          <p:nvPr/>
        </p:nvPicPr>
        <p:blipFill>
          <a:blip r:embed="rId15"/>
          <a:stretch>
            <a:fillRect/>
          </a:stretch>
        </p:blipFill>
        <p:spPr>
          <a:xfrm>
            <a:off x="1623955" y="2691978"/>
            <a:ext cx="7284700" cy="3395610"/>
          </a:xfrm>
          <a:prstGeom prst="rect">
            <a:avLst/>
          </a:prstGeom>
        </p:spPr>
      </p:pic>
      <p:sp>
        <p:nvSpPr>
          <p:cNvPr id="18" name="Rechthoek 17"/>
          <p:cNvSpPr/>
          <p:nvPr/>
        </p:nvSpPr>
        <p:spPr>
          <a:xfrm>
            <a:off x="6359936" y="5455765"/>
            <a:ext cx="6096000" cy="923330"/>
          </a:xfrm>
          <a:prstGeom prst="rect">
            <a:avLst/>
          </a:prstGeom>
        </p:spPr>
        <p:txBody>
          <a:bodyPr>
            <a:spAutoFit/>
          </a:bodyPr>
          <a:lstStyle/>
          <a:p>
            <a:pPr fontAlgn="t"/>
            <a:r>
              <a:rPr lang="nl-BE" b="1" i="1" dirty="0">
                <a:solidFill>
                  <a:srgbClr val="FF0000"/>
                </a:solidFill>
              </a:rPr>
              <a:t>IT materiaal vinden door de straling. Neem dus uw smartphones, tablets, draagbare computers en ook waardevolle papieren mee</a:t>
            </a:r>
            <a:r>
              <a:rPr lang="nl-BE" b="1" i="1" dirty="0" smtClean="0">
                <a:solidFill>
                  <a:srgbClr val="FF0000"/>
                </a:solidFill>
              </a:rPr>
              <a:t>!</a:t>
            </a:r>
            <a:r>
              <a:rPr lang="nl-BE" dirty="0"/>
              <a:t> </a:t>
            </a:r>
            <a:endParaRPr lang="nl-BE" b="1" i="1" dirty="0" smtClean="0">
              <a:solidFill>
                <a:srgbClr val="FF0000"/>
              </a:solidFill>
            </a:endParaRPr>
          </a:p>
        </p:txBody>
      </p:sp>
      <p:sp>
        <p:nvSpPr>
          <p:cNvPr id="20" name="Rechthoek 19"/>
          <p:cNvSpPr/>
          <p:nvPr/>
        </p:nvSpPr>
        <p:spPr>
          <a:xfrm>
            <a:off x="158620" y="4248515"/>
            <a:ext cx="6096000" cy="2308324"/>
          </a:xfrm>
          <a:prstGeom prst="rect">
            <a:avLst/>
          </a:prstGeom>
        </p:spPr>
        <p:txBody>
          <a:bodyPr>
            <a:spAutoFit/>
          </a:bodyPr>
          <a:lstStyle/>
          <a:p>
            <a:pPr fontAlgn="t"/>
            <a:r>
              <a:rPr lang="nl-BE" b="1" dirty="0">
                <a:solidFill>
                  <a:srgbClr val="FF0000"/>
                </a:solidFill>
              </a:rPr>
              <a:t>Staat de wagen buiten, en liggen de sleutels </a:t>
            </a:r>
            <a:r>
              <a:rPr lang="nl-BE" b="1" dirty="0" err="1">
                <a:solidFill>
                  <a:srgbClr val="FF0000"/>
                </a:solidFill>
              </a:rPr>
              <a:t>binnen.Met</a:t>
            </a:r>
            <a:r>
              <a:rPr lang="nl-BE" b="1" dirty="0">
                <a:solidFill>
                  <a:srgbClr val="FF0000"/>
                </a:solidFill>
              </a:rPr>
              <a:t> de adequate apparatuur, </a:t>
            </a:r>
            <a:r>
              <a:rPr lang="nl-BE" b="1" dirty="0" smtClean="0">
                <a:solidFill>
                  <a:srgbClr val="FF0000"/>
                </a:solidFill>
              </a:rPr>
              <a:t>kunnen</a:t>
            </a:r>
          </a:p>
          <a:p>
            <a:pPr fontAlgn="t"/>
            <a:r>
              <a:rPr lang="nl-BE" b="1" dirty="0" smtClean="0">
                <a:solidFill>
                  <a:srgbClr val="FF0000"/>
                </a:solidFill>
              </a:rPr>
              <a:t>dieven </a:t>
            </a:r>
            <a:r>
              <a:rPr lang="nl-BE" b="1" dirty="0">
                <a:solidFill>
                  <a:srgbClr val="FF0000"/>
                </a:solidFill>
              </a:rPr>
              <a:t>dit latente signaal tussen wagen &amp; </a:t>
            </a:r>
            <a:r>
              <a:rPr lang="nl-BE" b="1" dirty="0" smtClean="0">
                <a:solidFill>
                  <a:srgbClr val="FF0000"/>
                </a:solidFill>
              </a:rPr>
              <a:t>sleutels</a:t>
            </a:r>
          </a:p>
          <a:p>
            <a:pPr fontAlgn="t"/>
            <a:r>
              <a:rPr lang="nl-BE" b="1" dirty="0" smtClean="0">
                <a:solidFill>
                  <a:srgbClr val="FF0000"/>
                </a:solidFill>
              </a:rPr>
              <a:t> </a:t>
            </a:r>
            <a:r>
              <a:rPr lang="nl-BE" b="1" dirty="0">
                <a:solidFill>
                  <a:srgbClr val="FF0000"/>
                </a:solidFill>
              </a:rPr>
              <a:t>versterken, en zo de wagen ontsluiten.</a:t>
            </a:r>
          </a:p>
          <a:p>
            <a:pPr fontAlgn="t"/>
            <a:r>
              <a:rPr lang="nl-BE" b="1" dirty="0">
                <a:solidFill>
                  <a:srgbClr val="FF0000"/>
                </a:solidFill>
              </a:rPr>
              <a:t>Dit kan belemmerd worden door het signaal v/d sleutel te verhinderen door het in een zilverpapieren pochette of </a:t>
            </a:r>
            <a:r>
              <a:rPr lang="nl-BE" b="1" dirty="0" err="1">
                <a:solidFill>
                  <a:srgbClr val="FF0000"/>
                </a:solidFill>
              </a:rPr>
              <a:t>dgl</a:t>
            </a:r>
            <a:r>
              <a:rPr lang="nl-BE" b="1" dirty="0">
                <a:solidFill>
                  <a:srgbClr val="FF0000"/>
                </a:solidFill>
              </a:rPr>
              <a:t> te steken, nl 4-lagig dik huishoud zilverpapier</a:t>
            </a:r>
            <a:endParaRPr lang="nl-BE" b="1" dirty="0">
              <a:solidFill>
                <a:srgbClr val="FF0000"/>
              </a:solidFill>
            </a:endParaRPr>
          </a:p>
        </p:txBody>
      </p:sp>
    </p:spTree>
    <p:extLst>
      <p:ext uri="{BB962C8B-B14F-4D97-AF65-F5344CB8AC3E}">
        <p14:creationId xmlns:p14="http://schemas.microsoft.com/office/powerpoint/2010/main" val="3075688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 presetClass="entr" presetSubtype="0" fill="hold" grpId="0" nodeType="afterEffect">
                                  <p:stCondLst>
                                    <p:cond delay="1000"/>
                                  </p:stCondLst>
                                  <p:childTnLst>
                                    <p:set>
                                      <p:cBhvr>
                                        <p:cTn id="25" dur="1" fill="hold">
                                          <p:stCondLst>
                                            <p:cond delay="499"/>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4000" b="-4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543" y="60374"/>
            <a:ext cx="856062" cy="84435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42" y="60374"/>
            <a:ext cx="642923" cy="757221"/>
          </a:xfrm>
          <a:prstGeom prst="rect">
            <a:avLst/>
          </a:prstGeom>
          <a:solidFill>
            <a:schemeClr val="accent1"/>
          </a:solidFill>
        </p:spPr>
      </p:pic>
      <p:sp>
        <p:nvSpPr>
          <p:cNvPr id="7" name="Tijdelijke aanduiding voor voettekst 6"/>
          <p:cNvSpPr>
            <a:spLocks noGrp="1"/>
          </p:cNvSpPr>
          <p:nvPr>
            <p:ph type="ftr" sz="quarter" idx="11"/>
          </p:nvPr>
        </p:nvSpPr>
        <p:spPr>
          <a:xfrm>
            <a:off x="1489098" y="6395924"/>
            <a:ext cx="6297612" cy="365125"/>
          </a:xfrm>
        </p:spPr>
        <p:txBody>
          <a:bodyPr/>
          <a:lstStyle/>
          <a:p>
            <a:pPr algn="ctr"/>
            <a:r>
              <a:rPr lang="nl-BE" dirty="0" smtClean="0">
                <a:solidFill>
                  <a:prstClr val="black">
                    <a:tint val="75000"/>
                  </a:prstClr>
                </a:solidFill>
              </a:rPr>
              <a:t>1 dag niet 2015 </a:t>
            </a:r>
            <a:endParaRPr lang="nl-BE" dirty="0">
              <a:solidFill>
                <a:prstClr val="black">
                  <a:tint val="75000"/>
                </a:prstClr>
              </a:solidFill>
            </a:endParaRPr>
          </a:p>
        </p:txBody>
      </p:sp>
      <p:sp>
        <p:nvSpPr>
          <p:cNvPr id="8" name="Tekstvak 7"/>
          <p:cNvSpPr txBox="1"/>
          <p:nvPr/>
        </p:nvSpPr>
        <p:spPr>
          <a:xfrm>
            <a:off x="1978090" y="345233"/>
            <a:ext cx="7529804" cy="369332"/>
          </a:xfrm>
          <a:prstGeom prst="rect">
            <a:avLst/>
          </a:prstGeom>
          <a:noFill/>
        </p:spPr>
        <p:txBody>
          <a:bodyPr wrap="square" rtlCol="0">
            <a:spAutoFit/>
          </a:bodyPr>
          <a:lstStyle/>
          <a:p>
            <a:pPr algn="ctr"/>
            <a:r>
              <a:rPr lang="nl-BE" dirty="0">
                <a:solidFill>
                  <a:srgbClr val="FF0000"/>
                </a:solidFill>
                <a:latin typeface="Arial Black" panose="020B0A04020102020204" pitchFamily="34" charset="0"/>
              </a:rPr>
              <a:t>B</a:t>
            </a:r>
            <a:r>
              <a:rPr lang="nl-BE" dirty="0">
                <a:solidFill>
                  <a:prstClr val="black"/>
                </a:solidFill>
                <a:latin typeface="Arial Black" panose="020B0A04020102020204" pitchFamily="34" charset="0"/>
              </a:rPr>
              <a:t>uurt </a:t>
            </a:r>
            <a:r>
              <a:rPr lang="nl-BE" dirty="0">
                <a:solidFill>
                  <a:srgbClr val="FF0000"/>
                </a:solidFill>
                <a:latin typeface="Arial Black" panose="020B0A04020102020204" pitchFamily="34" charset="0"/>
              </a:rPr>
              <a:t>I</a:t>
            </a:r>
            <a:r>
              <a:rPr lang="nl-BE" dirty="0">
                <a:solidFill>
                  <a:prstClr val="black"/>
                </a:solidFill>
                <a:latin typeface="Arial Black" panose="020B0A04020102020204" pitchFamily="34" charset="0"/>
              </a:rPr>
              <a:t>nformatie </a:t>
            </a:r>
            <a:r>
              <a:rPr lang="nl-BE" dirty="0">
                <a:solidFill>
                  <a:srgbClr val="FF0000"/>
                </a:solidFill>
                <a:latin typeface="Arial Black" panose="020B0A04020102020204" pitchFamily="34" charset="0"/>
              </a:rPr>
              <a:t>N</a:t>
            </a:r>
            <a:r>
              <a:rPr lang="nl-BE" dirty="0">
                <a:solidFill>
                  <a:prstClr val="black"/>
                </a:solidFill>
                <a:latin typeface="Arial Black" panose="020B0A04020102020204" pitchFamily="34" charset="0"/>
              </a:rPr>
              <a:t>etwerk  LIEZEBOS </a:t>
            </a:r>
          </a:p>
        </p:txBody>
      </p:sp>
      <p:cxnSp>
        <p:nvCxnSpPr>
          <p:cNvPr id="12" name="Rechte verbindingslijn 11"/>
          <p:cNvCxnSpPr/>
          <p:nvPr/>
        </p:nvCxnSpPr>
        <p:spPr>
          <a:xfrm>
            <a:off x="158620" y="942392"/>
            <a:ext cx="11952515" cy="18661"/>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hthoek 1"/>
          <p:cNvSpPr/>
          <p:nvPr/>
        </p:nvSpPr>
        <p:spPr>
          <a:xfrm>
            <a:off x="1442840" y="4991121"/>
            <a:ext cx="8600303" cy="646331"/>
          </a:xfrm>
          <a:prstGeom prst="rect">
            <a:avLst/>
          </a:prstGeom>
        </p:spPr>
        <p:txBody>
          <a:bodyPr wrap="square">
            <a:spAutoFit/>
          </a:bodyPr>
          <a:lstStyle/>
          <a:p>
            <a:r>
              <a:rPr lang="nl-BE" dirty="0"/>
              <a:t>Er zijn veel verschillende soorten auto alarmen en inbraakbeveiligingssystemen op de markt, van de meest eenvoudige tot de meest gesofisticeerde modellen. </a:t>
            </a:r>
          </a:p>
        </p:txBody>
      </p:sp>
      <p:sp>
        <p:nvSpPr>
          <p:cNvPr id="9" name="Tekstvak 8"/>
          <p:cNvSpPr txBox="1"/>
          <p:nvPr/>
        </p:nvSpPr>
        <p:spPr>
          <a:xfrm>
            <a:off x="1489098" y="4690275"/>
            <a:ext cx="8327255" cy="710120"/>
          </a:xfrm>
          <a:prstGeom prst="rect">
            <a:avLst/>
          </a:prstGeom>
          <a:noFill/>
        </p:spPr>
        <p:txBody>
          <a:bodyPr wrap="square" rtlCol="0">
            <a:spAutoFit/>
          </a:bodyPr>
          <a:lstStyle/>
          <a:p>
            <a:endParaRPr lang="nl-BE" dirty="0"/>
          </a:p>
        </p:txBody>
      </p:sp>
      <p:sp>
        <p:nvSpPr>
          <p:cNvPr id="10" name="Rechthoek 9"/>
          <p:cNvSpPr/>
          <p:nvPr/>
        </p:nvSpPr>
        <p:spPr>
          <a:xfrm>
            <a:off x="869576" y="1749563"/>
            <a:ext cx="10157012" cy="2862322"/>
          </a:xfrm>
          <a:prstGeom prst="rect">
            <a:avLst/>
          </a:prstGeom>
        </p:spPr>
        <p:txBody>
          <a:bodyPr wrap="square">
            <a:spAutoFit/>
          </a:bodyPr>
          <a:lstStyle/>
          <a:p>
            <a:r>
              <a:rPr lang="nl-BE" b="1" dirty="0"/>
              <a:t>Hoe lang duurt het om je wagen te kraken ?</a:t>
            </a:r>
          </a:p>
          <a:p>
            <a:r>
              <a:rPr lang="nl-BE" dirty="0"/>
              <a:t>Wat je kunt doen om je wagen in eerste instantie te beveiligen hebben we inmiddels meegegeven in enkele eenvoudige inbraaktips. Maar we weten allemaal dat in dit hoogtechnologische tijdperk een auto stelen makkelijker is dan ooit. Vandaag gaan autoraampjes open en dicht met een druk op de knop en ook de motor wordt door elektronica gestuurd. Potentiële dieven worden daar niet door afgeschrikt. Alles wat je nodig hebt om een auto te jatten, van apparatuur tot software, is immers online te koop op veelal buitenlandse sites. Een auto voor 100 % beveiligen is niet mogelijk, maar met de wetenschap in het achterhoofd, dat een gemiddelde dief zijn inbraakpoging staakt na vijf minuten kunnen we wel aan de slag. Hier volgen enkele </a:t>
            </a:r>
            <a:r>
              <a:rPr lang="nl-BE" b="1" dirty="0"/>
              <a:t>extra</a:t>
            </a:r>
            <a:r>
              <a:rPr lang="nl-BE" dirty="0"/>
              <a:t> </a:t>
            </a:r>
            <a:r>
              <a:rPr lang="nl-BE" b="1" dirty="0"/>
              <a:t>beveiligingstips</a:t>
            </a:r>
            <a:r>
              <a:rPr lang="nl-BE" dirty="0"/>
              <a:t> om je wagen te beschermen.</a:t>
            </a:r>
          </a:p>
        </p:txBody>
      </p:sp>
    </p:spTree>
    <p:extLst>
      <p:ext uri="{BB962C8B-B14F-4D97-AF65-F5344CB8AC3E}">
        <p14:creationId xmlns:p14="http://schemas.microsoft.com/office/powerpoint/2010/main" val="1993434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4000" b="-4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543" y="60374"/>
            <a:ext cx="856062" cy="84435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42" y="60374"/>
            <a:ext cx="642923" cy="757221"/>
          </a:xfrm>
          <a:prstGeom prst="rect">
            <a:avLst/>
          </a:prstGeom>
          <a:solidFill>
            <a:schemeClr val="accent1"/>
          </a:solidFill>
        </p:spPr>
      </p:pic>
      <p:sp>
        <p:nvSpPr>
          <p:cNvPr id="7" name="Tijdelijke aanduiding voor voettekst 6"/>
          <p:cNvSpPr>
            <a:spLocks noGrp="1"/>
          </p:cNvSpPr>
          <p:nvPr>
            <p:ph type="ftr" sz="quarter" idx="11"/>
          </p:nvPr>
        </p:nvSpPr>
        <p:spPr>
          <a:xfrm>
            <a:off x="1489098" y="6395924"/>
            <a:ext cx="6297612" cy="365125"/>
          </a:xfrm>
        </p:spPr>
        <p:txBody>
          <a:bodyPr/>
          <a:lstStyle/>
          <a:p>
            <a:pPr algn="ctr"/>
            <a:r>
              <a:rPr lang="nl-BE" dirty="0" smtClean="0">
                <a:solidFill>
                  <a:prstClr val="black">
                    <a:tint val="75000"/>
                  </a:prstClr>
                </a:solidFill>
              </a:rPr>
              <a:t>1 dag niet 2015 </a:t>
            </a:r>
            <a:endParaRPr lang="nl-BE" dirty="0">
              <a:solidFill>
                <a:prstClr val="black">
                  <a:tint val="75000"/>
                </a:prstClr>
              </a:solidFill>
            </a:endParaRPr>
          </a:p>
        </p:txBody>
      </p:sp>
      <p:sp>
        <p:nvSpPr>
          <p:cNvPr id="8" name="Tekstvak 7"/>
          <p:cNvSpPr txBox="1"/>
          <p:nvPr/>
        </p:nvSpPr>
        <p:spPr>
          <a:xfrm>
            <a:off x="1978090" y="345233"/>
            <a:ext cx="7529804" cy="369332"/>
          </a:xfrm>
          <a:prstGeom prst="rect">
            <a:avLst/>
          </a:prstGeom>
          <a:noFill/>
        </p:spPr>
        <p:txBody>
          <a:bodyPr wrap="square" rtlCol="0">
            <a:spAutoFit/>
          </a:bodyPr>
          <a:lstStyle/>
          <a:p>
            <a:pPr algn="ctr"/>
            <a:r>
              <a:rPr lang="nl-BE" dirty="0">
                <a:solidFill>
                  <a:srgbClr val="FF0000"/>
                </a:solidFill>
                <a:latin typeface="Arial Black" panose="020B0A04020102020204" pitchFamily="34" charset="0"/>
              </a:rPr>
              <a:t>B</a:t>
            </a:r>
            <a:r>
              <a:rPr lang="nl-BE" dirty="0">
                <a:solidFill>
                  <a:prstClr val="black"/>
                </a:solidFill>
                <a:latin typeface="Arial Black" panose="020B0A04020102020204" pitchFamily="34" charset="0"/>
              </a:rPr>
              <a:t>uurt </a:t>
            </a:r>
            <a:r>
              <a:rPr lang="nl-BE" dirty="0">
                <a:solidFill>
                  <a:srgbClr val="FF0000"/>
                </a:solidFill>
                <a:latin typeface="Arial Black" panose="020B0A04020102020204" pitchFamily="34" charset="0"/>
              </a:rPr>
              <a:t>I</a:t>
            </a:r>
            <a:r>
              <a:rPr lang="nl-BE" dirty="0">
                <a:solidFill>
                  <a:prstClr val="black"/>
                </a:solidFill>
                <a:latin typeface="Arial Black" panose="020B0A04020102020204" pitchFamily="34" charset="0"/>
              </a:rPr>
              <a:t>nformatie </a:t>
            </a:r>
            <a:r>
              <a:rPr lang="nl-BE" dirty="0">
                <a:solidFill>
                  <a:srgbClr val="FF0000"/>
                </a:solidFill>
                <a:latin typeface="Arial Black" panose="020B0A04020102020204" pitchFamily="34" charset="0"/>
              </a:rPr>
              <a:t>N</a:t>
            </a:r>
            <a:r>
              <a:rPr lang="nl-BE" dirty="0">
                <a:solidFill>
                  <a:prstClr val="black"/>
                </a:solidFill>
                <a:latin typeface="Arial Black" panose="020B0A04020102020204" pitchFamily="34" charset="0"/>
              </a:rPr>
              <a:t>etwerk  LIEZEBOS </a:t>
            </a:r>
          </a:p>
        </p:txBody>
      </p:sp>
      <p:cxnSp>
        <p:nvCxnSpPr>
          <p:cNvPr id="12" name="Rechte verbindingslijn 11"/>
          <p:cNvCxnSpPr/>
          <p:nvPr/>
        </p:nvCxnSpPr>
        <p:spPr>
          <a:xfrm>
            <a:off x="158620" y="942392"/>
            <a:ext cx="11952515" cy="18661"/>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793203" y="1271877"/>
            <a:ext cx="9144000" cy="523220"/>
          </a:xfrm>
          <a:prstGeom prst="rect">
            <a:avLst/>
          </a:prstGeom>
          <a:noFill/>
        </p:spPr>
        <p:txBody>
          <a:bodyPr wrap="square" rtlCol="0">
            <a:spAutoFit/>
          </a:bodyPr>
          <a:lstStyle/>
          <a:p>
            <a:r>
              <a:rPr lang="nl-BE" sz="2800" dirty="0">
                <a:solidFill>
                  <a:schemeClr val="accent5"/>
                </a:solidFill>
                <a:latin typeface="Arial Black" panose="020B0A04020102020204" pitchFamily="34" charset="0"/>
              </a:rPr>
              <a:t>auto alarmen en inbraakbeveiligingssystemen</a:t>
            </a:r>
          </a:p>
        </p:txBody>
      </p:sp>
      <p:sp>
        <p:nvSpPr>
          <p:cNvPr id="9" name="Tekstvak 8"/>
          <p:cNvSpPr txBox="1"/>
          <p:nvPr/>
        </p:nvSpPr>
        <p:spPr>
          <a:xfrm>
            <a:off x="1489098" y="4815191"/>
            <a:ext cx="7353345" cy="710120"/>
          </a:xfrm>
          <a:prstGeom prst="rect">
            <a:avLst/>
          </a:prstGeom>
          <a:noFill/>
        </p:spPr>
        <p:txBody>
          <a:bodyPr wrap="square" rtlCol="0">
            <a:spAutoFit/>
          </a:bodyPr>
          <a:lstStyle/>
          <a:p>
            <a:endParaRPr lang="nl-BE" dirty="0"/>
          </a:p>
        </p:txBody>
      </p:sp>
      <p:sp>
        <p:nvSpPr>
          <p:cNvPr id="10" name="Rechthoek 9"/>
          <p:cNvSpPr/>
          <p:nvPr/>
        </p:nvSpPr>
        <p:spPr>
          <a:xfrm>
            <a:off x="949295" y="1775345"/>
            <a:ext cx="10996470" cy="4524315"/>
          </a:xfrm>
          <a:prstGeom prst="rect">
            <a:avLst/>
          </a:prstGeom>
        </p:spPr>
        <p:txBody>
          <a:bodyPr wrap="square">
            <a:spAutoFit/>
          </a:bodyPr>
          <a:lstStyle/>
          <a:p>
            <a:r>
              <a:rPr lang="nl-BE" b="1" dirty="0">
                <a:solidFill>
                  <a:srgbClr val="00B050"/>
                </a:solidFill>
              </a:rPr>
              <a:t>De anti diefstal systemen: betaalbaar én zeer zichtbaar</a:t>
            </a:r>
          </a:p>
          <a:p>
            <a:r>
              <a:rPr lang="nl-BE" dirty="0"/>
              <a:t>De meest verspreide anti diefstal systemen zijn ook de goedkoopste die u op de markt kan vinden. Merk echter op: goedkoop wil niet altijd zeggen minder efficiënt. Zelfs al gaat het om een goedkope diefstalbeveiliging, de dieven worden er aardig door ontmoedigd. Waarom? Omdat ze simpelweg </a:t>
            </a:r>
            <a:r>
              <a:rPr lang="nl-BE" b="1" dirty="0"/>
              <a:t>zichtbaar</a:t>
            </a:r>
            <a:r>
              <a:rPr lang="nl-BE" dirty="0"/>
              <a:t> zijn.</a:t>
            </a:r>
          </a:p>
          <a:p>
            <a:r>
              <a:rPr lang="nl-BE" dirty="0"/>
              <a:t>We onderscheiden twee soorten anti diefstal systemen</a:t>
            </a:r>
            <a:r>
              <a:rPr lang="nl-BE" dirty="0" smtClean="0"/>
              <a:t>:</a:t>
            </a:r>
          </a:p>
          <a:p>
            <a:endParaRPr lang="nl-BE" dirty="0"/>
          </a:p>
          <a:p>
            <a:pPr>
              <a:buFont typeface="Arial" panose="020B0604020202020204" pitchFamily="34" charset="0"/>
              <a:buChar char="•"/>
            </a:pPr>
            <a:r>
              <a:rPr lang="nl-BE" b="1" dirty="0">
                <a:solidFill>
                  <a:srgbClr val="FF0000"/>
                </a:solidFill>
              </a:rPr>
              <a:t>Het stuurslot</a:t>
            </a:r>
            <a:r>
              <a:rPr lang="nl-BE" dirty="0"/>
              <a:t>: dit slot blokkeert het stuur van uw wagen waardoor uw auto niet verplaatst kan worden. Bij sommige modellen wordt ook een pedaal vastgezet. Voor nog meer beveiliging raden we u aan het meest robuuste model te kiezen</a:t>
            </a:r>
            <a:r>
              <a:rPr lang="nl-BE" dirty="0" smtClean="0"/>
              <a:t>.</a:t>
            </a:r>
          </a:p>
          <a:p>
            <a:pPr>
              <a:buFont typeface="Arial" panose="020B0604020202020204" pitchFamily="34" charset="0"/>
              <a:buChar char="•"/>
            </a:pPr>
            <a:endParaRPr lang="nl-BE" dirty="0"/>
          </a:p>
          <a:p>
            <a:pPr>
              <a:buFont typeface="Arial" panose="020B0604020202020204" pitchFamily="34" charset="0"/>
              <a:buChar char="•"/>
            </a:pPr>
            <a:r>
              <a:rPr lang="nl-BE" b="1" dirty="0">
                <a:solidFill>
                  <a:srgbClr val="FF0000"/>
                </a:solidFill>
              </a:rPr>
              <a:t>De wielklem</a:t>
            </a:r>
            <a:r>
              <a:rPr lang="nl-BE" b="1" dirty="0"/>
              <a:t>:</a:t>
            </a:r>
            <a:r>
              <a:rPr lang="nl-BE" dirty="0"/>
              <a:t> deze klem wordt aan een wiel vastgemaakt. Misschien is het niet de makkelijkste methode, maar ze blijkt wel efficiënter te zijn dan het stuurslot.</a:t>
            </a:r>
          </a:p>
          <a:p>
            <a:r>
              <a:rPr lang="nl-BE" dirty="0"/>
              <a:t>Elke methode heeft haar voor- en nadelen. Alvorens te beslissen is het belangrijk de pro’s en contra's tegen elkaar af te wegen. In beide gevallen kiest u best voor </a:t>
            </a:r>
            <a:r>
              <a:rPr lang="nl-BE" b="1" dirty="0"/>
              <a:t>een opvallende kleur</a:t>
            </a:r>
            <a:r>
              <a:rPr lang="nl-BE" dirty="0"/>
              <a:t>. Hoe meer zichtbaar ... hoe minder aantrekkelijk voor de dief.</a:t>
            </a:r>
          </a:p>
        </p:txBody>
      </p:sp>
    </p:spTree>
    <p:extLst>
      <p:ext uri="{BB962C8B-B14F-4D97-AF65-F5344CB8AC3E}">
        <p14:creationId xmlns:p14="http://schemas.microsoft.com/office/powerpoint/2010/main" val="4049542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4000" b="-4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543" y="60374"/>
            <a:ext cx="856062" cy="84435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42" y="60374"/>
            <a:ext cx="642923" cy="757221"/>
          </a:xfrm>
          <a:prstGeom prst="rect">
            <a:avLst/>
          </a:prstGeom>
          <a:solidFill>
            <a:schemeClr val="accent1"/>
          </a:solidFill>
        </p:spPr>
      </p:pic>
      <p:sp>
        <p:nvSpPr>
          <p:cNvPr id="7" name="Tijdelijke aanduiding voor voettekst 6"/>
          <p:cNvSpPr>
            <a:spLocks noGrp="1"/>
          </p:cNvSpPr>
          <p:nvPr>
            <p:ph type="ftr" sz="quarter" idx="11"/>
          </p:nvPr>
        </p:nvSpPr>
        <p:spPr>
          <a:xfrm>
            <a:off x="1489098" y="6395924"/>
            <a:ext cx="6297612" cy="365125"/>
          </a:xfrm>
        </p:spPr>
        <p:txBody>
          <a:bodyPr/>
          <a:lstStyle/>
          <a:p>
            <a:pPr algn="ctr"/>
            <a:r>
              <a:rPr lang="nl-BE" dirty="0" smtClean="0">
                <a:solidFill>
                  <a:prstClr val="black">
                    <a:tint val="75000"/>
                  </a:prstClr>
                </a:solidFill>
              </a:rPr>
              <a:t>1 dag niet 2015 </a:t>
            </a:r>
            <a:endParaRPr lang="nl-BE" dirty="0">
              <a:solidFill>
                <a:prstClr val="black">
                  <a:tint val="75000"/>
                </a:prstClr>
              </a:solidFill>
            </a:endParaRPr>
          </a:p>
        </p:txBody>
      </p:sp>
      <p:sp>
        <p:nvSpPr>
          <p:cNvPr id="8" name="Tekstvak 7"/>
          <p:cNvSpPr txBox="1"/>
          <p:nvPr/>
        </p:nvSpPr>
        <p:spPr>
          <a:xfrm>
            <a:off x="1978090" y="345233"/>
            <a:ext cx="7529804" cy="369332"/>
          </a:xfrm>
          <a:prstGeom prst="rect">
            <a:avLst/>
          </a:prstGeom>
          <a:noFill/>
        </p:spPr>
        <p:txBody>
          <a:bodyPr wrap="square" rtlCol="0">
            <a:spAutoFit/>
          </a:bodyPr>
          <a:lstStyle/>
          <a:p>
            <a:pPr algn="ctr"/>
            <a:r>
              <a:rPr lang="nl-BE" dirty="0">
                <a:solidFill>
                  <a:srgbClr val="FF0000"/>
                </a:solidFill>
                <a:latin typeface="Arial Black" panose="020B0A04020102020204" pitchFamily="34" charset="0"/>
              </a:rPr>
              <a:t>B</a:t>
            </a:r>
            <a:r>
              <a:rPr lang="nl-BE" dirty="0">
                <a:solidFill>
                  <a:prstClr val="black"/>
                </a:solidFill>
                <a:latin typeface="Arial Black" panose="020B0A04020102020204" pitchFamily="34" charset="0"/>
              </a:rPr>
              <a:t>uurt </a:t>
            </a:r>
            <a:r>
              <a:rPr lang="nl-BE" dirty="0">
                <a:solidFill>
                  <a:srgbClr val="FF0000"/>
                </a:solidFill>
                <a:latin typeface="Arial Black" panose="020B0A04020102020204" pitchFamily="34" charset="0"/>
              </a:rPr>
              <a:t>I</a:t>
            </a:r>
            <a:r>
              <a:rPr lang="nl-BE" dirty="0">
                <a:solidFill>
                  <a:prstClr val="black"/>
                </a:solidFill>
                <a:latin typeface="Arial Black" panose="020B0A04020102020204" pitchFamily="34" charset="0"/>
              </a:rPr>
              <a:t>nformatie </a:t>
            </a:r>
            <a:r>
              <a:rPr lang="nl-BE" dirty="0">
                <a:solidFill>
                  <a:srgbClr val="FF0000"/>
                </a:solidFill>
                <a:latin typeface="Arial Black" panose="020B0A04020102020204" pitchFamily="34" charset="0"/>
              </a:rPr>
              <a:t>N</a:t>
            </a:r>
            <a:r>
              <a:rPr lang="nl-BE" dirty="0">
                <a:solidFill>
                  <a:prstClr val="black"/>
                </a:solidFill>
                <a:latin typeface="Arial Black" panose="020B0A04020102020204" pitchFamily="34" charset="0"/>
              </a:rPr>
              <a:t>etwerk  LIEZEBOS </a:t>
            </a:r>
          </a:p>
        </p:txBody>
      </p:sp>
      <p:cxnSp>
        <p:nvCxnSpPr>
          <p:cNvPr id="12" name="Rechte verbindingslijn 11"/>
          <p:cNvCxnSpPr/>
          <p:nvPr/>
        </p:nvCxnSpPr>
        <p:spPr>
          <a:xfrm>
            <a:off x="158620" y="942392"/>
            <a:ext cx="11952515" cy="18661"/>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793203" y="1271877"/>
            <a:ext cx="9144000" cy="523220"/>
          </a:xfrm>
          <a:prstGeom prst="rect">
            <a:avLst/>
          </a:prstGeom>
          <a:noFill/>
        </p:spPr>
        <p:txBody>
          <a:bodyPr wrap="square" rtlCol="0">
            <a:spAutoFit/>
          </a:bodyPr>
          <a:lstStyle/>
          <a:p>
            <a:r>
              <a:rPr lang="nl-BE" sz="2800" dirty="0">
                <a:solidFill>
                  <a:schemeClr val="accent5"/>
                </a:solidFill>
                <a:latin typeface="Arial Black" panose="020B0A04020102020204" pitchFamily="34" charset="0"/>
              </a:rPr>
              <a:t>auto alarmen en inbraakbeveiligingssystemen</a:t>
            </a:r>
          </a:p>
        </p:txBody>
      </p:sp>
      <p:sp>
        <p:nvSpPr>
          <p:cNvPr id="9" name="Tekstvak 8"/>
          <p:cNvSpPr txBox="1"/>
          <p:nvPr/>
        </p:nvSpPr>
        <p:spPr>
          <a:xfrm>
            <a:off x="1489098" y="4815191"/>
            <a:ext cx="7353345" cy="710120"/>
          </a:xfrm>
          <a:prstGeom prst="rect">
            <a:avLst/>
          </a:prstGeom>
          <a:noFill/>
        </p:spPr>
        <p:txBody>
          <a:bodyPr wrap="square" rtlCol="0">
            <a:spAutoFit/>
          </a:bodyPr>
          <a:lstStyle/>
          <a:p>
            <a:endParaRPr lang="nl-BE" dirty="0"/>
          </a:p>
        </p:txBody>
      </p:sp>
      <p:sp>
        <p:nvSpPr>
          <p:cNvPr id="10" name="Rechthoek 9"/>
          <p:cNvSpPr/>
          <p:nvPr/>
        </p:nvSpPr>
        <p:spPr>
          <a:xfrm>
            <a:off x="632298" y="1795097"/>
            <a:ext cx="11219234" cy="2862322"/>
          </a:xfrm>
          <a:prstGeom prst="rect">
            <a:avLst/>
          </a:prstGeom>
        </p:spPr>
        <p:txBody>
          <a:bodyPr wrap="square">
            <a:spAutoFit/>
          </a:bodyPr>
          <a:lstStyle/>
          <a:p>
            <a:r>
              <a:rPr lang="nl-BE" b="1" dirty="0">
                <a:solidFill>
                  <a:srgbClr val="00B050"/>
                </a:solidFill>
              </a:rPr>
              <a:t>Het auto alarm:</a:t>
            </a:r>
          </a:p>
          <a:p>
            <a:r>
              <a:rPr lang="nl-BE" dirty="0"/>
              <a:t>Naast de anti diefstal systemen bestaat er ook</a:t>
            </a:r>
            <a:r>
              <a:rPr lang="nl-BE" b="1" dirty="0"/>
              <a:t> het auto alarm</a:t>
            </a:r>
            <a:r>
              <a:rPr lang="nl-BE" dirty="0"/>
              <a:t>. </a:t>
            </a:r>
            <a:endParaRPr lang="nl-BE" dirty="0" smtClean="0"/>
          </a:p>
          <a:p>
            <a:endParaRPr lang="nl-BE" dirty="0" smtClean="0"/>
          </a:p>
          <a:p>
            <a:r>
              <a:rPr lang="nl-BE" dirty="0" smtClean="0">
                <a:solidFill>
                  <a:srgbClr val="FF0000"/>
                </a:solidFill>
              </a:rPr>
              <a:t>De </a:t>
            </a:r>
            <a:r>
              <a:rPr lang="nl-BE" dirty="0">
                <a:solidFill>
                  <a:srgbClr val="FF0000"/>
                </a:solidFill>
              </a:rPr>
              <a:t>sirene van dit alarm gaat af als</a:t>
            </a:r>
            <a:r>
              <a:rPr lang="nl-BE" dirty="0" smtClean="0">
                <a:solidFill>
                  <a:srgbClr val="FF0000"/>
                </a:solidFill>
              </a:rPr>
              <a:t>:</a:t>
            </a:r>
          </a:p>
          <a:p>
            <a:endParaRPr lang="nl-BE" dirty="0"/>
          </a:p>
          <a:p>
            <a:pPr>
              <a:buFont typeface="Arial" panose="020B0604020202020204" pitchFamily="34" charset="0"/>
              <a:buChar char="•"/>
            </a:pPr>
            <a:r>
              <a:rPr lang="nl-BE" dirty="0"/>
              <a:t>een portier geforceerd wordt</a:t>
            </a:r>
          </a:p>
          <a:p>
            <a:pPr>
              <a:buFont typeface="Arial" panose="020B0604020202020204" pitchFamily="34" charset="0"/>
              <a:buChar char="•"/>
            </a:pPr>
            <a:r>
              <a:rPr lang="nl-BE" dirty="0"/>
              <a:t>het startmechanisme in werking wordt gesteld</a:t>
            </a:r>
          </a:p>
          <a:p>
            <a:pPr>
              <a:buFont typeface="Arial" panose="020B0604020202020204" pitchFamily="34" charset="0"/>
              <a:buChar char="•"/>
            </a:pPr>
            <a:r>
              <a:rPr lang="nl-BE" dirty="0"/>
              <a:t>uw wagen verschillende schokken ondergaat</a:t>
            </a:r>
          </a:p>
          <a:p>
            <a:pPr>
              <a:buFont typeface="Arial" panose="020B0604020202020204" pitchFamily="34" charset="0"/>
              <a:buChar char="•"/>
            </a:pPr>
            <a:r>
              <a:rPr lang="nl-BE" dirty="0"/>
              <a:t>uw wagen getakeld en meegenomen </a:t>
            </a:r>
            <a:r>
              <a:rPr lang="nl-BE" dirty="0" smtClean="0"/>
              <a:t>wordt</a:t>
            </a:r>
          </a:p>
          <a:p>
            <a:pPr>
              <a:buFont typeface="Arial" panose="020B0604020202020204" pitchFamily="34" charset="0"/>
              <a:buChar char="•"/>
            </a:pPr>
            <a:endParaRPr lang="nl-BE" dirty="0"/>
          </a:p>
        </p:txBody>
      </p:sp>
      <p:sp>
        <p:nvSpPr>
          <p:cNvPr id="11" name="Tekstvak 10"/>
          <p:cNvSpPr txBox="1"/>
          <p:nvPr/>
        </p:nvSpPr>
        <p:spPr>
          <a:xfrm>
            <a:off x="636494" y="4815191"/>
            <a:ext cx="11277600" cy="1754326"/>
          </a:xfrm>
          <a:prstGeom prst="rect">
            <a:avLst/>
          </a:prstGeom>
          <a:noFill/>
        </p:spPr>
        <p:txBody>
          <a:bodyPr wrap="square" rtlCol="0">
            <a:spAutoFit/>
          </a:bodyPr>
          <a:lstStyle/>
          <a:p>
            <a:r>
              <a:rPr lang="nl-BE" dirty="0"/>
              <a:t>Dankzij uw afstandsbediening of uw draagbare telefoon wordt u hiervan op de hoogte gebracht, naargelang de gekozen opties. Sommige systemen gaan zelfs over tot</a:t>
            </a:r>
            <a:r>
              <a:rPr lang="nl-BE" b="1" dirty="0"/>
              <a:t> het volledig immobiliseren van uw voertuig.</a:t>
            </a:r>
          </a:p>
          <a:p>
            <a:endParaRPr lang="nl-BE" dirty="0"/>
          </a:p>
          <a:p>
            <a:r>
              <a:rPr lang="nl-BE" dirty="0"/>
              <a:t>Bij sommige modellen kan u het</a:t>
            </a:r>
            <a:r>
              <a:rPr lang="nl-BE" b="1" dirty="0"/>
              <a:t> alarm vanop afstand laten afgaan</a:t>
            </a:r>
            <a:r>
              <a:rPr lang="nl-BE" dirty="0"/>
              <a:t>. Praktisch als u een verdacht individu rond uw wagen ziet rondhangen.</a:t>
            </a:r>
          </a:p>
          <a:p>
            <a:endParaRPr lang="nl-BE" dirty="0"/>
          </a:p>
        </p:txBody>
      </p:sp>
    </p:spTree>
    <p:extLst>
      <p:ext uri="{BB962C8B-B14F-4D97-AF65-F5344CB8AC3E}">
        <p14:creationId xmlns:p14="http://schemas.microsoft.com/office/powerpoint/2010/main" val="1805380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4000" b="-4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543" y="60374"/>
            <a:ext cx="856062" cy="84435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42" y="60374"/>
            <a:ext cx="642923" cy="757221"/>
          </a:xfrm>
          <a:prstGeom prst="rect">
            <a:avLst/>
          </a:prstGeom>
          <a:solidFill>
            <a:schemeClr val="accent1"/>
          </a:solidFill>
        </p:spPr>
      </p:pic>
      <p:sp>
        <p:nvSpPr>
          <p:cNvPr id="7" name="Tijdelijke aanduiding voor voettekst 6"/>
          <p:cNvSpPr>
            <a:spLocks noGrp="1"/>
          </p:cNvSpPr>
          <p:nvPr>
            <p:ph type="ftr" sz="quarter" idx="11"/>
          </p:nvPr>
        </p:nvSpPr>
        <p:spPr>
          <a:xfrm>
            <a:off x="1489098" y="6395924"/>
            <a:ext cx="6297612" cy="365125"/>
          </a:xfrm>
        </p:spPr>
        <p:txBody>
          <a:bodyPr/>
          <a:lstStyle/>
          <a:p>
            <a:pPr algn="ctr"/>
            <a:r>
              <a:rPr lang="nl-BE" dirty="0" smtClean="0">
                <a:solidFill>
                  <a:prstClr val="black">
                    <a:tint val="75000"/>
                  </a:prstClr>
                </a:solidFill>
              </a:rPr>
              <a:t>1 dag niet 2015 </a:t>
            </a:r>
            <a:endParaRPr lang="nl-BE" dirty="0">
              <a:solidFill>
                <a:prstClr val="black">
                  <a:tint val="75000"/>
                </a:prstClr>
              </a:solidFill>
            </a:endParaRPr>
          </a:p>
        </p:txBody>
      </p:sp>
      <p:sp>
        <p:nvSpPr>
          <p:cNvPr id="8" name="Tekstvak 7"/>
          <p:cNvSpPr txBox="1"/>
          <p:nvPr/>
        </p:nvSpPr>
        <p:spPr>
          <a:xfrm>
            <a:off x="1978090" y="345233"/>
            <a:ext cx="7529804" cy="369332"/>
          </a:xfrm>
          <a:prstGeom prst="rect">
            <a:avLst/>
          </a:prstGeom>
          <a:noFill/>
        </p:spPr>
        <p:txBody>
          <a:bodyPr wrap="square" rtlCol="0">
            <a:spAutoFit/>
          </a:bodyPr>
          <a:lstStyle/>
          <a:p>
            <a:pPr algn="ctr"/>
            <a:r>
              <a:rPr lang="nl-BE" dirty="0">
                <a:solidFill>
                  <a:srgbClr val="FF0000"/>
                </a:solidFill>
                <a:latin typeface="Arial Black" panose="020B0A04020102020204" pitchFamily="34" charset="0"/>
              </a:rPr>
              <a:t>B</a:t>
            </a:r>
            <a:r>
              <a:rPr lang="nl-BE" dirty="0">
                <a:solidFill>
                  <a:prstClr val="black"/>
                </a:solidFill>
                <a:latin typeface="Arial Black" panose="020B0A04020102020204" pitchFamily="34" charset="0"/>
              </a:rPr>
              <a:t>uurt </a:t>
            </a:r>
            <a:r>
              <a:rPr lang="nl-BE" dirty="0">
                <a:solidFill>
                  <a:srgbClr val="FF0000"/>
                </a:solidFill>
                <a:latin typeface="Arial Black" panose="020B0A04020102020204" pitchFamily="34" charset="0"/>
              </a:rPr>
              <a:t>I</a:t>
            </a:r>
            <a:r>
              <a:rPr lang="nl-BE" dirty="0">
                <a:solidFill>
                  <a:prstClr val="black"/>
                </a:solidFill>
                <a:latin typeface="Arial Black" panose="020B0A04020102020204" pitchFamily="34" charset="0"/>
              </a:rPr>
              <a:t>nformatie </a:t>
            </a:r>
            <a:r>
              <a:rPr lang="nl-BE" dirty="0">
                <a:solidFill>
                  <a:srgbClr val="FF0000"/>
                </a:solidFill>
                <a:latin typeface="Arial Black" panose="020B0A04020102020204" pitchFamily="34" charset="0"/>
              </a:rPr>
              <a:t>N</a:t>
            </a:r>
            <a:r>
              <a:rPr lang="nl-BE" dirty="0">
                <a:solidFill>
                  <a:prstClr val="black"/>
                </a:solidFill>
                <a:latin typeface="Arial Black" panose="020B0A04020102020204" pitchFamily="34" charset="0"/>
              </a:rPr>
              <a:t>etwerk  LIEZEBOS </a:t>
            </a:r>
          </a:p>
        </p:txBody>
      </p:sp>
      <p:cxnSp>
        <p:nvCxnSpPr>
          <p:cNvPr id="12" name="Rechte verbindingslijn 11"/>
          <p:cNvCxnSpPr/>
          <p:nvPr/>
        </p:nvCxnSpPr>
        <p:spPr>
          <a:xfrm>
            <a:off x="158620" y="942392"/>
            <a:ext cx="11952515" cy="18661"/>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793203" y="1271877"/>
            <a:ext cx="9144000" cy="523220"/>
          </a:xfrm>
          <a:prstGeom prst="rect">
            <a:avLst/>
          </a:prstGeom>
          <a:noFill/>
        </p:spPr>
        <p:txBody>
          <a:bodyPr wrap="square" rtlCol="0">
            <a:spAutoFit/>
          </a:bodyPr>
          <a:lstStyle/>
          <a:p>
            <a:r>
              <a:rPr lang="nl-BE" sz="2800" dirty="0">
                <a:solidFill>
                  <a:schemeClr val="accent5"/>
                </a:solidFill>
                <a:latin typeface="Arial Black" panose="020B0A04020102020204" pitchFamily="34" charset="0"/>
              </a:rPr>
              <a:t>auto alarmen en inbraakbeveiligingssystemen</a:t>
            </a:r>
          </a:p>
        </p:txBody>
      </p:sp>
      <p:sp>
        <p:nvSpPr>
          <p:cNvPr id="10" name="Rechthoek 9"/>
          <p:cNvSpPr/>
          <p:nvPr/>
        </p:nvSpPr>
        <p:spPr>
          <a:xfrm>
            <a:off x="1489097" y="2136339"/>
            <a:ext cx="9561523" cy="2585323"/>
          </a:xfrm>
          <a:prstGeom prst="rect">
            <a:avLst/>
          </a:prstGeom>
        </p:spPr>
        <p:txBody>
          <a:bodyPr wrap="square">
            <a:spAutoFit/>
          </a:bodyPr>
          <a:lstStyle/>
          <a:p>
            <a:r>
              <a:rPr lang="nl-BE" b="1" dirty="0" err="1">
                <a:solidFill>
                  <a:srgbClr val="00B050"/>
                </a:solidFill>
              </a:rPr>
              <a:t>Geolokalisatie</a:t>
            </a:r>
            <a:r>
              <a:rPr lang="nl-BE" b="1" dirty="0">
                <a:solidFill>
                  <a:srgbClr val="00B050"/>
                </a:solidFill>
              </a:rPr>
              <a:t> dankzij uw </a:t>
            </a:r>
            <a:r>
              <a:rPr lang="nl-BE" b="1" dirty="0" smtClean="0">
                <a:solidFill>
                  <a:srgbClr val="00B050"/>
                </a:solidFill>
              </a:rPr>
              <a:t>smartphone</a:t>
            </a:r>
          </a:p>
          <a:p>
            <a:endParaRPr lang="nl-BE" b="1" dirty="0"/>
          </a:p>
          <a:p>
            <a:r>
              <a:rPr lang="nl-BE" dirty="0"/>
              <a:t>Het neusje van de zalm in de wereld van de alarmsystemen is zeker de </a:t>
            </a:r>
            <a:r>
              <a:rPr lang="nl-BE" dirty="0" err="1" smtClean="0"/>
              <a:t>geolokalisatie</a:t>
            </a:r>
            <a:endParaRPr lang="nl-BE" dirty="0" smtClean="0"/>
          </a:p>
          <a:p>
            <a:endParaRPr lang="nl-BE" dirty="0" smtClean="0"/>
          </a:p>
          <a:p>
            <a:r>
              <a:rPr lang="nl-BE" dirty="0" smtClean="0"/>
              <a:t>Deze </a:t>
            </a:r>
            <a:r>
              <a:rPr lang="nl-BE" dirty="0"/>
              <a:t>diefstalbeveiliging kent een groeiend succes. Het principe is eenvoudig: dankzij een GPS systeem (</a:t>
            </a:r>
            <a:r>
              <a:rPr lang="nl-BE" dirty="0" err="1"/>
              <a:t>geofencing</a:t>
            </a:r>
            <a:r>
              <a:rPr lang="nl-BE" dirty="0"/>
              <a:t>) of een ingebouwde GSM chip beschikt uw wagen over een </a:t>
            </a:r>
            <a:r>
              <a:rPr lang="nl-BE" dirty="0" err="1"/>
              <a:t>geolokalisatie</a:t>
            </a:r>
            <a:r>
              <a:rPr lang="nl-BE" dirty="0"/>
              <a:t> systeem. </a:t>
            </a:r>
            <a:endParaRPr lang="nl-BE" dirty="0" smtClean="0"/>
          </a:p>
          <a:p>
            <a:endParaRPr lang="nl-BE" dirty="0" smtClean="0"/>
          </a:p>
          <a:p>
            <a:r>
              <a:rPr lang="nl-BE" dirty="0" smtClean="0"/>
              <a:t>Aan </a:t>
            </a:r>
            <a:r>
              <a:rPr lang="nl-BE" dirty="0"/>
              <a:t>deze methode hangt wel een prijskaartje, reken algauw op 1000 Euro.</a:t>
            </a:r>
          </a:p>
        </p:txBody>
      </p:sp>
      <p:pic>
        <p:nvPicPr>
          <p:cNvPr id="2" name="Afbeelding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8062" y="4737248"/>
            <a:ext cx="1821443" cy="1658676"/>
          </a:xfrm>
          <a:prstGeom prst="rect">
            <a:avLst/>
          </a:prstGeom>
        </p:spPr>
      </p:pic>
    </p:spTree>
    <p:extLst>
      <p:ext uri="{BB962C8B-B14F-4D97-AF65-F5344CB8AC3E}">
        <p14:creationId xmlns:p14="http://schemas.microsoft.com/office/powerpoint/2010/main" val="29747734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4000" b="-4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543" y="60374"/>
            <a:ext cx="856062" cy="84435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42" y="60374"/>
            <a:ext cx="642923" cy="757221"/>
          </a:xfrm>
          <a:prstGeom prst="rect">
            <a:avLst/>
          </a:prstGeom>
          <a:solidFill>
            <a:schemeClr val="accent1"/>
          </a:solidFill>
        </p:spPr>
      </p:pic>
      <p:sp>
        <p:nvSpPr>
          <p:cNvPr id="7" name="Tijdelijke aanduiding voor voettekst 6"/>
          <p:cNvSpPr>
            <a:spLocks noGrp="1"/>
          </p:cNvSpPr>
          <p:nvPr>
            <p:ph type="ftr" sz="quarter" idx="11"/>
          </p:nvPr>
        </p:nvSpPr>
        <p:spPr>
          <a:xfrm>
            <a:off x="1489098" y="6395924"/>
            <a:ext cx="6297612" cy="365125"/>
          </a:xfrm>
        </p:spPr>
        <p:txBody>
          <a:bodyPr/>
          <a:lstStyle/>
          <a:p>
            <a:pPr algn="ctr"/>
            <a:r>
              <a:rPr lang="nl-BE" dirty="0" smtClean="0">
                <a:solidFill>
                  <a:prstClr val="black">
                    <a:tint val="75000"/>
                  </a:prstClr>
                </a:solidFill>
              </a:rPr>
              <a:t>1 dag niet 2015 </a:t>
            </a:r>
            <a:endParaRPr lang="nl-BE" dirty="0">
              <a:solidFill>
                <a:prstClr val="black">
                  <a:tint val="75000"/>
                </a:prstClr>
              </a:solidFill>
            </a:endParaRPr>
          </a:p>
        </p:txBody>
      </p:sp>
      <p:sp>
        <p:nvSpPr>
          <p:cNvPr id="8" name="Tekstvak 7"/>
          <p:cNvSpPr txBox="1"/>
          <p:nvPr/>
        </p:nvSpPr>
        <p:spPr>
          <a:xfrm>
            <a:off x="1978090" y="345233"/>
            <a:ext cx="7529804" cy="369332"/>
          </a:xfrm>
          <a:prstGeom prst="rect">
            <a:avLst/>
          </a:prstGeom>
          <a:noFill/>
        </p:spPr>
        <p:txBody>
          <a:bodyPr wrap="square" rtlCol="0">
            <a:spAutoFit/>
          </a:bodyPr>
          <a:lstStyle/>
          <a:p>
            <a:pPr algn="ctr"/>
            <a:r>
              <a:rPr lang="nl-BE" dirty="0">
                <a:solidFill>
                  <a:srgbClr val="FF0000"/>
                </a:solidFill>
                <a:latin typeface="Arial Black" panose="020B0A04020102020204" pitchFamily="34" charset="0"/>
              </a:rPr>
              <a:t>B</a:t>
            </a:r>
            <a:r>
              <a:rPr lang="nl-BE" dirty="0">
                <a:solidFill>
                  <a:prstClr val="black"/>
                </a:solidFill>
                <a:latin typeface="Arial Black" panose="020B0A04020102020204" pitchFamily="34" charset="0"/>
              </a:rPr>
              <a:t>uurt </a:t>
            </a:r>
            <a:r>
              <a:rPr lang="nl-BE" dirty="0">
                <a:solidFill>
                  <a:srgbClr val="FF0000"/>
                </a:solidFill>
                <a:latin typeface="Arial Black" panose="020B0A04020102020204" pitchFamily="34" charset="0"/>
              </a:rPr>
              <a:t>I</a:t>
            </a:r>
            <a:r>
              <a:rPr lang="nl-BE" dirty="0">
                <a:solidFill>
                  <a:prstClr val="black"/>
                </a:solidFill>
                <a:latin typeface="Arial Black" panose="020B0A04020102020204" pitchFamily="34" charset="0"/>
              </a:rPr>
              <a:t>nformatie </a:t>
            </a:r>
            <a:r>
              <a:rPr lang="nl-BE" dirty="0">
                <a:solidFill>
                  <a:srgbClr val="FF0000"/>
                </a:solidFill>
                <a:latin typeface="Arial Black" panose="020B0A04020102020204" pitchFamily="34" charset="0"/>
              </a:rPr>
              <a:t>N</a:t>
            </a:r>
            <a:r>
              <a:rPr lang="nl-BE" dirty="0">
                <a:solidFill>
                  <a:prstClr val="black"/>
                </a:solidFill>
                <a:latin typeface="Arial Black" panose="020B0A04020102020204" pitchFamily="34" charset="0"/>
              </a:rPr>
              <a:t>etwerk  LIEZEBOS </a:t>
            </a:r>
          </a:p>
        </p:txBody>
      </p:sp>
      <p:cxnSp>
        <p:nvCxnSpPr>
          <p:cNvPr id="12" name="Rechte verbindingslijn 11"/>
          <p:cNvCxnSpPr/>
          <p:nvPr/>
        </p:nvCxnSpPr>
        <p:spPr>
          <a:xfrm>
            <a:off x="158620" y="942392"/>
            <a:ext cx="11952515" cy="18661"/>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793203" y="1271877"/>
            <a:ext cx="9144000" cy="523220"/>
          </a:xfrm>
          <a:prstGeom prst="rect">
            <a:avLst/>
          </a:prstGeom>
          <a:noFill/>
        </p:spPr>
        <p:txBody>
          <a:bodyPr wrap="square" rtlCol="0">
            <a:spAutoFit/>
          </a:bodyPr>
          <a:lstStyle/>
          <a:p>
            <a:r>
              <a:rPr lang="nl-BE" sz="2800" dirty="0">
                <a:solidFill>
                  <a:schemeClr val="accent5"/>
                </a:solidFill>
                <a:latin typeface="Arial Black" panose="020B0A04020102020204" pitchFamily="34" charset="0"/>
              </a:rPr>
              <a:t>auto alarmen en inbraakbeveiligingssystemen</a:t>
            </a:r>
          </a:p>
        </p:txBody>
      </p:sp>
      <p:sp>
        <p:nvSpPr>
          <p:cNvPr id="9" name="Tekstvak 8"/>
          <p:cNvSpPr txBox="1"/>
          <p:nvPr/>
        </p:nvSpPr>
        <p:spPr>
          <a:xfrm>
            <a:off x="1489098" y="4815191"/>
            <a:ext cx="10252187" cy="1477328"/>
          </a:xfrm>
          <a:prstGeom prst="rect">
            <a:avLst/>
          </a:prstGeom>
          <a:noFill/>
        </p:spPr>
        <p:txBody>
          <a:bodyPr wrap="square" rtlCol="0">
            <a:spAutoFit/>
          </a:bodyPr>
          <a:lstStyle/>
          <a:p>
            <a:r>
              <a:rPr lang="nl-BE" b="1" i="1" dirty="0"/>
              <a:t>Opgelet: </a:t>
            </a:r>
            <a:r>
              <a:rPr lang="nl-BE" i="1" dirty="0"/>
              <a:t>naast de autodiefstallen is ook het aantal diefstallen van voorwerpen uit wagens niet meer bij te houden. De eerste reflex als u uw wagen achterlaat: </a:t>
            </a:r>
            <a:r>
              <a:rPr lang="nl-BE" b="1" i="1" dirty="0"/>
              <a:t>verwijder alle waardevolle spullen uit uw</a:t>
            </a:r>
            <a:r>
              <a:rPr lang="nl-BE" i="1" dirty="0"/>
              <a:t> </a:t>
            </a:r>
            <a:r>
              <a:rPr lang="nl-BE" b="1" i="1" dirty="0"/>
              <a:t>wagen</a:t>
            </a:r>
            <a:r>
              <a:rPr lang="nl-BE" i="1" dirty="0"/>
              <a:t>. </a:t>
            </a:r>
            <a:r>
              <a:rPr lang="nl-BE" i="1" dirty="0">
                <a:solidFill>
                  <a:srgbClr val="FF0000"/>
                </a:solidFill>
              </a:rPr>
              <a:t>Verstoppen heeft geen zin: de dieven kunnen IT materiaal vinden door de straling. Neem dus uw smartphones, tablets, draagbare computers en ook waardevolle papieren mee!</a:t>
            </a:r>
          </a:p>
        </p:txBody>
      </p:sp>
      <p:sp>
        <p:nvSpPr>
          <p:cNvPr id="2" name="Rechthoek 1"/>
          <p:cNvSpPr/>
          <p:nvPr/>
        </p:nvSpPr>
        <p:spPr>
          <a:xfrm>
            <a:off x="2448465" y="2235649"/>
            <a:ext cx="8691109" cy="646331"/>
          </a:xfrm>
          <a:prstGeom prst="rect">
            <a:avLst/>
          </a:prstGeom>
        </p:spPr>
        <p:txBody>
          <a:bodyPr wrap="square">
            <a:spAutoFit/>
          </a:bodyPr>
          <a:lstStyle/>
          <a:p>
            <a:r>
              <a:rPr lang="nl-BE" b="1" dirty="0"/>
              <a:t>Laat de ruiten graveren.</a:t>
            </a:r>
            <a:r>
              <a:rPr lang="nl-BE" dirty="0"/>
              <a:t> Autodieven die hun buit willen verkopen, moeten eerst investeren in nieuwe ruiten en haken af.</a:t>
            </a:r>
          </a:p>
        </p:txBody>
      </p:sp>
      <p:pic>
        <p:nvPicPr>
          <p:cNvPr id="3" name="Afbeelding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1403" y="2894264"/>
            <a:ext cx="2803788" cy="1865794"/>
          </a:xfrm>
          <a:prstGeom prst="rect">
            <a:avLst/>
          </a:prstGeom>
        </p:spPr>
      </p:pic>
    </p:spTree>
    <p:extLst>
      <p:ext uri="{BB962C8B-B14F-4D97-AF65-F5344CB8AC3E}">
        <p14:creationId xmlns:p14="http://schemas.microsoft.com/office/powerpoint/2010/main" val="963263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4000" b="-4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543" y="60374"/>
            <a:ext cx="856062" cy="84435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42" y="60374"/>
            <a:ext cx="642923" cy="757221"/>
          </a:xfrm>
          <a:prstGeom prst="rect">
            <a:avLst/>
          </a:prstGeom>
          <a:solidFill>
            <a:schemeClr val="accent1"/>
          </a:solidFill>
        </p:spPr>
      </p:pic>
      <p:sp>
        <p:nvSpPr>
          <p:cNvPr id="7" name="Tijdelijke aanduiding voor voettekst 6"/>
          <p:cNvSpPr>
            <a:spLocks noGrp="1"/>
          </p:cNvSpPr>
          <p:nvPr>
            <p:ph type="ftr" sz="quarter" idx="11"/>
          </p:nvPr>
        </p:nvSpPr>
        <p:spPr>
          <a:xfrm>
            <a:off x="1489098" y="6395924"/>
            <a:ext cx="6297612" cy="365125"/>
          </a:xfrm>
        </p:spPr>
        <p:txBody>
          <a:bodyPr/>
          <a:lstStyle/>
          <a:p>
            <a:pPr algn="ctr"/>
            <a:r>
              <a:rPr lang="nl-BE" dirty="0" smtClean="0">
                <a:solidFill>
                  <a:prstClr val="black">
                    <a:tint val="75000"/>
                  </a:prstClr>
                </a:solidFill>
              </a:rPr>
              <a:t>1 dag niet 2015 </a:t>
            </a:r>
            <a:endParaRPr lang="nl-BE" dirty="0">
              <a:solidFill>
                <a:prstClr val="black">
                  <a:tint val="75000"/>
                </a:prstClr>
              </a:solidFill>
            </a:endParaRPr>
          </a:p>
        </p:txBody>
      </p:sp>
      <p:sp>
        <p:nvSpPr>
          <p:cNvPr id="8" name="Tekstvak 7"/>
          <p:cNvSpPr txBox="1"/>
          <p:nvPr/>
        </p:nvSpPr>
        <p:spPr>
          <a:xfrm>
            <a:off x="1978090" y="345233"/>
            <a:ext cx="7529804" cy="369332"/>
          </a:xfrm>
          <a:prstGeom prst="rect">
            <a:avLst/>
          </a:prstGeom>
          <a:noFill/>
        </p:spPr>
        <p:txBody>
          <a:bodyPr wrap="square" rtlCol="0">
            <a:spAutoFit/>
          </a:bodyPr>
          <a:lstStyle/>
          <a:p>
            <a:pPr algn="ctr"/>
            <a:r>
              <a:rPr lang="nl-BE" dirty="0">
                <a:solidFill>
                  <a:srgbClr val="FF0000"/>
                </a:solidFill>
                <a:latin typeface="Arial Black" panose="020B0A04020102020204" pitchFamily="34" charset="0"/>
              </a:rPr>
              <a:t>B</a:t>
            </a:r>
            <a:r>
              <a:rPr lang="nl-BE" dirty="0">
                <a:solidFill>
                  <a:prstClr val="black"/>
                </a:solidFill>
                <a:latin typeface="Arial Black" panose="020B0A04020102020204" pitchFamily="34" charset="0"/>
              </a:rPr>
              <a:t>uurt </a:t>
            </a:r>
            <a:r>
              <a:rPr lang="nl-BE" dirty="0">
                <a:solidFill>
                  <a:srgbClr val="FF0000"/>
                </a:solidFill>
                <a:latin typeface="Arial Black" panose="020B0A04020102020204" pitchFamily="34" charset="0"/>
              </a:rPr>
              <a:t>I</a:t>
            </a:r>
            <a:r>
              <a:rPr lang="nl-BE" dirty="0">
                <a:solidFill>
                  <a:prstClr val="black"/>
                </a:solidFill>
                <a:latin typeface="Arial Black" panose="020B0A04020102020204" pitchFamily="34" charset="0"/>
              </a:rPr>
              <a:t>nformatie </a:t>
            </a:r>
            <a:r>
              <a:rPr lang="nl-BE" dirty="0">
                <a:solidFill>
                  <a:srgbClr val="FF0000"/>
                </a:solidFill>
                <a:latin typeface="Arial Black" panose="020B0A04020102020204" pitchFamily="34" charset="0"/>
              </a:rPr>
              <a:t>N</a:t>
            </a:r>
            <a:r>
              <a:rPr lang="nl-BE" dirty="0">
                <a:solidFill>
                  <a:prstClr val="black"/>
                </a:solidFill>
                <a:latin typeface="Arial Black" panose="020B0A04020102020204" pitchFamily="34" charset="0"/>
              </a:rPr>
              <a:t>etwerk  LIEZEBOS </a:t>
            </a:r>
          </a:p>
        </p:txBody>
      </p:sp>
      <p:cxnSp>
        <p:nvCxnSpPr>
          <p:cNvPr id="12" name="Rechte verbindingslijn 11"/>
          <p:cNvCxnSpPr/>
          <p:nvPr/>
        </p:nvCxnSpPr>
        <p:spPr>
          <a:xfrm>
            <a:off x="158620" y="942392"/>
            <a:ext cx="11952515" cy="18661"/>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793203" y="1271877"/>
            <a:ext cx="9144000" cy="523220"/>
          </a:xfrm>
          <a:prstGeom prst="rect">
            <a:avLst/>
          </a:prstGeom>
          <a:noFill/>
        </p:spPr>
        <p:txBody>
          <a:bodyPr wrap="square" rtlCol="0">
            <a:spAutoFit/>
          </a:bodyPr>
          <a:lstStyle/>
          <a:p>
            <a:r>
              <a:rPr lang="nl-BE" sz="2800" dirty="0">
                <a:solidFill>
                  <a:schemeClr val="accent5"/>
                </a:solidFill>
                <a:latin typeface="Arial Black" panose="020B0A04020102020204" pitchFamily="34" charset="0"/>
              </a:rPr>
              <a:t>auto alarmen en inbraakbeveiligingssystemen</a:t>
            </a:r>
          </a:p>
        </p:txBody>
      </p:sp>
      <p:sp>
        <p:nvSpPr>
          <p:cNvPr id="10" name="Rechthoek 9"/>
          <p:cNvSpPr/>
          <p:nvPr/>
        </p:nvSpPr>
        <p:spPr>
          <a:xfrm>
            <a:off x="2317202" y="1935089"/>
            <a:ext cx="8996065" cy="3477875"/>
          </a:xfrm>
          <a:prstGeom prst="rect">
            <a:avLst/>
          </a:prstGeom>
        </p:spPr>
        <p:txBody>
          <a:bodyPr wrap="square">
            <a:spAutoFit/>
          </a:bodyPr>
          <a:lstStyle/>
          <a:p>
            <a:r>
              <a:rPr lang="nl-BE" sz="2000" b="1" dirty="0">
                <a:solidFill>
                  <a:srgbClr val="FF0000"/>
                </a:solidFill>
                <a:latin typeface="OfficinaSans-Bold"/>
              </a:rPr>
              <a:t>ANTI- EN </a:t>
            </a:r>
            <a:r>
              <a:rPr lang="nl-BE" sz="2000" b="1" dirty="0" smtClean="0">
                <a:solidFill>
                  <a:srgbClr val="FF0000"/>
                </a:solidFill>
                <a:latin typeface="OfficinaSans-Bold"/>
              </a:rPr>
              <a:t>NADIEFSTALSYSTEMEN VOOR VOERTUIGEN</a:t>
            </a:r>
          </a:p>
          <a:p>
            <a:endParaRPr lang="nl-BE" sz="2000" b="1" dirty="0">
              <a:latin typeface="OfficinaSans-Bold"/>
            </a:endParaRPr>
          </a:p>
          <a:p>
            <a:r>
              <a:rPr lang="nl-BE" b="1" dirty="0">
                <a:solidFill>
                  <a:schemeClr val="accent2"/>
                </a:solidFill>
                <a:latin typeface="OfficinaSans-Bold"/>
              </a:rPr>
              <a:t>1. BVVO ERKENDE ANTIDIEFSTALSYSTEMEN (VVI, VC, VV2 EN VV3)</a:t>
            </a:r>
          </a:p>
          <a:p>
            <a:r>
              <a:rPr lang="nl-BE" dirty="0">
                <a:latin typeface="ZapfDingbats"/>
              </a:rPr>
              <a:t> </a:t>
            </a:r>
            <a:r>
              <a:rPr lang="nl-BE" b="1" i="1" dirty="0">
                <a:latin typeface="FrutigerASSUR-BoldItalic"/>
              </a:rPr>
              <a:t>VV1 belet het starten</a:t>
            </a:r>
          </a:p>
          <a:p>
            <a:r>
              <a:rPr lang="nl-BE" dirty="0">
                <a:latin typeface="ZapfDingbats"/>
              </a:rPr>
              <a:t> </a:t>
            </a:r>
            <a:r>
              <a:rPr lang="nl-BE" b="1" i="1" dirty="0">
                <a:latin typeface="FrutigerASSUR-BoldItalic"/>
              </a:rPr>
              <a:t>VC1, een variant voor zware voertuigen</a:t>
            </a:r>
          </a:p>
          <a:p>
            <a:r>
              <a:rPr lang="nl-BE" dirty="0">
                <a:latin typeface="ZapfDingbats"/>
              </a:rPr>
              <a:t> </a:t>
            </a:r>
            <a:r>
              <a:rPr lang="nl-BE" b="1" i="1" dirty="0">
                <a:latin typeface="FrutigerASSUR-BoldItalic"/>
              </a:rPr>
              <a:t>VV2: startonderbreker met sirene</a:t>
            </a:r>
          </a:p>
          <a:p>
            <a:r>
              <a:rPr lang="nl-BE" dirty="0">
                <a:latin typeface="ZapfDingbats"/>
              </a:rPr>
              <a:t> </a:t>
            </a:r>
            <a:r>
              <a:rPr lang="nl-BE" b="1" i="1" dirty="0">
                <a:latin typeface="FrutigerASSUR-BoldItalic"/>
              </a:rPr>
              <a:t>VV3 belet dubbele </a:t>
            </a:r>
            <a:r>
              <a:rPr lang="nl-BE" b="1" i="1" dirty="0" smtClean="0">
                <a:latin typeface="FrutigerASSUR-BoldItalic"/>
              </a:rPr>
              <a:t>installatie</a:t>
            </a:r>
          </a:p>
          <a:p>
            <a:endParaRPr lang="nl-BE" b="1" i="1" dirty="0">
              <a:latin typeface="FrutigerASSUR-BoldItalic"/>
            </a:endParaRPr>
          </a:p>
          <a:p>
            <a:r>
              <a:rPr lang="nl-BE" b="1" dirty="0">
                <a:solidFill>
                  <a:schemeClr val="accent2"/>
                </a:solidFill>
                <a:latin typeface="OfficinaSans-Bold"/>
              </a:rPr>
              <a:t>2. DOOR BVVO ERKENDE NADIEFSTALSYSTEMEN (CJ0, CJ1 EN CJ2)</a:t>
            </a:r>
          </a:p>
          <a:p>
            <a:r>
              <a:rPr lang="nl-BE" dirty="0">
                <a:latin typeface="ZapfDingbats"/>
              </a:rPr>
              <a:t> </a:t>
            </a:r>
            <a:r>
              <a:rPr lang="nl-BE" b="1" i="1" dirty="0">
                <a:latin typeface="FrutigerASSUR-BoldItalic"/>
              </a:rPr>
              <a:t>CJ0 detecteert</a:t>
            </a:r>
          </a:p>
          <a:p>
            <a:r>
              <a:rPr lang="nl-BE" dirty="0">
                <a:latin typeface="ZapfDingbats"/>
              </a:rPr>
              <a:t> </a:t>
            </a:r>
            <a:r>
              <a:rPr lang="nl-BE" b="1" i="1" dirty="0">
                <a:latin typeface="FrutigerASSUR-BoldItalic"/>
              </a:rPr>
              <a:t>CJ1 „vertraagt” dief</a:t>
            </a:r>
          </a:p>
          <a:p>
            <a:r>
              <a:rPr lang="nl-BE" dirty="0">
                <a:latin typeface="ZapfDingbats"/>
              </a:rPr>
              <a:t> </a:t>
            </a:r>
            <a:r>
              <a:rPr lang="nl-BE" b="1" i="1" dirty="0">
                <a:latin typeface="FrutigerASSUR-BoldItalic"/>
              </a:rPr>
              <a:t>CJ2 lokaliseert en brengt voertuig tot stilstand</a:t>
            </a:r>
            <a:endParaRPr lang="nl-BE" dirty="0"/>
          </a:p>
        </p:txBody>
      </p:sp>
      <p:pic>
        <p:nvPicPr>
          <p:cNvPr id="11" name="Afbeelding 10"/>
          <p:cNvPicPr>
            <a:picLocks noChangeAspect="1"/>
          </p:cNvPicPr>
          <p:nvPr/>
        </p:nvPicPr>
        <p:blipFill>
          <a:blip r:embed="rId6"/>
          <a:stretch>
            <a:fillRect/>
          </a:stretch>
        </p:blipFill>
        <p:spPr>
          <a:xfrm rot="5400000">
            <a:off x="4896864" y="3676531"/>
            <a:ext cx="666750" cy="4419600"/>
          </a:xfrm>
          <a:prstGeom prst="rect">
            <a:avLst/>
          </a:prstGeom>
        </p:spPr>
      </p:pic>
    </p:spTree>
    <p:extLst>
      <p:ext uri="{BB962C8B-B14F-4D97-AF65-F5344CB8AC3E}">
        <p14:creationId xmlns:p14="http://schemas.microsoft.com/office/powerpoint/2010/main" val="2157522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4000" b="-4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543" y="60374"/>
            <a:ext cx="856062" cy="84435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42" y="60374"/>
            <a:ext cx="642923" cy="757221"/>
          </a:xfrm>
          <a:prstGeom prst="rect">
            <a:avLst/>
          </a:prstGeom>
          <a:solidFill>
            <a:schemeClr val="accent1"/>
          </a:solidFill>
        </p:spPr>
      </p:pic>
      <p:sp>
        <p:nvSpPr>
          <p:cNvPr id="7" name="Tijdelijke aanduiding voor voettekst 6"/>
          <p:cNvSpPr>
            <a:spLocks noGrp="1"/>
          </p:cNvSpPr>
          <p:nvPr>
            <p:ph type="ftr" sz="quarter" idx="11"/>
          </p:nvPr>
        </p:nvSpPr>
        <p:spPr>
          <a:xfrm>
            <a:off x="1489098" y="6395924"/>
            <a:ext cx="6297612" cy="365125"/>
          </a:xfrm>
        </p:spPr>
        <p:txBody>
          <a:bodyPr/>
          <a:lstStyle/>
          <a:p>
            <a:pPr algn="ctr"/>
            <a:r>
              <a:rPr lang="nl-BE" dirty="0" smtClean="0">
                <a:solidFill>
                  <a:prstClr val="black">
                    <a:tint val="75000"/>
                  </a:prstClr>
                </a:solidFill>
              </a:rPr>
              <a:t>1 dag niet 2015 </a:t>
            </a:r>
            <a:endParaRPr lang="nl-BE" dirty="0">
              <a:solidFill>
                <a:prstClr val="black">
                  <a:tint val="75000"/>
                </a:prstClr>
              </a:solidFill>
            </a:endParaRPr>
          </a:p>
        </p:txBody>
      </p:sp>
      <p:sp>
        <p:nvSpPr>
          <p:cNvPr id="8" name="Tekstvak 7"/>
          <p:cNvSpPr txBox="1"/>
          <p:nvPr/>
        </p:nvSpPr>
        <p:spPr>
          <a:xfrm>
            <a:off x="1978090" y="345233"/>
            <a:ext cx="7529804" cy="369332"/>
          </a:xfrm>
          <a:prstGeom prst="rect">
            <a:avLst/>
          </a:prstGeom>
          <a:noFill/>
        </p:spPr>
        <p:txBody>
          <a:bodyPr wrap="square" rtlCol="0">
            <a:spAutoFit/>
          </a:bodyPr>
          <a:lstStyle/>
          <a:p>
            <a:pPr algn="ctr"/>
            <a:r>
              <a:rPr lang="nl-BE" dirty="0">
                <a:solidFill>
                  <a:srgbClr val="FF0000"/>
                </a:solidFill>
                <a:latin typeface="Arial Black" panose="020B0A04020102020204" pitchFamily="34" charset="0"/>
              </a:rPr>
              <a:t>B</a:t>
            </a:r>
            <a:r>
              <a:rPr lang="nl-BE" dirty="0">
                <a:solidFill>
                  <a:prstClr val="black"/>
                </a:solidFill>
                <a:latin typeface="Arial Black" panose="020B0A04020102020204" pitchFamily="34" charset="0"/>
              </a:rPr>
              <a:t>uurt </a:t>
            </a:r>
            <a:r>
              <a:rPr lang="nl-BE" dirty="0">
                <a:solidFill>
                  <a:srgbClr val="FF0000"/>
                </a:solidFill>
                <a:latin typeface="Arial Black" panose="020B0A04020102020204" pitchFamily="34" charset="0"/>
              </a:rPr>
              <a:t>I</a:t>
            </a:r>
            <a:r>
              <a:rPr lang="nl-BE" dirty="0">
                <a:solidFill>
                  <a:prstClr val="black"/>
                </a:solidFill>
                <a:latin typeface="Arial Black" panose="020B0A04020102020204" pitchFamily="34" charset="0"/>
              </a:rPr>
              <a:t>nformatie </a:t>
            </a:r>
            <a:r>
              <a:rPr lang="nl-BE" dirty="0">
                <a:solidFill>
                  <a:srgbClr val="FF0000"/>
                </a:solidFill>
                <a:latin typeface="Arial Black" panose="020B0A04020102020204" pitchFamily="34" charset="0"/>
              </a:rPr>
              <a:t>N</a:t>
            </a:r>
            <a:r>
              <a:rPr lang="nl-BE" dirty="0">
                <a:solidFill>
                  <a:prstClr val="black"/>
                </a:solidFill>
                <a:latin typeface="Arial Black" panose="020B0A04020102020204" pitchFamily="34" charset="0"/>
              </a:rPr>
              <a:t>etwerk  LIEZEBOS </a:t>
            </a:r>
          </a:p>
        </p:txBody>
      </p:sp>
      <p:cxnSp>
        <p:nvCxnSpPr>
          <p:cNvPr id="12" name="Rechte verbindingslijn 11"/>
          <p:cNvCxnSpPr/>
          <p:nvPr/>
        </p:nvCxnSpPr>
        <p:spPr>
          <a:xfrm>
            <a:off x="158620" y="942392"/>
            <a:ext cx="11952515" cy="1866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1489098" y="4815191"/>
            <a:ext cx="7353345" cy="710120"/>
          </a:xfrm>
          <a:prstGeom prst="rect">
            <a:avLst/>
          </a:prstGeom>
          <a:noFill/>
        </p:spPr>
        <p:txBody>
          <a:bodyPr wrap="square" rtlCol="0">
            <a:spAutoFit/>
          </a:bodyPr>
          <a:lstStyle/>
          <a:p>
            <a:endParaRPr lang="nl-BE" dirty="0"/>
          </a:p>
        </p:txBody>
      </p:sp>
      <p:sp>
        <p:nvSpPr>
          <p:cNvPr id="10" name="Tekstvak 9"/>
          <p:cNvSpPr txBox="1"/>
          <p:nvPr/>
        </p:nvSpPr>
        <p:spPr>
          <a:xfrm>
            <a:off x="1040504" y="2970236"/>
            <a:ext cx="8713694" cy="1323439"/>
          </a:xfrm>
          <a:prstGeom prst="rect">
            <a:avLst/>
          </a:prstGeom>
          <a:noFill/>
        </p:spPr>
        <p:txBody>
          <a:bodyPr wrap="square" rtlCol="0">
            <a:spAutoFit/>
          </a:bodyPr>
          <a:lstStyle/>
          <a:p>
            <a:r>
              <a:rPr lang="nl-BE" sz="8000" dirty="0" smtClean="0">
                <a:solidFill>
                  <a:srgbClr val="00B050"/>
                </a:solidFill>
                <a:latin typeface="Blade Runner Movie Font" panose="020B0703020202090204" pitchFamily="34" charset="0"/>
              </a:rPr>
              <a:t>VRAGEN ??</a:t>
            </a:r>
            <a:endParaRPr lang="nl-BE" sz="8000" dirty="0">
              <a:solidFill>
                <a:srgbClr val="00B050"/>
              </a:solidFill>
              <a:latin typeface="Blade Runner Movie Font" panose="020B0703020202090204" pitchFamily="34" charset="0"/>
            </a:endParaRPr>
          </a:p>
        </p:txBody>
      </p:sp>
      <p:pic>
        <p:nvPicPr>
          <p:cNvPr id="2" name="Afbeelding 1"/>
          <p:cNvPicPr>
            <a:picLocks noChangeAspect="1"/>
          </p:cNvPicPr>
          <p:nvPr/>
        </p:nvPicPr>
        <p:blipFill>
          <a:blip r:embed="rId6"/>
          <a:stretch>
            <a:fillRect/>
          </a:stretch>
        </p:blipFill>
        <p:spPr>
          <a:xfrm>
            <a:off x="8023645" y="1677878"/>
            <a:ext cx="3791845" cy="4047117"/>
          </a:xfrm>
          <a:prstGeom prst="rect">
            <a:avLst/>
          </a:prstGeom>
        </p:spPr>
      </p:pic>
    </p:spTree>
    <p:extLst>
      <p:ext uri="{BB962C8B-B14F-4D97-AF65-F5344CB8AC3E}">
        <p14:creationId xmlns:p14="http://schemas.microsoft.com/office/powerpoint/2010/main" val="38857193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75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811</Words>
  <Application>Microsoft Office PowerPoint</Application>
  <PresentationFormat>Breedbeeld</PresentationFormat>
  <Paragraphs>80</Paragraphs>
  <Slides>8</Slides>
  <Notes>8</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8</vt:i4>
      </vt:variant>
    </vt:vector>
  </HeadingPairs>
  <TitlesOfParts>
    <vt:vector size="19" baseType="lpstr">
      <vt:lpstr>Aharoni</vt:lpstr>
      <vt:lpstr>Arial</vt:lpstr>
      <vt:lpstr>Arial Black</vt:lpstr>
      <vt:lpstr>Blade Runner Movie Font</vt:lpstr>
      <vt:lpstr>Calibri</vt:lpstr>
      <vt:lpstr>FrutigerASSUR-BoldItalic</vt:lpstr>
      <vt:lpstr>OfficinaSans-Bold</vt:lpstr>
      <vt:lpstr>Trebuchet MS</vt:lpstr>
      <vt:lpstr>Wingdings 3</vt:lpstr>
      <vt:lpstr>ZapfDingbats</vt:lpstr>
      <vt:lpstr>Facet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Felix Devreese</dc:creator>
  <cp:lastModifiedBy>Felix Devreese</cp:lastModifiedBy>
  <cp:revision>15</cp:revision>
  <dcterms:created xsi:type="dcterms:W3CDTF">2015-09-30T11:29:51Z</dcterms:created>
  <dcterms:modified xsi:type="dcterms:W3CDTF">2015-10-06T06:42:51Z</dcterms:modified>
</cp:coreProperties>
</file>