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notesMasterIdLst>
    <p:notesMasterId r:id="rId26"/>
  </p:notesMasterIdLst>
  <p:sldIdLst>
    <p:sldId id="268" r:id="rId4"/>
    <p:sldId id="289" r:id="rId5"/>
    <p:sldId id="270" r:id="rId6"/>
    <p:sldId id="269" r:id="rId7"/>
    <p:sldId id="280" r:id="rId8"/>
    <p:sldId id="281" r:id="rId9"/>
    <p:sldId id="282" r:id="rId10"/>
    <p:sldId id="283" r:id="rId11"/>
    <p:sldId id="284" r:id="rId12"/>
    <p:sldId id="286" r:id="rId13"/>
    <p:sldId id="272" r:id="rId14"/>
    <p:sldId id="273" r:id="rId15"/>
    <p:sldId id="274" r:id="rId16"/>
    <p:sldId id="275" r:id="rId17"/>
    <p:sldId id="294" r:id="rId18"/>
    <p:sldId id="276" r:id="rId19"/>
    <p:sldId id="287" r:id="rId20"/>
    <p:sldId id="291" r:id="rId21"/>
    <p:sldId id="285" r:id="rId22"/>
    <p:sldId id="288" r:id="rId23"/>
    <p:sldId id="278" r:id="rId24"/>
    <p:sldId id="293" r:id="rId2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ropbox\voorvallen\lievekensbossen\meldingen2013-2014.xlsx" TargetMode="External"/><Relationship Id="rId1" Type="http://schemas.openxmlformats.org/officeDocument/2006/relationships/image" Target="../media/image15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Dropbox\voorvallen\lievekensbossen\meldingen2013-2014-2015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voorvallen\lievekensbossen\meldingen2013-20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voorvallen\lievekensbossen\meldingen2013-201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voorvallen\lievekensbossen\meldingen2013-20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voorvallen\lievekensbossen\meldingen2013-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BIN LIEZEBOS    MELDINGEN 2014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tabellen!$A$23</c:f>
              <c:strCache>
                <c:ptCount val="1"/>
                <c:pt idx="0">
                  <c:v>verdacht voertuig of personen</c:v>
                </c:pt>
              </c:strCache>
            </c:strRef>
          </c:tx>
          <c:invertIfNegative val="0"/>
          <c:cat>
            <c:strRef>
              <c:f>tabellen!$B$22:$M$22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tabellen!$B$23:$M$23</c:f>
              <c:numCache>
                <c:formatCode>General</c:formatCode>
                <c:ptCount val="12"/>
                <c:pt idx="0" formatCode="0">
                  <c:v>1</c:v>
                </c:pt>
                <c:pt idx="1">
                  <c:v>1</c:v>
                </c:pt>
                <c:pt idx="2">
                  <c:v>8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tabellen!$A$24</c:f>
              <c:strCache>
                <c:ptCount val="1"/>
                <c:pt idx="0">
                  <c:v>poging tot inbraak*</c:v>
                </c:pt>
              </c:strCache>
            </c:strRef>
          </c:tx>
          <c:invertIfNegative val="0"/>
          <c:cat>
            <c:strRef>
              <c:f>tabellen!$B$22:$M$22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tabellen!$B$24:$M$24</c:f>
              <c:numCache>
                <c:formatCode>General</c:formatCode>
                <c:ptCount val="12"/>
                <c:pt idx="0" formatCode="0">
                  <c:v>0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tabellen!$A$25</c:f>
              <c:strCache>
                <c:ptCount val="1"/>
                <c:pt idx="0">
                  <c:v>inbraak *</c:v>
                </c:pt>
              </c:strCache>
            </c:strRef>
          </c:tx>
          <c:invertIfNegative val="0"/>
          <c:cat>
            <c:strRef>
              <c:f>tabellen!$B$22:$M$22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tabellen!$B$25:$M$25</c:f>
              <c:numCache>
                <c:formatCode>General</c:formatCode>
                <c:ptCount val="12"/>
                <c:pt idx="0" formatCode="0">
                  <c:v>0</c:v>
                </c:pt>
                <c:pt idx="2">
                  <c:v>2</c:v>
                </c:pt>
                <c:pt idx="3">
                  <c:v>2</c:v>
                </c:pt>
                <c:pt idx="5">
                  <c:v>1</c:v>
                </c:pt>
                <c:pt idx="7">
                  <c:v>1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tx>
            <c:strRef>
              <c:f>tabellen!$A$26</c:f>
              <c:strCache>
                <c:ptCount val="1"/>
                <c:pt idx="0">
                  <c:v>agressie</c:v>
                </c:pt>
              </c:strCache>
            </c:strRef>
          </c:tx>
          <c:invertIfNegative val="0"/>
          <c:cat>
            <c:strRef>
              <c:f>tabellen!$B$22:$M$22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tabellen!$B$26:$M$26</c:f>
              <c:numCache>
                <c:formatCode>General</c:formatCode>
                <c:ptCount val="12"/>
                <c:pt idx="0" formatCode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tabellen!$A$27</c:f>
              <c:strCache>
                <c:ptCount val="1"/>
                <c:pt idx="0">
                  <c:v>overlast</c:v>
                </c:pt>
              </c:strCache>
            </c:strRef>
          </c:tx>
          <c:invertIfNegative val="0"/>
          <c:cat>
            <c:strRef>
              <c:f>tabellen!$B$22:$M$22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tabellen!$B$27:$M$27</c:f>
              <c:numCache>
                <c:formatCode>General</c:formatCode>
                <c:ptCount val="12"/>
                <c:pt idx="0" formatCode="0">
                  <c:v>0</c:v>
                </c:pt>
                <c:pt idx="1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5"/>
          <c:order val="5"/>
          <c:tx>
            <c:strRef>
              <c:f>tabellen!$A$28</c:f>
              <c:strCache>
                <c:ptCount val="1"/>
                <c:pt idx="0">
                  <c:v>drug related</c:v>
                </c:pt>
              </c:strCache>
            </c:strRef>
          </c:tx>
          <c:invertIfNegative val="0"/>
          <c:cat>
            <c:strRef>
              <c:f>tabellen!$B$22:$M$22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tabellen!$B$28:$M$28</c:f>
              <c:numCache>
                <c:formatCode>General</c:formatCode>
                <c:ptCount val="12"/>
                <c:pt idx="0" formatCode="0">
                  <c:v>0</c:v>
                </c:pt>
                <c:pt idx="3">
                  <c:v>1</c:v>
                </c:pt>
              </c:numCache>
            </c:numRef>
          </c:val>
        </c:ser>
        <c:ser>
          <c:idx val="6"/>
          <c:order val="6"/>
          <c:tx>
            <c:strRef>
              <c:f>tabellen!$A$29</c:f>
              <c:strCache>
                <c:ptCount val="1"/>
                <c:pt idx="0">
                  <c:v>cyber crim</c:v>
                </c:pt>
              </c:strCache>
            </c:strRef>
          </c:tx>
          <c:invertIfNegative val="0"/>
          <c:cat>
            <c:strRef>
              <c:f>tabellen!$B$22:$M$22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tabellen!$B$29:$M$29</c:f>
              <c:numCache>
                <c:formatCode>General</c:formatCode>
                <c:ptCount val="12"/>
                <c:pt idx="0" formatCode="0">
                  <c:v>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96279688"/>
        <c:axId val="196281256"/>
        <c:axId val="0"/>
      </c:bar3DChart>
      <c:catAx>
        <c:axId val="196279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6281256"/>
        <c:crosses val="autoZero"/>
        <c:auto val="1"/>
        <c:lblAlgn val="ctr"/>
        <c:lblOffset val="100"/>
        <c:noMultiLvlLbl val="0"/>
      </c:catAx>
      <c:valAx>
        <c:axId val="196281256"/>
        <c:scaling>
          <c:orientation val="minMax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96279688"/>
        <c:crosses val="autoZero"/>
        <c:crossBetween val="between"/>
        <c:majorUnit val="1"/>
      </c:valAx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aangroei aantal BIN leden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0"/>
      <c:rotY val="0"/>
      <c:depthPercent val="60"/>
      <c:rAngAx val="0"/>
      <c:perspective val="9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tabellen!$B$82</c:f>
              <c:strCache>
                <c:ptCount val="1"/>
                <c:pt idx="0">
                  <c:v>totaal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tabellen!$A$83:$A$85</c:f>
              <c:strCache>
                <c:ptCount val="3"/>
                <c:pt idx="0">
                  <c:v>begin2014</c:v>
                </c:pt>
                <c:pt idx="1">
                  <c:v>midden 2014</c:v>
                </c:pt>
                <c:pt idx="2">
                  <c:v>eind 2014</c:v>
                </c:pt>
              </c:strCache>
            </c:strRef>
          </c:cat>
          <c:val>
            <c:numRef>
              <c:f>tabellen!$B$83:$B$85</c:f>
              <c:numCache>
                <c:formatCode>General</c:formatCode>
                <c:ptCount val="3"/>
                <c:pt idx="0">
                  <c:v>62</c:v>
                </c:pt>
                <c:pt idx="1">
                  <c:v>132</c:v>
                </c:pt>
                <c:pt idx="2">
                  <c:v>157</c:v>
                </c:pt>
              </c:numCache>
            </c:numRef>
          </c:val>
        </c:ser>
        <c:ser>
          <c:idx val="1"/>
          <c:order val="1"/>
          <c:tx>
            <c:strRef>
              <c:f>tabellen!$C$82</c:f>
              <c:strCache>
                <c:ptCount val="1"/>
                <c:pt idx="0">
                  <c:v>lievekens bos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tabellen!$A$83:$A$85</c:f>
              <c:strCache>
                <c:ptCount val="3"/>
                <c:pt idx="0">
                  <c:v>begin2014</c:v>
                </c:pt>
                <c:pt idx="1">
                  <c:v>midden 2014</c:v>
                </c:pt>
                <c:pt idx="2">
                  <c:v>eind 2014</c:v>
                </c:pt>
              </c:strCache>
            </c:strRef>
          </c:cat>
          <c:val>
            <c:numRef>
              <c:f>tabellen!$C$83:$C$85</c:f>
              <c:numCache>
                <c:formatCode>General</c:formatCode>
                <c:ptCount val="3"/>
                <c:pt idx="0">
                  <c:v>62</c:v>
                </c:pt>
                <c:pt idx="1">
                  <c:v>63</c:v>
                </c:pt>
                <c:pt idx="2">
                  <c:v>77</c:v>
                </c:pt>
              </c:numCache>
            </c:numRef>
          </c:val>
        </c:ser>
        <c:ser>
          <c:idx val="2"/>
          <c:order val="2"/>
          <c:tx>
            <c:strRef>
              <c:f>tabellen!$D$82</c:f>
              <c:strCache>
                <c:ptCount val="1"/>
                <c:pt idx="0">
                  <c:v>7 bunder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tabellen!$A$83:$A$85</c:f>
              <c:strCache>
                <c:ptCount val="3"/>
                <c:pt idx="0">
                  <c:v>begin2014</c:v>
                </c:pt>
                <c:pt idx="1">
                  <c:v>midden 2014</c:v>
                </c:pt>
                <c:pt idx="2">
                  <c:v>eind 2014</c:v>
                </c:pt>
              </c:strCache>
            </c:strRef>
          </c:cat>
          <c:val>
            <c:numRef>
              <c:f>tabellen!$D$83:$D$85</c:f>
              <c:numCache>
                <c:formatCode>General</c:formatCode>
                <c:ptCount val="3"/>
                <c:pt idx="0">
                  <c:v>0</c:v>
                </c:pt>
                <c:pt idx="1">
                  <c:v>69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37108000"/>
        <c:axId val="237106040"/>
        <c:axId val="0"/>
      </c:bar3DChart>
      <c:catAx>
        <c:axId val="2371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06040"/>
        <c:crosses val="autoZero"/>
        <c:auto val="1"/>
        <c:lblAlgn val="ctr"/>
        <c:lblOffset val="100"/>
        <c:noMultiLvlLbl val="0"/>
      </c:catAx>
      <c:valAx>
        <c:axId val="237106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0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aangroei ledenaantal BIN LIEZEBOS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3.2662884648444218E-2"/>
          <c:y val="0.20556727467296482"/>
          <c:w val="0.96217981777548589"/>
          <c:h val="0.74087567644978058"/>
        </c:manualLayout>
      </c:layout>
      <c:lineChart>
        <c:grouping val="standard"/>
        <c:varyColors val="0"/>
        <c:ser>
          <c:idx val="0"/>
          <c:order val="0"/>
          <c:tx>
            <c:strRef>
              <c:f>tabellen!$C$82</c:f>
              <c:strCache>
                <c:ptCount val="1"/>
                <c:pt idx="0">
                  <c:v>lievekens bos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tabellen!$A$83:$A$85</c:f>
              <c:strCache>
                <c:ptCount val="3"/>
                <c:pt idx="0">
                  <c:v>begin2014</c:v>
                </c:pt>
                <c:pt idx="1">
                  <c:v>midden 2014</c:v>
                </c:pt>
                <c:pt idx="2">
                  <c:v>eind 2014</c:v>
                </c:pt>
              </c:strCache>
            </c:strRef>
          </c:cat>
          <c:val>
            <c:numRef>
              <c:f>tabellen!$C$83:$C$85</c:f>
              <c:numCache>
                <c:formatCode>General</c:formatCode>
                <c:ptCount val="3"/>
                <c:pt idx="0">
                  <c:v>62</c:v>
                </c:pt>
                <c:pt idx="1">
                  <c:v>63</c:v>
                </c:pt>
                <c:pt idx="2">
                  <c:v>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tabellen!$D$82</c:f>
              <c:strCache>
                <c:ptCount val="1"/>
                <c:pt idx="0">
                  <c:v>7 bunder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tabellen!$A$83:$A$85</c:f>
              <c:strCache>
                <c:ptCount val="3"/>
                <c:pt idx="0">
                  <c:v>begin2014</c:v>
                </c:pt>
                <c:pt idx="1">
                  <c:v>midden 2014</c:v>
                </c:pt>
                <c:pt idx="2">
                  <c:v>eind 2014</c:v>
                </c:pt>
              </c:strCache>
            </c:strRef>
          </c:cat>
          <c:val>
            <c:numRef>
              <c:f>tabellen!$D$83:$D$85</c:f>
              <c:numCache>
                <c:formatCode>General</c:formatCode>
                <c:ptCount val="3"/>
                <c:pt idx="0">
                  <c:v>0</c:v>
                </c:pt>
                <c:pt idx="1">
                  <c:v>69</c:v>
                </c:pt>
                <c:pt idx="2">
                  <c:v>80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7109960"/>
        <c:axId val="237106432"/>
      </c:lineChart>
      <c:catAx>
        <c:axId val="23710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06432"/>
        <c:crosses val="autoZero"/>
        <c:auto val="1"/>
        <c:lblAlgn val="ctr"/>
        <c:lblOffset val="100"/>
        <c:noMultiLvlLbl val="0"/>
      </c:catAx>
      <c:valAx>
        <c:axId val="2371064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3710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nl-BE" baseline="0"/>
              <a:t>% toename leden aantal in 2de jaar helft</a:t>
            </a:r>
          </a:p>
        </c:rich>
      </c:tx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tabellen!$F$83</c:f>
              <c:strCache>
                <c:ptCount val="1"/>
                <c:pt idx="0">
                  <c:v>lievekensbossen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tabellen!$E$84</c:f>
              <c:strCache>
                <c:ptCount val="1"/>
                <c:pt idx="0">
                  <c:v>tweede helft 2014</c:v>
                </c:pt>
              </c:strCache>
            </c:strRef>
          </c:cat>
          <c:val>
            <c:numRef>
              <c:f>tabellen!$F$84</c:f>
              <c:numCache>
                <c:formatCode>0</c:formatCode>
                <c:ptCount val="1"/>
                <c:pt idx="0">
                  <c:v>22.222222222222214</c:v>
                </c:pt>
              </c:numCache>
            </c:numRef>
          </c:val>
        </c:ser>
        <c:ser>
          <c:idx val="1"/>
          <c:order val="1"/>
          <c:tx>
            <c:strRef>
              <c:f>tabellen!$G$83</c:f>
              <c:strCache>
                <c:ptCount val="1"/>
                <c:pt idx="0">
                  <c:v>7 bunder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tabellen!$E$84</c:f>
              <c:strCache>
                <c:ptCount val="1"/>
                <c:pt idx="0">
                  <c:v>tweede helft 2014</c:v>
                </c:pt>
              </c:strCache>
            </c:strRef>
          </c:cat>
          <c:val>
            <c:numRef>
              <c:f>tabellen!$G$84</c:f>
              <c:numCache>
                <c:formatCode>0</c:formatCode>
                <c:ptCount val="1"/>
                <c:pt idx="0">
                  <c:v>15.942028985507244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43483936"/>
        <c:axId val="243489032"/>
        <c:axId val="237625720"/>
      </c:bar3DChart>
      <c:catAx>
        <c:axId val="2434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43489032"/>
        <c:crosses val="autoZero"/>
        <c:auto val="1"/>
        <c:lblAlgn val="ctr"/>
        <c:lblOffset val="100"/>
        <c:noMultiLvlLbl val="0"/>
      </c:catAx>
      <c:valAx>
        <c:axId val="2434890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243483936"/>
        <c:crosses val="autoZero"/>
        <c:crossBetween val="between"/>
      </c:valAx>
      <c:serAx>
        <c:axId val="2376257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43489032"/>
        <c:crosses val="autoZero"/>
      </c:ser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0.30863316829161874"/>
          <c:y val="0.21728226756443086"/>
          <c:w val="0.36088181003547237"/>
          <c:h val="6.6575691253754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meldingen BIN liezebos 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tabellen!$A$33:$A$39</c:f>
              <c:strCache>
                <c:ptCount val="7"/>
                <c:pt idx="0">
                  <c:v>verdacht voertuig of personen</c:v>
                </c:pt>
                <c:pt idx="1">
                  <c:v>poging tot inbraak*</c:v>
                </c:pt>
                <c:pt idx="2">
                  <c:v>inbraak *</c:v>
                </c:pt>
                <c:pt idx="3">
                  <c:v>agressie</c:v>
                </c:pt>
                <c:pt idx="4">
                  <c:v>overlast</c:v>
                </c:pt>
                <c:pt idx="5">
                  <c:v>ciber crim</c:v>
                </c:pt>
                <c:pt idx="6">
                  <c:v>drug related</c:v>
                </c:pt>
              </c:strCache>
            </c:strRef>
          </c:cat>
          <c:val>
            <c:numRef>
              <c:f>tabellen!$B$33:$B$39</c:f>
              <c:numCache>
                <c:formatCode>0</c:formatCode>
                <c:ptCount val="7"/>
                <c:pt idx="0">
                  <c:v>24</c:v>
                </c:pt>
                <c:pt idx="1">
                  <c:v>1</c:v>
                </c:pt>
                <c:pt idx="2">
                  <c:v>7</c:v>
                </c:pt>
                <c:pt idx="3">
                  <c:v>0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BIN LIEVEKENSBOSSEN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tabellen!$D$33</c:f>
              <c:strCache>
                <c:ptCount val="1"/>
                <c:pt idx="0">
                  <c:v>verdacht voertuig of personen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tabellen!$G$33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tabellen!$D$34</c:f>
              <c:strCache>
                <c:ptCount val="1"/>
                <c:pt idx="0">
                  <c:v>poging tot inbraak*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tabellen!$G$34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tabellen!$D$35</c:f>
              <c:strCache>
                <c:ptCount val="1"/>
                <c:pt idx="0">
                  <c:v>inbraak *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tabellen!$G$35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tabellen!$D$36</c:f>
              <c:strCache>
                <c:ptCount val="1"/>
                <c:pt idx="0">
                  <c:v>agressie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tabellen!$G$36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tabellen!$D$37</c:f>
              <c:strCache>
                <c:ptCount val="1"/>
                <c:pt idx="0">
                  <c:v>overlast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tabellen!$G$37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shape val="cylinder"/>
        </c:ser>
        <c:ser>
          <c:idx val="5"/>
          <c:order val="5"/>
          <c:tx>
            <c:strRef>
              <c:f>tabellen!$D$38</c:f>
              <c:strCache>
                <c:ptCount val="1"/>
                <c:pt idx="0">
                  <c:v>ciber crim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tabellen!$G$38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tabellen!$D$39</c:f>
              <c:strCache>
                <c:ptCount val="1"/>
                <c:pt idx="0">
                  <c:v>drug related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tabellen!$G$39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277728"/>
        <c:axId val="196280864"/>
        <c:axId val="0"/>
      </c:bar3DChart>
      <c:catAx>
        <c:axId val="19627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6280864"/>
        <c:crosses val="autoZero"/>
        <c:auto val="1"/>
        <c:lblAlgn val="ctr"/>
        <c:lblOffset val="100"/>
        <c:noMultiLvlLbl val="0"/>
      </c:catAx>
      <c:valAx>
        <c:axId val="19628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62777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0">
          <a:srgbClr val="FFC000"/>
        </a:gs>
        <a:gs pos="64000">
          <a:schemeClr val="accent1">
            <a:lumMod val="45000"/>
            <a:lumOff val="55000"/>
          </a:schemeClr>
        </a:gs>
        <a:gs pos="86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bin lievekensbossen 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tabellen!$D$33:$D$39</c:f>
              <c:strCache>
                <c:ptCount val="7"/>
                <c:pt idx="0">
                  <c:v>verdacht voertuig of personen</c:v>
                </c:pt>
                <c:pt idx="1">
                  <c:v>poging tot inbraak*</c:v>
                </c:pt>
                <c:pt idx="2">
                  <c:v>inbraak *</c:v>
                </c:pt>
                <c:pt idx="3">
                  <c:v>agressie</c:v>
                </c:pt>
                <c:pt idx="4">
                  <c:v>overlast</c:v>
                </c:pt>
                <c:pt idx="5">
                  <c:v>ciber crim</c:v>
                </c:pt>
                <c:pt idx="6">
                  <c:v>drug related</c:v>
                </c:pt>
              </c:strCache>
            </c:strRef>
          </c:cat>
          <c:val>
            <c:numRef>
              <c:f>tabellen!$G$33:$G$39</c:f>
              <c:numCache>
                <c:formatCode>General</c:formatCode>
                <c:ptCount val="7"/>
                <c:pt idx="0">
                  <c:v>11</c:v>
                </c:pt>
                <c:pt idx="2">
                  <c:v>4</c:v>
                </c:pt>
                <c:pt idx="4">
                  <c:v>10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vergelijk type  meldingen  in 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Blad3!$S$37</c:f>
              <c:strCache>
                <c:ptCount val="1"/>
                <c:pt idx="0">
                  <c:v>lievekensbossen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Blad3!$P$38:$R$44</c:f>
              <c:strCache>
                <c:ptCount val="7"/>
                <c:pt idx="0">
                  <c:v>verdacht voertuig of personen</c:v>
                </c:pt>
                <c:pt idx="1">
                  <c:v>poging tot inbraak*</c:v>
                </c:pt>
                <c:pt idx="2">
                  <c:v>inbraak *</c:v>
                </c:pt>
                <c:pt idx="3">
                  <c:v>agressie</c:v>
                </c:pt>
                <c:pt idx="4">
                  <c:v>overlast</c:v>
                </c:pt>
                <c:pt idx="5">
                  <c:v>ciber crim</c:v>
                </c:pt>
                <c:pt idx="6">
                  <c:v>drug related</c:v>
                </c:pt>
              </c:strCache>
            </c:strRef>
          </c:cat>
          <c:val>
            <c:numRef>
              <c:f>Blad3!$S$38:$S$44</c:f>
              <c:numCache>
                <c:formatCode>General</c:formatCode>
                <c:ptCount val="7"/>
                <c:pt idx="0">
                  <c:v>11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10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Blad3!$T$37</c:f>
              <c:strCache>
                <c:ptCount val="1"/>
                <c:pt idx="0">
                  <c:v>7 bunder - bosbeek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Blad3!$P$38:$R$44</c:f>
              <c:strCache>
                <c:ptCount val="7"/>
                <c:pt idx="0">
                  <c:v>verdacht voertuig of personen</c:v>
                </c:pt>
                <c:pt idx="1">
                  <c:v>poging tot inbraak*</c:v>
                </c:pt>
                <c:pt idx="2">
                  <c:v>inbraak *</c:v>
                </c:pt>
                <c:pt idx="3">
                  <c:v>agressie</c:v>
                </c:pt>
                <c:pt idx="4">
                  <c:v>overlast</c:v>
                </c:pt>
                <c:pt idx="5">
                  <c:v>ciber crim</c:v>
                </c:pt>
                <c:pt idx="6">
                  <c:v>drug related</c:v>
                </c:pt>
              </c:strCache>
            </c:strRef>
          </c:cat>
          <c:val>
            <c:numRef>
              <c:f>Blad3!$T$38:$T$44</c:f>
              <c:numCache>
                <c:formatCode>General</c:formatCode>
                <c:ptCount val="7"/>
                <c:pt idx="0">
                  <c:v>13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37106824"/>
        <c:axId val="237105648"/>
        <c:axId val="236815352"/>
      </c:bar3DChart>
      <c:catAx>
        <c:axId val="23710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05648"/>
        <c:crosses val="autoZero"/>
        <c:auto val="1"/>
        <c:lblAlgn val="ctr"/>
        <c:lblOffset val="100"/>
        <c:noMultiLvlLbl val="0"/>
      </c:catAx>
      <c:valAx>
        <c:axId val="237105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7106824"/>
        <c:crosses val="autoZero"/>
        <c:crossBetween val="between"/>
      </c:valAx>
      <c:serAx>
        <c:axId val="2368153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0564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F0000"/>
                </a:solidFill>
              </a:rPr>
              <a:t>vergelijk 2014 met 2013LIEVEKENSBOSSEN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336251517504589E-2"/>
          <c:y val="0.12187554961635562"/>
          <c:w val="0.9068538932633422"/>
          <c:h val="0.76315357935561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tabellen!$S$1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tabellen!$R$2:$R$8</c:f>
              <c:strCache>
                <c:ptCount val="7"/>
                <c:pt idx="0">
                  <c:v>verdacht voertuig of personen</c:v>
                </c:pt>
                <c:pt idx="1">
                  <c:v>poging tot inbraak*</c:v>
                </c:pt>
                <c:pt idx="2">
                  <c:v>inbraak *</c:v>
                </c:pt>
                <c:pt idx="3">
                  <c:v>agressie</c:v>
                </c:pt>
                <c:pt idx="4">
                  <c:v>overlast</c:v>
                </c:pt>
                <c:pt idx="5">
                  <c:v>ciber crim</c:v>
                </c:pt>
                <c:pt idx="6">
                  <c:v>drug related</c:v>
                </c:pt>
              </c:strCache>
            </c:strRef>
          </c:cat>
          <c:val>
            <c:numRef>
              <c:f>tabellen!$S$2:$S$8</c:f>
              <c:numCache>
                <c:formatCode>General</c:formatCode>
                <c:ptCount val="7"/>
                <c:pt idx="0">
                  <c:v>16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tabellen!$T$1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tabellen!$R$2:$R$8</c:f>
              <c:strCache>
                <c:ptCount val="7"/>
                <c:pt idx="0">
                  <c:v>verdacht voertuig of personen</c:v>
                </c:pt>
                <c:pt idx="1">
                  <c:v>poging tot inbraak*</c:v>
                </c:pt>
                <c:pt idx="2">
                  <c:v>inbraak *</c:v>
                </c:pt>
                <c:pt idx="3">
                  <c:v>agressie</c:v>
                </c:pt>
                <c:pt idx="4">
                  <c:v>overlast</c:v>
                </c:pt>
                <c:pt idx="5">
                  <c:v>ciber crim</c:v>
                </c:pt>
                <c:pt idx="6">
                  <c:v>drug related</c:v>
                </c:pt>
              </c:strCache>
            </c:strRef>
          </c:cat>
          <c:val>
            <c:numRef>
              <c:f>tabellen!$T$2:$T$8</c:f>
              <c:numCache>
                <c:formatCode>General</c:formatCode>
                <c:ptCount val="7"/>
                <c:pt idx="0">
                  <c:v>11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10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tabellen!$U$1</c:f>
              <c:strCache>
                <c:ptCount val="1"/>
                <c:pt idx="0">
                  <c:v>2014/2013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tabellen!$R$2:$R$8</c:f>
              <c:strCache>
                <c:ptCount val="7"/>
                <c:pt idx="0">
                  <c:v>verdacht voertuig of personen</c:v>
                </c:pt>
                <c:pt idx="1">
                  <c:v>poging tot inbraak*</c:v>
                </c:pt>
                <c:pt idx="2">
                  <c:v>inbraak *</c:v>
                </c:pt>
                <c:pt idx="3">
                  <c:v>agressie</c:v>
                </c:pt>
                <c:pt idx="4">
                  <c:v>overlast</c:v>
                </c:pt>
                <c:pt idx="5">
                  <c:v>ciber crim</c:v>
                </c:pt>
                <c:pt idx="6">
                  <c:v>drug related</c:v>
                </c:pt>
              </c:strCache>
            </c:strRef>
          </c:cat>
          <c:val>
            <c:numRef>
              <c:f>tabellen!$U$2:$U$8</c:f>
              <c:numCache>
                <c:formatCode>General</c:formatCode>
                <c:ptCount val="7"/>
                <c:pt idx="0">
                  <c:v>-5</c:v>
                </c:pt>
                <c:pt idx="1">
                  <c:v>-2</c:v>
                </c:pt>
                <c:pt idx="2">
                  <c:v>2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7111920"/>
        <c:axId val="237112704"/>
      </c:barChart>
      <c:catAx>
        <c:axId val="23711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12704"/>
        <c:crosses val="autoZero"/>
        <c:auto val="1"/>
        <c:lblAlgn val="ctr"/>
        <c:lblOffset val="100"/>
        <c:noMultiLvlLbl val="0"/>
      </c:catAx>
      <c:valAx>
        <c:axId val="23711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1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Meldingen 2015 bin liezebos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682806939845766E-2"/>
          <c:y val="0.22245278661236442"/>
          <c:w val="0.93531719306015426"/>
          <c:h val="0.59609975327241915"/>
        </c:manualLayout>
      </c:layout>
      <c:bar3DChart>
        <c:barDir val="col"/>
        <c:grouping val="standard"/>
        <c:varyColors val="0"/>
        <c:ser>
          <c:idx val="0"/>
          <c:order val="0"/>
          <c:tx>
            <c:v>lievekensbossen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tabellen!$D$53:$D$59</c:f>
              <c:strCache>
                <c:ptCount val="7"/>
                <c:pt idx="0">
                  <c:v>verdacht voertuig of personen</c:v>
                </c:pt>
                <c:pt idx="1">
                  <c:v>poging tot inbraak*</c:v>
                </c:pt>
                <c:pt idx="2">
                  <c:v>inbraak *</c:v>
                </c:pt>
                <c:pt idx="3">
                  <c:v>agressie</c:v>
                </c:pt>
                <c:pt idx="4">
                  <c:v>overlast</c:v>
                </c:pt>
                <c:pt idx="5">
                  <c:v>ciber crim</c:v>
                </c:pt>
                <c:pt idx="6">
                  <c:v>drug related</c:v>
                </c:pt>
              </c:strCache>
            </c:strRef>
          </c:cat>
          <c:val>
            <c:numRef>
              <c:f>tabellen!$G$53:$G$59</c:f>
              <c:numCache>
                <c:formatCode>General</c:formatCode>
                <c:ptCount val="7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v>zevenbunder bosbeek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tabellen!$D$53:$D$59</c:f>
              <c:strCache>
                <c:ptCount val="7"/>
                <c:pt idx="0">
                  <c:v>verdacht voertuig of personen</c:v>
                </c:pt>
                <c:pt idx="1">
                  <c:v>poging tot inbraak*</c:v>
                </c:pt>
                <c:pt idx="2">
                  <c:v>inbraak *</c:v>
                </c:pt>
                <c:pt idx="3">
                  <c:v>agressie</c:v>
                </c:pt>
                <c:pt idx="4">
                  <c:v>overlast</c:v>
                </c:pt>
                <c:pt idx="5">
                  <c:v>ciber crim</c:v>
                </c:pt>
                <c:pt idx="6">
                  <c:v>drug related</c:v>
                </c:pt>
              </c:strCache>
            </c:strRef>
          </c:cat>
          <c:val>
            <c:numRef>
              <c:f>tabellen!$K$53:$K$59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37105256"/>
        <c:axId val="237112312"/>
        <c:axId val="237618936"/>
      </c:bar3DChart>
      <c:catAx>
        <c:axId val="23710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12312"/>
        <c:crosses val="autoZero"/>
        <c:auto val="1"/>
        <c:lblAlgn val="ctr"/>
        <c:lblOffset val="100"/>
        <c:noMultiLvlLbl val="0"/>
      </c:catAx>
      <c:valAx>
        <c:axId val="237112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05256"/>
        <c:crosses val="autoZero"/>
        <c:crossBetween val="between"/>
      </c:valAx>
      <c:serAx>
        <c:axId val="2376189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1231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l-BE">
                <a:solidFill>
                  <a:sysClr val="windowText" lastClr="000000"/>
                </a:solidFill>
                <a:latin typeface="Calibri" panose="020F0502020204030204" pitchFamily="34" charset="0"/>
              </a:rPr>
              <a:t>Meldingen</a:t>
            </a:r>
            <a:r>
              <a:rPr lang="nl-BE" baseline="0">
                <a:solidFill>
                  <a:sysClr val="windowText" lastClr="000000"/>
                </a:solidFill>
                <a:latin typeface="Calibri" panose="020F0502020204030204" pitchFamily="34" charset="0"/>
              </a:rPr>
              <a:t> BIN LIEZEBOS 2015</a:t>
            </a:r>
            <a:endParaRPr lang="nl-BE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2091666666666667"/>
          <c:y val="2.1680216802168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400772411838081E-2"/>
          <c:y val="0.42674035664241156"/>
          <c:w val="0.79594043429072359"/>
          <c:h val="0.417527402570613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tabellen!$A$43</c:f>
              <c:strCache>
                <c:ptCount val="1"/>
                <c:pt idx="0">
                  <c:v>verdacht voertuig of personen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tabellen!$B$42:$M$42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tabellen!$B$43:$M$43</c:f>
              <c:numCache>
                <c:formatCode>General</c:formatCode>
                <c:ptCount val="12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tabellen!$A$44</c:f>
              <c:strCache>
                <c:ptCount val="1"/>
                <c:pt idx="0">
                  <c:v>poging tot inbraak*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tabellen!$B$42:$M$42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tabellen!$B$44:$M$44</c:f>
              <c:numCache>
                <c:formatCode>General</c:formatCode>
                <c:ptCount val="12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tabellen!$A$45</c:f>
              <c:strCache>
                <c:ptCount val="1"/>
                <c:pt idx="0">
                  <c:v>inbraak *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tabellen!$B$42:$M$42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tabellen!$B$45:$M$45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tabellen!$A$46</c:f>
              <c:strCache>
                <c:ptCount val="1"/>
                <c:pt idx="0">
                  <c:v>agressie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tabellen!$B$42:$M$42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tabellen!$B$46:$M$46</c:f>
              <c:numCache>
                <c:formatCode>General</c:formatCode>
                <c:ptCount val="12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tabellen!$A$47</c:f>
              <c:strCache>
                <c:ptCount val="1"/>
                <c:pt idx="0">
                  <c:v>overlast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tabellen!$B$42:$M$42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tabellen!$B$47:$M$47</c:f>
              <c:numCache>
                <c:formatCode>General</c:formatCode>
                <c:ptCount val="12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tabellen!$A$48</c:f>
              <c:strCache>
                <c:ptCount val="1"/>
                <c:pt idx="0">
                  <c:v>drug related</c:v>
                </c:pt>
              </c:strCache>
            </c:strRef>
          </c:tx>
          <c:spPr>
            <a:pattFill prst="ltDn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tabellen!$B$42:$M$42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tabellen!$B$48:$M$48</c:f>
              <c:numCache>
                <c:formatCode>General</c:formatCode>
                <c:ptCount val="12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tabellen!$A$49</c:f>
              <c:strCache>
                <c:ptCount val="1"/>
                <c:pt idx="0">
                  <c:v>cyber crim</c:v>
                </c:pt>
              </c:strCache>
            </c:strRef>
          </c:tx>
          <c:spPr>
            <a:pattFill prst="ltDnDiag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solidFill>
                <a:schemeClr val="accent1">
                  <a:lumMod val="60000"/>
                </a:schemeClr>
              </a:solidFill>
            </a:ln>
            <a:effectLst/>
            <a:sp3d>
              <a:contourClr>
                <a:schemeClr val="accent1">
                  <a:lumMod val="6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tabellen!$B$42:$M$42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tabellen!$B$49:$M$49</c:f>
              <c:numCache>
                <c:formatCode>General</c:formatCode>
                <c:ptCount val="12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7111136"/>
        <c:axId val="237109176"/>
        <c:axId val="0"/>
      </c:bar3DChart>
      <c:catAx>
        <c:axId val="23711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09176"/>
        <c:crosses val="autoZero"/>
        <c:auto val="1"/>
        <c:lblAlgn val="ctr"/>
        <c:lblOffset val="100"/>
        <c:noMultiLvlLbl val="0"/>
      </c:catAx>
      <c:valAx>
        <c:axId val="23710917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1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6335285635331286E-2"/>
          <c:y val="0.12628726287262876"/>
          <c:w val="0.92103937007874015"/>
          <c:h val="0.23848409192753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1">
            <a:lumMod val="85000"/>
          </a:schemeClr>
        </a:gs>
        <a:gs pos="62000">
          <a:schemeClr val="bg1">
            <a:lumMod val="85000"/>
          </a:schemeClr>
        </a:gs>
        <a:gs pos="21000">
          <a:schemeClr val="bg1"/>
        </a:gs>
      </a:gsLst>
      <a:lin ang="108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F0000"/>
                </a:solidFill>
              </a:rPr>
              <a:t>MELDINGEN BIN LIEZEBOS 2014-2015 </a:t>
            </a:r>
          </a:p>
        </c:rich>
      </c:tx>
      <c:overlay val="0"/>
      <c:spPr>
        <a:solidFill>
          <a:schemeClr val="bg1">
            <a:alpha val="1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793194329280932E-2"/>
          <c:y val="0.16990204580309201"/>
          <c:w val="0.94323350014450202"/>
          <c:h val="0.6106660287326614"/>
        </c:manualLayout>
      </c:layout>
      <c:bar3DChart>
        <c:barDir val="col"/>
        <c:grouping val="standard"/>
        <c:varyColors val="0"/>
        <c:ser>
          <c:idx val="0"/>
          <c:order val="0"/>
          <c:tx>
            <c:v>BIN liezebos 2014</c:v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tabellen!$A$53:$A$59</c:f>
              <c:strCache>
                <c:ptCount val="7"/>
                <c:pt idx="0">
                  <c:v>verdacht voertuig of personen</c:v>
                </c:pt>
                <c:pt idx="1">
                  <c:v>poging tot inbraak*</c:v>
                </c:pt>
                <c:pt idx="2">
                  <c:v>inbraak *</c:v>
                </c:pt>
                <c:pt idx="3">
                  <c:v>agressie</c:v>
                </c:pt>
                <c:pt idx="4">
                  <c:v>overlast</c:v>
                </c:pt>
                <c:pt idx="5">
                  <c:v>ciber crim</c:v>
                </c:pt>
                <c:pt idx="6">
                  <c:v>drug related</c:v>
                </c:pt>
              </c:strCache>
            </c:strRef>
          </c:cat>
          <c:val>
            <c:numRef>
              <c:f>tabellen!$B$33:$B$39</c:f>
              <c:numCache>
                <c:formatCode>0</c:formatCode>
                <c:ptCount val="7"/>
                <c:pt idx="0">
                  <c:v>24</c:v>
                </c:pt>
                <c:pt idx="1">
                  <c:v>1</c:v>
                </c:pt>
                <c:pt idx="2">
                  <c:v>7</c:v>
                </c:pt>
                <c:pt idx="3">
                  <c:v>0</c:v>
                </c:pt>
                <c:pt idx="4">
                  <c:v>10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v>BIN liezebos 2015</c:v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tabellen!$A$53:$A$59</c:f>
              <c:strCache>
                <c:ptCount val="7"/>
                <c:pt idx="0">
                  <c:v>verdacht voertuig of personen</c:v>
                </c:pt>
                <c:pt idx="1">
                  <c:v>poging tot inbraak*</c:v>
                </c:pt>
                <c:pt idx="2">
                  <c:v>inbraak *</c:v>
                </c:pt>
                <c:pt idx="3">
                  <c:v>agressie</c:v>
                </c:pt>
                <c:pt idx="4">
                  <c:v>overlast</c:v>
                </c:pt>
                <c:pt idx="5">
                  <c:v>ciber crim</c:v>
                </c:pt>
                <c:pt idx="6">
                  <c:v>drug related</c:v>
                </c:pt>
              </c:strCache>
            </c:strRef>
          </c:cat>
          <c:val>
            <c:numRef>
              <c:f>tabellen!$B$53:$B$59</c:f>
              <c:numCache>
                <c:formatCode>General</c:formatCode>
                <c:ptCount val="7"/>
                <c:pt idx="0">
                  <c:v>4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37108392"/>
        <c:axId val="237111528"/>
        <c:axId val="237620632"/>
      </c:bar3DChart>
      <c:catAx>
        <c:axId val="23710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11528"/>
        <c:crosses val="autoZero"/>
        <c:auto val="1"/>
        <c:lblAlgn val="ctr"/>
        <c:lblOffset val="100"/>
        <c:noMultiLvlLbl val="0"/>
      </c:catAx>
      <c:valAx>
        <c:axId val="2371115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237108392"/>
        <c:crosses val="autoZero"/>
        <c:crossBetween val="between"/>
      </c:valAx>
      <c:serAx>
        <c:axId val="2376206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711152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4DAFE-7478-4B76-9B24-9DD1D202A9F9}" type="datetimeFigureOut">
              <a:rPr lang="nl-BE" smtClean="0"/>
              <a:pPr/>
              <a:t>5/03/2015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CEFAF-9E6B-423C-856B-06B7496B4D2E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85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CEFAF-9E6B-423C-856B-06B7496B4D2E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589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CEFAF-9E6B-423C-856B-06B7496B4D2E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385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7BBC9-A22E-4452-BF04-359D43D33DC0}" type="slidenum">
              <a:rPr lang="nl-BE" smtClean="0">
                <a:solidFill>
                  <a:prstClr val="black"/>
                </a:solidFill>
              </a:rPr>
              <a:pPr/>
              <a:t>3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1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7BBC9-A22E-4452-BF04-359D43D33DC0}" type="slidenum">
              <a:rPr lang="nl-BE" smtClean="0">
                <a:solidFill>
                  <a:prstClr val="black"/>
                </a:solidFill>
              </a:rPr>
              <a:pPr/>
              <a:t>4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6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B606-8BAB-46F8-80A4-474913D72CF5}" type="slidenum">
              <a:rPr lang="nl-BE" smtClean="0">
                <a:solidFill>
                  <a:prstClr val="black"/>
                </a:solidFill>
              </a:rPr>
              <a:pPr/>
              <a:t>13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9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CEFAF-9E6B-423C-856B-06B7496B4D2E}" type="slidenum">
              <a:rPr lang="nl-BE" smtClean="0">
                <a:solidFill>
                  <a:prstClr val="black"/>
                </a:solidFill>
              </a:rPr>
              <a:pPr/>
              <a:t>22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6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A838-C6C9-4022-A2A5-7AD4BBA8BDC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9DDC-23BC-4668-A3D0-61D1494BA5E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4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3489-71BB-4D8A-BDCE-CE1CC789ED6E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9DDC-23BC-4668-A3D0-61D1494BA5E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6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A199-7041-4D3B-9838-7377B053A4F6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9DDC-23BC-4668-A3D0-61D1494BA5E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5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245A-7C71-4516-BC88-4A760CFC0F0D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6" y="0"/>
            <a:ext cx="4588904" cy="68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2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rgbClr val="CD3301"/>
              </a:buClr>
              <a:defRPr/>
            </a:lvl1pPr>
            <a:lvl2pPr>
              <a:buClr>
                <a:srgbClr val="CD3301"/>
              </a:buClr>
              <a:defRPr/>
            </a:lvl2pPr>
            <a:lvl3pPr>
              <a:buClr>
                <a:srgbClr val="CD3301"/>
              </a:buClr>
              <a:defRPr/>
            </a:lvl3pPr>
            <a:lvl4pPr>
              <a:buClr>
                <a:srgbClr val="CD3301"/>
              </a:buClr>
              <a:defRPr/>
            </a:lvl4pPr>
            <a:lvl5pPr>
              <a:buClr>
                <a:srgbClr val="CD3301"/>
              </a:buClr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EF1E-ACB2-4C89-B6C5-7E613C5A439D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06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008E-F09E-46AE-8AD8-F694D979E390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2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755-A6DC-416A-A38D-FA4CC4B6AC2B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2880360"/>
            <a:ext cx="4895056" cy="2910839"/>
          </a:xfrm>
        </p:spPr>
        <p:txBody>
          <a:bodyPr anchor="t">
            <a:normAutofit/>
          </a:bodyPr>
          <a:lstStyle>
            <a:lvl1pPr>
              <a:buClr>
                <a:srgbClr val="C00000"/>
              </a:buClr>
              <a:defRPr sz="1800"/>
            </a:lvl1pPr>
            <a:lvl2pPr>
              <a:buClr>
                <a:srgbClr val="C00000"/>
              </a:buClr>
              <a:defRPr sz="1600"/>
            </a:lvl2pPr>
            <a:lvl3pPr>
              <a:buClr>
                <a:srgbClr val="C00000"/>
              </a:buClr>
              <a:defRPr sz="1400"/>
            </a:lvl3pPr>
            <a:lvl4pPr>
              <a:buClr>
                <a:srgbClr val="C00000"/>
              </a:buClr>
              <a:defRPr sz="1200"/>
            </a:lvl4pPr>
            <a:lvl5pPr>
              <a:buClr>
                <a:srgbClr val="C00000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2880360"/>
            <a:ext cx="4895056" cy="2910839"/>
          </a:xfrm>
        </p:spPr>
        <p:txBody>
          <a:bodyPr anchor="t">
            <a:normAutofit/>
          </a:bodyPr>
          <a:lstStyle>
            <a:lvl1pPr>
              <a:buClr>
                <a:srgbClr val="CD3301"/>
              </a:buClr>
              <a:defRPr sz="1800"/>
            </a:lvl1pPr>
            <a:lvl2pPr>
              <a:buClr>
                <a:srgbClr val="CD3301"/>
              </a:buClr>
              <a:defRPr sz="1600"/>
            </a:lvl2pPr>
            <a:lvl3pPr>
              <a:buClr>
                <a:srgbClr val="CD3301"/>
              </a:buClr>
              <a:defRPr sz="1400"/>
            </a:lvl3pPr>
            <a:lvl4pPr>
              <a:buClr>
                <a:srgbClr val="CD3301"/>
              </a:buClr>
              <a:defRPr sz="1200"/>
            </a:lvl4pPr>
            <a:lvl5pPr>
              <a:buClr>
                <a:srgbClr val="CD3301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3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rgbClr val="C00000"/>
              </a:buClr>
              <a:defRPr sz="1800"/>
            </a:lvl1pPr>
            <a:lvl2pPr>
              <a:buClr>
                <a:srgbClr val="C00000"/>
              </a:buClr>
              <a:defRPr sz="1600"/>
            </a:lvl2pPr>
            <a:lvl3pPr>
              <a:buClr>
                <a:srgbClr val="C00000"/>
              </a:buClr>
              <a:defRPr sz="1400"/>
            </a:lvl3pPr>
            <a:lvl4pPr>
              <a:buClr>
                <a:srgbClr val="C00000"/>
              </a:buClr>
              <a:defRPr sz="1200"/>
            </a:lvl4pPr>
            <a:lvl5pPr>
              <a:buClr>
                <a:srgbClr val="C00000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rgbClr val="CD3301"/>
              </a:buClr>
              <a:defRPr sz="1800"/>
            </a:lvl1pPr>
            <a:lvl2pPr>
              <a:buClr>
                <a:srgbClr val="CD3301"/>
              </a:buClr>
              <a:defRPr sz="1600"/>
            </a:lvl2pPr>
            <a:lvl3pPr>
              <a:buClr>
                <a:srgbClr val="CD3301"/>
              </a:buClr>
              <a:defRPr sz="1400"/>
            </a:lvl3pPr>
            <a:lvl4pPr>
              <a:buClr>
                <a:srgbClr val="CD3301"/>
              </a:buClr>
              <a:defRPr sz="1200"/>
            </a:lvl4pPr>
            <a:lvl5pPr>
              <a:buClr>
                <a:srgbClr val="CD3301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916-C6E9-4B22-A1F5-70B67960B4E6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8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9634-85D4-408B-99F4-6288E79DFA4D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9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BBE-676B-42B1-8276-8BCB4913456B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07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buClr>
                <a:srgbClr val="CD3301"/>
              </a:buClr>
              <a:defRPr sz="2000"/>
            </a:lvl1pPr>
            <a:lvl2pPr>
              <a:buClr>
                <a:srgbClr val="CD3301"/>
              </a:buClr>
              <a:defRPr sz="1800"/>
            </a:lvl2pPr>
            <a:lvl3pPr>
              <a:buClr>
                <a:srgbClr val="CD3301"/>
              </a:buClr>
              <a:defRPr sz="1600"/>
            </a:lvl3pPr>
            <a:lvl4pPr>
              <a:buClr>
                <a:srgbClr val="CD3301"/>
              </a:buClr>
              <a:defRPr sz="1400"/>
            </a:lvl4pPr>
            <a:lvl5pPr>
              <a:buClr>
                <a:srgbClr val="CD3301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0AAF-0DE3-4508-A752-36168DA7BAAC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1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18B-2430-4FB6-A91A-4CCC46AD7095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9DDC-23BC-4668-A3D0-61D1494BA5E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86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3774-6B7F-4639-8A7B-14D1D163CD14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11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BDFE-6CAB-4891-9380-B854675AF78E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72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F1B4-EA07-47BD-81C8-54D134E44384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53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7953-2462-48FE-9D29-87293E130325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82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8F0B-0086-4DA2-9D11-4BCBD99CEAB4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3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D452-D5C7-48CB-A719-1D38A3DE2B06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2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8EF5-09DB-4490-8470-0A3B37C158C9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7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9E6B-6C63-4BA1-8FB0-5A79947B71C0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90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826-EEFB-41D3-A366-E4645BEEE331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46D4-5CCB-4D4E-8568-8EE9E327C6A0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6" y="0"/>
            <a:ext cx="4588904" cy="68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6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B84-8302-4C36-90CA-6091164E7F39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9DDC-23BC-4668-A3D0-61D1494BA5E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6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rgbClr val="CD3301"/>
              </a:buClr>
              <a:defRPr/>
            </a:lvl1pPr>
            <a:lvl2pPr>
              <a:buClr>
                <a:srgbClr val="CD3301"/>
              </a:buClr>
              <a:defRPr/>
            </a:lvl2pPr>
            <a:lvl3pPr>
              <a:buClr>
                <a:srgbClr val="CD3301"/>
              </a:buClr>
              <a:defRPr/>
            </a:lvl3pPr>
            <a:lvl4pPr>
              <a:buClr>
                <a:srgbClr val="CD3301"/>
              </a:buClr>
              <a:defRPr/>
            </a:lvl4pPr>
            <a:lvl5pPr>
              <a:buClr>
                <a:srgbClr val="CD3301"/>
              </a:buClr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F8B8-75B4-41B6-90FA-8BFA1F1592D6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27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FFEA-ADB1-441D-B97C-16E29AD01F28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25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6E91-C785-4D12-86BD-0D8F62C9C7D5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2880360"/>
            <a:ext cx="4895056" cy="2910839"/>
          </a:xfrm>
        </p:spPr>
        <p:txBody>
          <a:bodyPr anchor="t">
            <a:normAutofit/>
          </a:bodyPr>
          <a:lstStyle>
            <a:lvl1pPr>
              <a:buClr>
                <a:srgbClr val="C00000"/>
              </a:buClr>
              <a:defRPr sz="1800"/>
            </a:lvl1pPr>
            <a:lvl2pPr>
              <a:buClr>
                <a:srgbClr val="C00000"/>
              </a:buClr>
              <a:defRPr sz="1600"/>
            </a:lvl2pPr>
            <a:lvl3pPr>
              <a:buClr>
                <a:srgbClr val="C00000"/>
              </a:buClr>
              <a:defRPr sz="1400"/>
            </a:lvl3pPr>
            <a:lvl4pPr>
              <a:buClr>
                <a:srgbClr val="C00000"/>
              </a:buClr>
              <a:defRPr sz="1200"/>
            </a:lvl4pPr>
            <a:lvl5pPr>
              <a:buClr>
                <a:srgbClr val="C00000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2880360"/>
            <a:ext cx="4895056" cy="2910839"/>
          </a:xfrm>
        </p:spPr>
        <p:txBody>
          <a:bodyPr anchor="t">
            <a:normAutofit/>
          </a:bodyPr>
          <a:lstStyle>
            <a:lvl1pPr>
              <a:buClr>
                <a:srgbClr val="CD3301"/>
              </a:buClr>
              <a:defRPr sz="1800"/>
            </a:lvl1pPr>
            <a:lvl2pPr>
              <a:buClr>
                <a:srgbClr val="CD3301"/>
              </a:buClr>
              <a:defRPr sz="1600"/>
            </a:lvl2pPr>
            <a:lvl3pPr>
              <a:buClr>
                <a:srgbClr val="CD3301"/>
              </a:buClr>
              <a:defRPr sz="1400"/>
            </a:lvl3pPr>
            <a:lvl4pPr>
              <a:buClr>
                <a:srgbClr val="CD3301"/>
              </a:buClr>
              <a:defRPr sz="1200"/>
            </a:lvl4pPr>
            <a:lvl5pPr>
              <a:buClr>
                <a:srgbClr val="CD3301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6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rgbClr val="C00000"/>
              </a:buClr>
              <a:defRPr sz="1800"/>
            </a:lvl1pPr>
            <a:lvl2pPr>
              <a:buClr>
                <a:srgbClr val="C00000"/>
              </a:buClr>
              <a:defRPr sz="1600"/>
            </a:lvl2pPr>
            <a:lvl3pPr>
              <a:buClr>
                <a:srgbClr val="C00000"/>
              </a:buClr>
              <a:defRPr sz="1400"/>
            </a:lvl3pPr>
            <a:lvl4pPr>
              <a:buClr>
                <a:srgbClr val="C00000"/>
              </a:buClr>
              <a:defRPr sz="1200"/>
            </a:lvl4pPr>
            <a:lvl5pPr>
              <a:buClr>
                <a:srgbClr val="C00000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rgbClr val="CD3301"/>
              </a:buClr>
              <a:defRPr sz="1800"/>
            </a:lvl1pPr>
            <a:lvl2pPr>
              <a:buClr>
                <a:srgbClr val="CD3301"/>
              </a:buClr>
              <a:defRPr sz="1600"/>
            </a:lvl2pPr>
            <a:lvl3pPr>
              <a:buClr>
                <a:srgbClr val="CD3301"/>
              </a:buClr>
              <a:defRPr sz="1400"/>
            </a:lvl3pPr>
            <a:lvl4pPr>
              <a:buClr>
                <a:srgbClr val="CD3301"/>
              </a:buClr>
              <a:defRPr sz="1200"/>
            </a:lvl4pPr>
            <a:lvl5pPr>
              <a:buClr>
                <a:srgbClr val="CD3301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7E54-FB00-46C5-8E80-02F3BB2F9F9C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31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88E8-A7BA-4088-99F2-674501882A37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0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D2E3-4322-4488-B1F5-310EC3C2879A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01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buClr>
                <a:srgbClr val="CD3301"/>
              </a:buClr>
              <a:defRPr sz="2000"/>
            </a:lvl1pPr>
            <a:lvl2pPr>
              <a:buClr>
                <a:srgbClr val="CD3301"/>
              </a:buClr>
              <a:defRPr sz="1800"/>
            </a:lvl2pPr>
            <a:lvl3pPr>
              <a:buClr>
                <a:srgbClr val="CD3301"/>
              </a:buClr>
              <a:defRPr sz="1600"/>
            </a:lvl3pPr>
            <a:lvl4pPr>
              <a:buClr>
                <a:srgbClr val="CD3301"/>
              </a:buClr>
              <a:defRPr sz="1400"/>
            </a:lvl4pPr>
            <a:lvl5pPr>
              <a:buClr>
                <a:srgbClr val="CD3301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3AAD-4BBF-4F27-A22D-768A55B8A44D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03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9D34-C350-40FF-ABB6-D746214D5487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15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6032-ACDE-4B10-85F0-48E3A07CE1E1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50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CFC-515C-456C-A42F-4385D3C03974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D27-2B7E-4566-B40E-1BE82D5EDE4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9DDC-23BC-4668-A3D0-61D1494BA5E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28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F6F-3260-4CA8-AFD3-2E97296280CB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07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0192-14FC-45C2-89E2-08AE24A1D4A0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4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764-628A-4B19-87A0-6BA10DC8EBA9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89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37B2-BBBB-4315-B6BA-9ED2F92F24EE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2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CEC-DDCE-4527-9BCA-F8D69B4AEC4A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91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3F99-6917-4EAE-9B55-037239DF04FA}" type="datetime1">
              <a:rPr lang="nl-BE" smtClean="0">
                <a:solidFill>
                  <a:prstClr val="black"/>
                </a:solidFill>
              </a:rPr>
              <a:pPr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4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5C3E-B609-4CE1-8445-9E0D7DD83CA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9DDC-23BC-4668-A3D0-61D1494BA5E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1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C54B-944F-433B-AEF9-52955AEB6FA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9DDC-23BC-4668-A3D0-61D1494BA5E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0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F2A-35D0-488D-88C4-2E5D0900F6C3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9DDC-23BC-4668-A3D0-61D1494BA5E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4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9F0A-3BD0-4783-A791-83DAE80494F9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9DDC-23BC-4668-A3D0-61D1494BA5E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8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048E-79BF-4070-913C-AF8F8BA6449E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9DDC-23BC-4668-A3D0-61D1494BA5E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6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1902-2CE6-4B8F-B485-EFC2A7702D7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5/03/2015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59DDC-23BC-4668-A3D0-61D1494BA5E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4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644640"/>
            <a:ext cx="12192000" cy="367664"/>
          </a:xfrm>
          <a:prstGeom prst="rect">
            <a:avLst/>
          </a:prstGeom>
          <a:solidFill>
            <a:srgbClr val="CD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6DF0FB90-1665-46D5-B846-935F20AC9984}" type="datetime1">
              <a:rPr lang="nl-BE" smtClean="0">
                <a:solidFill>
                  <a:prstClr val="black"/>
                </a:solidFill>
              </a:rPr>
              <a:pPr defTabSz="457200"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6" y="0"/>
            <a:ext cx="2432977" cy="70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7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rgbClr val="CD330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CD3301"/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CD3301"/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CD3301"/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CD3301"/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CD3301"/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644640"/>
            <a:ext cx="12192000" cy="367664"/>
          </a:xfrm>
          <a:prstGeom prst="rect">
            <a:avLst/>
          </a:prstGeom>
          <a:solidFill>
            <a:srgbClr val="CD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115F7CC8-D8BE-4129-BA0E-124BD2315487}" type="datetime1">
              <a:rPr lang="nl-BE" smtClean="0">
                <a:solidFill>
                  <a:prstClr val="black"/>
                </a:solidFill>
              </a:rPr>
              <a:pPr defTabSz="457200"/>
              <a:t>5/03/2015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6" y="0"/>
            <a:ext cx="2432977" cy="70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9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rgbClr val="CD330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CD3301"/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CD3301"/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CD3301"/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CD3301"/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CD3301"/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video" Target="file:///F:\jaarvergadering%202015\1%20dag%20niet%20op%20rob%20tv.wmv" TargetMode="External"/><Relationship Id="rId1" Type="http://schemas.microsoft.com/office/2007/relationships/media" Target="file:///F:\jaarvergadering%202015\1%20dag%20niet%20op%20rob%20tv.wmv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ile:///G:\Dropbox\BIN%20HANDBOEK\documenten\doc%2002%20huishoudelijk%20relement.doc" TargetMode="External"/><Relationship Id="rId13" Type="http://schemas.openxmlformats.org/officeDocument/2006/relationships/hyperlink" Target="file:///G:\Dropbox\BIN%20HANDBOEK\Diversen\Historiek%20van%20het%20opzetten%20van%20het%20BIN%20LIEVEKENSBOSSEN.doc" TargetMode="External"/><Relationship Id="rId3" Type="http://schemas.openxmlformats.org/officeDocument/2006/relationships/image" Target="../media/image4.jpeg"/><Relationship Id="rId7" Type="http://schemas.openxmlformats.org/officeDocument/2006/relationships/hyperlink" Target="file:///G:\Dropbox\BIN%20HANDBOEK\documenten\doc%2001%20Vragenlijst%20verdachte%20situaties.doc" TargetMode="External"/><Relationship Id="rId12" Type="http://schemas.openxmlformats.org/officeDocument/2006/relationships/hyperlink" Target="file:///G:\Dropbox\BIN%20HANDBOEK\template\document%20template.dot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G:\Dropbox\BIN%20HANDBOEK\procedures\proc%2002%20taakomschrijving%20.doc" TargetMode="External"/><Relationship Id="rId11" Type="http://schemas.openxmlformats.org/officeDocument/2006/relationships/hyperlink" Target="file:///G:\Dropbox\BIN%20HANDBOEK\template\procedure%20template.dot" TargetMode="External"/><Relationship Id="rId5" Type="http://schemas.openxmlformats.org/officeDocument/2006/relationships/hyperlink" Target="file:///G:\Dropbox\BIN%20HANDBOEK\procedures\proc%2001%20Het%20communicatieplan.doc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file:///G:\Dropbox\BIN%20HANDBOEK\formulieren\form%20revisie%20documenten.doc" TargetMode="External"/><Relationship Id="rId4" Type="http://schemas.openxmlformats.org/officeDocument/2006/relationships/image" Target="../media/image5.png"/><Relationship Id="rId9" Type="http://schemas.openxmlformats.org/officeDocument/2006/relationships/hyperlink" Target="file:///G:\Dropbox\BIN%20HANDBOEK\formulieren\form%20versies.doc" TargetMode="External"/><Relationship Id="rId14" Type="http://schemas.openxmlformats.org/officeDocument/2006/relationships/hyperlink" Target="file:///G:\Dropbox\BIN%20HANDBOEK\Diversen\budgetten\Budget%202012-2013%20BIN%20LIEVEKENSBOSSEN.d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76856" y="1416636"/>
            <a:ext cx="6729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2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Thema</a:t>
            </a:r>
            <a:r>
              <a:rPr lang="nl-NL" sz="28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   Brandveiligheid en Preventie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Programma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nl-B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BE" sz="1600" b="1" dirty="0">
                <a:latin typeface="Candara" panose="020E0502030303020204" pitchFamily="34" charset="0"/>
                <a:ea typeface="Times New Roman" panose="02020603050405020304" pitchFamily="18" charset="0"/>
              </a:rPr>
              <a:t>19.h00 Woordje van de heer burgemeester de heer  Baert.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nl-BE" sz="1600" b="1" dirty="0">
                <a:latin typeface="Candara" panose="020E0502030303020204" pitchFamily="34" charset="0"/>
                <a:ea typeface="Times New Roman" panose="02020603050405020304" pitchFamily="18" charset="0"/>
              </a:rPr>
              <a:t> 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BE" sz="1600" b="1" dirty="0">
                <a:latin typeface="Candara" panose="020E0502030303020204" pitchFamily="34" charset="0"/>
                <a:ea typeface="Times New Roman" panose="02020603050405020304" pitchFamily="18" charset="0"/>
              </a:rPr>
              <a:t>19h10  </a:t>
            </a:r>
            <a:r>
              <a:rPr lang="nl-BE" sz="16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B.I.N. werking : </a:t>
            </a:r>
            <a:r>
              <a:rPr lang="nl-BE" sz="1600" b="1" dirty="0">
                <a:latin typeface="Candara" panose="020E0502030303020204" pitchFamily="34" charset="0"/>
                <a:ea typeface="Times New Roman" panose="02020603050405020304" pitchFamily="18" charset="0"/>
              </a:rPr>
              <a:t>Ledenbestand, analyse van de meldingen, doelstellingen 2015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nl-BE" sz="1600" b="1" dirty="0">
                <a:latin typeface="Candara" panose="020E0502030303020204" pitchFamily="34" charset="0"/>
                <a:ea typeface="Times New Roman" panose="02020603050405020304" pitchFamily="18" charset="0"/>
              </a:rPr>
              <a:t>                      </a:t>
            </a:r>
            <a:r>
              <a:rPr lang="nl-BE" sz="1600" b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Bijdrage van de coördinator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BE" sz="1600" b="1" dirty="0">
                <a:latin typeface="Candara" panose="020E0502030303020204" pitchFamily="34" charset="0"/>
                <a:ea typeface="Times New Roman" panose="02020603050405020304" pitchFamily="18" charset="0"/>
              </a:rPr>
              <a:t>19h25   </a:t>
            </a:r>
            <a:r>
              <a:rPr lang="nl-BE" sz="16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Het zonaal veiligheidsplan van onze politiezone:  project “Ga(gerust) weg”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8180" indent="220980">
              <a:spcAft>
                <a:spcPts val="0"/>
              </a:spcAft>
            </a:pPr>
            <a:r>
              <a:rPr lang="nl-BE" sz="1600" b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Bijdrage door de Hoofd inspecteur Rudi Van Roost politiezone </a:t>
            </a:r>
            <a:r>
              <a:rPr lang="nl-BE" sz="1600" b="1" dirty="0" err="1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bhk</a:t>
            </a:r>
            <a:r>
              <a:rPr lang="nl-BE" sz="1600" b="1" dirty="0">
                <a:latin typeface="Candara" panose="020E0502030303020204" pitchFamily="34" charset="0"/>
                <a:ea typeface="Times New Roman" panose="02020603050405020304" pitchFamily="18" charset="0"/>
              </a:rPr>
              <a:t>       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BE" sz="1600" dirty="0">
                <a:latin typeface="Candara" panose="020E0502030303020204" pitchFamily="34" charset="0"/>
                <a:ea typeface="Times New Roman" panose="02020603050405020304" pitchFamily="18" charset="0"/>
              </a:rPr>
              <a:t>19h 45</a:t>
            </a:r>
            <a:r>
              <a:rPr lang="nl-BE" sz="1600" b="1" dirty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nl-BE" sz="16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Brand(on)veiligheid en Preventie</a:t>
            </a:r>
            <a:r>
              <a:rPr lang="nl-BE" sz="1600" b="1" i="1" dirty="0">
                <a:latin typeface="Candara" panose="020E0502030303020204" pitchFamily="34" charset="0"/>
                <a:ea typeface="Times New Roman" panose="02020603050405020304" pitchFamily="18" charset="0"/>
              </a:rPr>
              <a:t>           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nl-BE" sz="1600" b="1" i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                   Bijdrage door opperadjudant Dirk </a:t>
            </a:r>
            <a:r>
              <a:rPr lang="nl-BE" sz="1600" b="1" i="1" dirty="0" err="1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Vranken</a:t>
            </a:r>
            <a:r>
              <a:rPr lang="nl-BE" sz="1600" b="1" i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Brandweer Leuven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BE" sz="1600" b="1" i="1" dirty="0">
                <a:latin typeface="Candara" panose="020E0502030303020204" pitchFamily="34" charset="0"/>
                <a:ea typeface="Times New Roman" panose="02020603050405020304" pitchFamily="18" charset="0"/>
              </a:rPr>
              <a:t>20h05 </a:t>
            </a:r>
            <a:r>
              <a:rPr lang="nl-BE" sz="1600" b="1" i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Brandpolissen : al wat u weten </a:t>
            </a:r>
            <a:r>
              <a:rPr lang="nl-BE" sz="1600" b="1" i="1" u="sng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moet</a:t>
            </a:r>
            <a:r>
              <a:rPr lang="nl-BE" sz="1600" b="1" i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over uw brandverzekering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nl-BE" sz="1600" b="1" dirty="0">
                <a:latin typeface="Candara" panose="020E0502030303020204" pitchFamily="34" charset="0"/>
                <a:ea typeface="Times New Roman" panose="02020603050405020304" pitchFamily="18" charset="0"/>
              </a:rPr>
              <a:t>     </a:t>
            </a:r>
            <a:r>
              <a:rPr lang="nl-BE" sz="1600" b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Bijdrage door de heer Jo </a:t>
            </a:r>
            <a:r>
              <a:rPr lang="nl-BE" sz="1600" b="1" dirty="0" err="1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Meskens</a:t>
            </a:r>
            <a:r>
              <a:rPr lang="nl-BE" sz="1600" b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 Huysmans verzekeringen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BE" sz="1600" b="1" dirty="0">
                <a:latin typeface="Candara" panose="020E0502030303020204" pitchFamily="34" charset="0"/>
                <a:ea typeface="Times New Roman" panose="02020603050405020304" pitchFamily="18" charset="0"/>
              </a:rPr>
              <a:t>20h 25 Inbreng van de BIN leden; opmerkingen, verbeteringen, voorstellen </a:t>
            </a:r>
            <a:endParaRPr lang="nl-B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nl-BE" sz="1600" b="1" dirty="0">
                <a:latin typeface="Candara" panose="020E0502030303020204" pitchFamily="34" charset="0"/>
                <a:ea typeface="Times New Roman" panose="02020603050405020304" pitchFamily="18" charset="0"/>
              </a:rPr>
              <a:t> </a:t>
            </a:r>
            <a:endParaRPr lang="nl-B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738204" y="555998"/>
            <a:ext cx="5051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Jaarvergadering 2015 van het B.I.N. LIEZEBOS </a:t>
            </a:r>
            <a:endParaRPr lang="nl-B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108">
              <a:srgbClr val="9588C9"/>
            </a:gs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473484" y="684014"/>
            <a:ext cx="7630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Activiteiten BIN LIEZEBOS in 2014</a:t>
            </a:r>
            <a:endParaRPr lang="nl-BE" sz="4000" dirty="0">
              <a:latin typeface="Corbel" panose="020B0503020204020204" pitchFamily="34" charset="0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456878" y="1639388"/>
            <a:ext cx="10018713" cy="3124201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jaarvergadering januari 2014: </a:t>
            </a:r>
            <a:r>
              <a:rPr lang="nl-BE" dirty="0" smtClean="0">
                <a:solidFill>
                  <a:srgbClr val="FF0000"/>
                </a:solidFill>
              </a:rPr>
              <a:t>thema</a:t>
            </a:r>
            <a:r>
              <a:rPr lang="nl-BE" dirty="0" smtClean="0"/>
              <a:t>: </a:t>
            </a:r>
            <a:r>
              <a:rPr lang="nl-BE" i="1" dirty="0" smtClean="0"/>
              <a:t>implementatie van ANPR camera’s (politiezone Mechelen)</a:t>
            </a:r>
            <a:endParaRPr lang="nl-BE" i="1" dirty="0"/>
          </a:p>
          <a:p>
            <a:r>
              <a:rPr lang="nl-BE" dirty="0" smtClean="0"/>
              <a:t>Voorstelling van het BIN aan de gemeenteraad februari 2014</a:t>
            </a:r>
          </a:p>
          <a:p>
            <a:r>
              <a:rPr lang="nl-BE" dirty="0" smtClean="0"/>
              <a:t>Halfjaarvergadering juni 2014: </a:t>
            </a:r>
            <a:r>
              <a:rPr lang="nl-BE" dirty="0" smtClean="0">
                <a:solidFill>
                  <a:srgbClr val="FF0000"/>
                </a:solidFill>
              </a:rPr>
              <a:t>thema</a:t>
            </a:r>
            <a:r>
              <a:rPr lang="nl-BE" dirty="0" smtClean="0"/>
              <a:t>: </a:t>
            </a:r>
            <a:r>
              <a:rPr lang="nl-BE" i="1" dirty="0" smtClean="0"/>
              <a:t>preventie en uw rechten als slachtoffer(politiezone </a:t>
            </a:r>
            <a:r>
              <a:rPr lang="nl-BE" i="1" dirty="0" err="1" smtClean="0"/>
              <a:t>bhk</a:t>
            </a:r>
            <a:r>
              <a:rPr lang="nl-BE" i="1" dirty="0" smtClean="0"/>
              <a:t>, slotencentrale </a:t>
            </a:r>
            <a:r>
              <a:rPr lang="nl-BE" i="1" dirty="0" err="1" smtClean="0"/>
              <a:t>mechelen</a:t>
            </a:r>
            <a:r>
              <a:rPr lang="nl-BE" i="1" dirty="0" smtClean="0"/>
              <a:t>)</a:t>
            </a:r>
          </a:p>
          <a:p>
            <a:r>
              <a:rPr lang="nl-BE" dirty="0" smtClean="0"/>
              <a:t>Deelname aan “1 dag niet” actie december 2014: </a:t>
            </a:r>
            <a:r>
              <a:rPr lang="nl-BE" dirty="0" smtClean="0">
                <a:solidFill>
                  <a:srgbClr val="FF0000"/>
                </a:solidFill>
              </a:rPr>
              <a:t>thema</a:t>
            </a:r>
            <a:r>
              <a:rPr lang="nl-BE" dirty="0" smtClean="0"/>
              <a:t>: voetsporen actie en info namiddag over inbraakpreventie (preventie team politiezone </a:t>
            </a:r>
            <a:r>
              <a:rPr lang="nl-BE" dirty="0" err="1" smtClean="0"/>
              <a:t>bhk</a:t>
            </a:r>
            <a:r>
              <a:rPr lang="nl-BE" dirty="0" smtClean="0"/>
              <a:t>)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08" y="4655630"/>
            <a:ext cx="1054670" cy="14710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10" y="4655631"/>
            <a:ext cx="1871659" cy="147107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38" y="4655630"/>
            <a:ext cx="2157579" cy="1301797"/>
          </a:xfrm>
          <a:prstGeom prst="rect">
            <a:avLst/>
          </a:prstGeom>
        </p:spPr>
      </p:pic>
      <p:pic>
        <p:nvPicPr>
          <p:cNvPr id="10" name="1 dag niet op rob tv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03884" y="4807132"/>
            <a:ext cx="3279617" cy="18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68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7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876547" y="2898775"/>
            <a:ext cx="5876927" cy="6254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dirty="0" smtClean="0">
                <a:solidFill>
                  <a:prstClr val="black"/>
                </a:solidFill>
                <a:latin typeface="Belwe Bd BT" panose="02060903050305020504" pitchFamily="18" charset="0"/>
              </a:rPr>
              <a:t>Meldingen BIN LIEZEBOS </a:t>
            </a:r>
            <a:endParaRPr lang="nl-BE" sz="3600" dirty="0">
              <a:solidFill>
                <a:prstClr val="black"/>
              </a:solidFill>
              <a:latin typeface="Belwe Bd BT" panose="020609030503050205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38198" y="365125"/>
            <a:ext cx="4572002" cy="6254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prstClr val="black"/>
                </a:solidFill>
                <a:latin typeface="Belwe Bd BT" panose="02060903050305020504" pitchFamily="18" charset="0"/>
              </a:rPr>
              <a:t>Meldingen BIN LIEZEBOS </a:t>
            </a:r>
            <a:endParaRPr lang="nl-BE" sz="2800" dirty="0">
              <a:solidFill>
                <a:prstClr val="black"/>
              </a:solidFill>
              <a:latin typeface="Belwe Bd BT" panose="020609030503050205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Grafiek 8"/>
          <p:cNvGraphicFramePr>
            <a:graphicFrameLocks/>
          </p:cNvGraphicFramePr>
          <p:nvPr>
            <p:extLst/>
          </p:nvPr>
        </p:nvGraphicFramePr>
        <p:xfrm>
          <a:off x="278341" y="1769533"/>
          <a:ext cx="5809192" cy="325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ek 9"/>
          <p:cNvGraphicFramePr>
            <a:graphicFrameLocks/>
          </p:cNvGraphicFramePr>
          <p:nvPr>
            <p:extLst/>
          </p:nvPr>
        </p:nvGraphicFramePr>
        <p:xfrm>
          <a:off x="6613525" y="1735665"/>
          <a:ext cx="5273675" cy="341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81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1">
        <p:bldAsOne/>
      </p:bldGraphic>
      <p:bldGraphic spid="10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38198" y="365125"/>
            <a:ext cx="4572002" cy="6254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prstClr val="black"/>
                </a:solidFill>
                <a:latin typeface="Belwe Bd BT" panose="02060903050305020504" pitchFamily="18" charset="0"/>
              </a:rPr>
              <a:t>Meldingen BIN LIEZEBOS </a:t>
            </a:r>
            <a:endParaRPr lang="nl-BE" sz="2800" dirty="0">
              <a:solidFill>
                <a:prstClr val="black"/>
              </a:solidFill>
              <a:latin typeface="Belwe Bd BT" panose="020609030503050205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Grafiek 8"/>
          <p:cNvGraphicFramePr>
            <a:graphicFrameLocks/>
          </p:cNvGraphicFramePr>
          <p:nvPr>
            <p:extLst/>
          </p:nvPr>
        </p:nvGraphicFramePr>
        <p:xfrm>
          <a:off x="377296" y="1354666"/>
          <a:ext cx="5659437" cy="393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ek 9"/>
          <p:cNvGraphicFramePr>
            <a:graphicFrameLocks/>
          </p:cNvGraphicFramePr>
          <p:nvPr>
            <p:extLst/>
          </p:nvPr>
        </p:nvGraphicFramePr>
        <p:xfrm>
          <a:off x="6193736" y="2175932"/>
          <a:ext cx="5934075" cy="318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68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1">
        <p:bldAsOne/>
      </p:bldGraphic>
      <p:bldGraphic spid="10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38198" y="365125"/>
            <a:ext cx="4572002" cy="6254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prstClr val="black"/>
                </a:solidFill>
                <a:latin typeface="Belwe Bd BT" panose="02060903050305020504" pitchFamily="18" charset="0"/>
              </a:rPr>
              <a:t>Meldingen BIN LIEZEBOS </a:t>
            </a:r>
            <a:endParaRPr lang="nl-BE" sz="2800" dirty="0">
              <a:solidFill>
                <a:prstClr val="black"/>
              </a:solidFill>
              <a:latin typeface="Belwe Bd BT" panose="020609030503050205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54" y="1251083"/>
            <a:ext cx="5989905" cy="38881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50" y="2578222"/>
            <a:ext cx="5191125" cy="34722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38198" y="365125"/>
            <a:ext cx="4572002" cy="6254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prstClr val="black"/>
                </a:solidFill>
                <a:latin typeface="Belwe Bd BT" panose="02060903050305020504" pitchFamily="18" charset="0"/>
              </a:rPr>
              <a:t>Meldingen BIN LIEZEBOS </a:t>
            </a:r>
            <a:endParaRPr lang="nl-BE" sz="2800" dirty="0">
              <a:solidFill>
                <a:prstClr val="black"/>
              </a:solidFill>
              <a:latin typeface="Belwe Bd BT" panose="020609030503050205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611798"/>
              </p:ext>
            </p:extLst>
          </p:nvPr>
        </p:nvGraphicFramePr>
        <p:xfrm>
          <a:off x="2641600" y="1269999"/>
          <a:ext cx="7390606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3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38198" y="365125"/>
            <a:ext cx="4572002" cy="6254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prstClr val="black"/>
                </a:solidFill>
                <a:latin typeface="Belwe Bd BT" panose="02060903050305020504" pitchFamily="18" charset="0"/>
              </a:rPr>
              <a:t>Meldingen BIN LIEZEBOS </a:t>
            </a:r>
            <a:endParaRPr lang="nl-BE" sz="2800" dirty="0">
              <a:solidFill>
                <a:prstClr val="black"/>
              </a:solidFill>
              <a:latin typeface="Belwe Bd BT" panose="020609030503050205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/>
          </p:nvPr>
        </p:nvGraphicFramePr>
        <p:xfrm>
          <a:off x="1519767" y="1185333"/>
          <a:ext cx="8606366" cy="517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21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38198" y="365125"/>
            <a:ext cx="5215130" cy="6254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prstClr val="black"/>
                </a:solidFill>
                <a:latin typeface="Belwe Bd BT" panose="02060903050305020504" pitchFamily="18" charset="0"/>
              </a:rPr>
              <a:t>Meldingen BIN LIEZEBOS 2015 </a:t>
            </a:r>
            <a:endParaRPr lang="nl-BE" sz="2800" dirty="0">
              <a:solidFill>
                <a:prstClr val="black"/>
              </a:solidFill>
              <a:latin typeface="Belwe Bd BT" panose="020609030503050205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294018"/>
              </p:ext>
            </p:extLst>
          </p:nvPr>
        </p:nvGraphicFramePr>
        <p:xfrm>
          <a:off x="228599" y="1058333"/>
          <a:ext cx="10718801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667998"/>
              </p:ext>
            </p:extLst>
          </p:nvPr>
        </p:nvGraphicFramePr>
        <p:xfrm>
          <a:off x="234638" y="1066801"/>
          <a:ext cx="10676467" cy="506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938573"/>
              </p:ext>
            </p:extLst>
          </p:nvPr>
        </p:nvGraphicFramePr>
        <p:xfrm>
          <a:off x="247457" y="1064409"/>
          <a:ext cx="10685042" cy="508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187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02214" y="638175"/>
            <a:ext cx="3456519" cy="6254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prstClr val="black"/>
                </a:solidFill>
                <a:latin typeface="Belwe Bd BT" panose="02060903050305020504" pitchFamily="18" charset="0"/>
              </a:rPr>
              <a:t>Aantal BIN leden</a:t>
            </a:r>
            <a:endParaRPr lang="nl-BE" sz="2800" dirty="0">
              <a:solidFill>
                <a:prstClr val="black"/>
              </a:solidFill>
              <a:latin typeface="Belwe Bd BT" panose="020609030503050205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906562"/>
              </p:ext>
            </p:extLst>
          </p:nvPr>
        </p:nvGraphicFramePr>
        <p:xfrm>
          <a:off x="1574799" y="1659467"/>
          <a:ext cx="7425267" cy="415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281308"/>
              </p:ext>
            </p:extLst>
          </p:nvPr>
        </p:nvGraphicFramePr>
        <p:xfrm>
          <a:off x="1619250" y="1650850"/>
          <a:ext cx="7387590" cy="431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1335"/>
              </p:ext>
            </p:extLst>
          </p:nvPr>
        </p:nvGraphicFramePr>
        <p:xfrm>
          <a:off x="1580724" y="1643440"/>
          <a:ext cx="7426116" cy="434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14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108">
              <a:srgbClr val="9588C9"/>
            </a:gs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03" y="1274038"/>
            <a:ext cx="7790187" cy="522335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423710" y="410430"/>
            <a:ext cx="6818527" cy="6254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800" dirty="0" smtClean="0">
                <a:solidFill>
                  <a:prstClr val="black"/>
                </a:solidFill>
                <a:latin typeface="Belwe Bd BT" panose="02060903050305020504" pitchFamily="18" charset="0"/>
              </a:rPr>
              <a:t>BIN borden netwerk zevenbunder-</a:t>
            </a:r>
            <a:r>
              <a:rPr lang="nl-BE" sz="2800" dirty="0" err="1" smtClean="0">
                <a:solidFill>
                  <a:prstClr val="black"/>
                </a:solidFill>
                <a:latin typeface="Belwe Bd BT" panose="02060903050305020504" pitchFamily="18" charset="0"/>
              </a:rPr>
              <a:t>bosbeek</a:t>
            </a:r>
            <a:endParaRPr lang="nl-BE" sz="2800" dirty="0">
              <a:solidFill>
                <a:prstClr val="black"/>
              </a:solidFill>
              <a:latin typeface="Belwe Bd BT" panose="02060903050305020504" pitchFamily="18" charset="0"/>
            </a:endParaRPr>
          </a:p>
        </p:txBody>
      </p:sp>
      <p:sp>
        <p:nvSpPr>
          <p:cNvPr id="7" name="PIJL-OMLAAG 6"/>
          <p:cNvSpPr/>
          <p:nvPr/>
        </p:nvSpPr>
        <p:spPr>
          <a:xfrm>
            <a:off x="4096113" y="4619739"/>
            <a:ext cx="341522" cy="39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6749926" y="4533367"/>
            <a:ext cx="341522" cy="39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LAAG 8"/>
          <p:cNvSpPr/>
          <p:nvPr/>
        </p:nvSpPr>
        <p:spPr>
          <a:xfrm>
            <a:off x="4697040" y="4534839"/>
            <a:ext cx="341522" cy="39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LAAG 9"/>
          <p:cNvSpPr/>
          <p:nvPr/>
        </p:nvSpPr>
        <p:spPr>
          <a:xfrm>
            <a:off x="4447158" y="3178917"/>
            <a:ext cx="341522" cy="39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>
            <a:off x="4867801" y="2911631"/>
            <a:ext cx="341522" cy="39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LAAG 11"/>
          <p:cNvSpPr/>
          <p:nvPr/>
        </p:nvSpPr>
        <p:spPr>
          <a:xfrm>
            <a:off x="7811878" y="3363251"/>
            <a:ext cx="341522" cy="39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LAAG 12"/>
          <p:cNvSpPr/>
          <p:nvPr/>
        </p:nvSpPr>
        <p:spPr>
          <a:xfrm>
            <a:off x="3454128" y="4335063"/>
            <a:ext cx="341522" cy="39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OMLAAG 13"/>
          <p:cNvSpPr/>
          <p:nvPr/>
        </p:nvSpPr>
        <p:spPr>
          <a:xfrm>
            <a:off x="7811878" y="3799687"/>
            <a:ext cx="341522" cy="39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34408"/>
            <a:ext cx="1752440" cy="23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75963" y="1207135"/>
            <a:ext cx="5876927" cy="6254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3600" dirty="0" smtClean="0">
                <a:solidFill>
                  <a:prstClr val="black"/>
                </a:solidFill>
                <a:latin typeface="Belwe Bd BT" panose="02060903050305020504" pitchFamily="18" charset="0"/>
              </a:rPr>
              <a:t>BIN LIEZEBOS </a:t>
            </a:r>
            <a:endParaRPr lang="nl-BE" sz="3600" dirty="0">
              <a:solidFill>
                <a:prstClr val="black"/>
              </a:solidFill>
              <a:latin typeface="Belwe Bd BT" panose="020609030503050205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08276" y="2502861"/>
            <a:ext cx="6611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 LIEZEBOS : doelstellingen </a:t>
            </a:r>
            <a:endParaRPr lang="nl-B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235708" y="3090672"/>
            <a:ext cx="42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Activiteiten in 2014</a:t>
            </a:r>
            <a:endParaRPr lang="nl-B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235708" y="366243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Meldingen van BIN leden in 2014</a:t>
            </a:r>
            <a:endParaRPr lang="nl-B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235708" y="4365996"/>
            <a:ext cx="658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 borden in de 7 bunder-</a:t>
            </a:r>
            <a:r>
              <a:rPr lang="nl-BE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bosbeek</a:t>
            </a:r>
            <a:r>
              <a:rPr lang="nl-B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</a:t>
            </a:r>
            <a:endParaRPr lang="nl-B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235708" y="4932518"/>
            <a:ext cx="529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Activiteiten voorzien in 2015</a:t>
            </a:r>
            <a:endParaRPr lang="nl-B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235708" y="5528218"/>
            <a:ext cx="402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Vragen en suggesties</a:t>
            </a:r>
            <a:endParaRPr lang="nl-B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4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108">
              <a:srgbClr val="9588C9"/>
            </a:gs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460286" y="206081"/>
            <a:ext cx="6818527" cy="6254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800" dirty="0" smtClean="0">
                <a:solidFill>
                  <a:prstClr val="black"/>
                </a:solidFill>
                <a:latin typeface="Belwe Bd BT" panose="02060903050305020504" pitchFamily="18" charset="0"/>
              </a:rPr>
              <a:t>Acties voorzien in 2015</a:t>
            </a:r>
            <a:endParaRPr lang="nl-BE" sz="2800" dirty="0">
              <a:solidFill>
                <a:prstClr val="black"/>
              </a:solidFill>
              <a:latin typeface="Belwe Bd BT" panose="02060903050305020504" pitchFamily="18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357157" y="987424"/>
            <a:ext cx="8025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BIN LIEZEBOS </a:t>
            </a:r>
            <a:r>
              <a:rPr lang="nl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werkt mee </a:t>
            </a:r>
            <a:r>
              <a:rPr lang="nl-BE" dirty="0" smtClean="0"/>
              <a:t>aan de </a:t>
            </a:r>
            <a:r>
              <a:rPr lang="nl-BE" dirty="0" smtClean="0">
                <a:solidFill>
                  <a:schemeClr val="accent2"/>
                </a:solidFill>
              </a:rPr>
              <a:t>OPRICHTING van het </a:t>
            </a:r>
            <a:r>
              <a:rPr lang="nl-B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FEDERAAL KENNISCENTRUM  BUURTINFORMATIENETWERK</a:t>
            </a:r>
            <a:endParaRPr lang="nl-B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003955" y="1697220"/>
            <a:ext cx="658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dirty="0" smtClean="0"/>
              <a:t>De </a:t>
            </a:r>
            <a:r>
              <a:rPr lang="nl-BE" dirty="0"/>
              <a:t>BIN-werking kenbaar maken aan een zo ruim mogelijk publiek</a:t>
            </a:r>
          </a:p>
        </p:txBody>
      </p:sp>
      <p:sp>
        <p:nvSpPr>
          <p:cNvPr id="16" name="Rechthoek 15"/>
          <p:cNvSpPr/>
          <p:nvPr/>
        </p:nvSpPr>
        <p:spPr>
          <a:xfrm>
            <a:off x="2538833" y="2009033"/>
            <a:ext cx="512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nl-BE" dirty="0" smtClean="0"/>
              <a:t>De </a:t>
            </a:r>
            <a:r>
              <a:rPr lang="nl-BE" dirty="0"/>
              <a:t>preventiegedachte maximaal verspreiden</a:t>
            </a:r>
          </a:p>
        </p:txBody>
      </p:sp>
      <p:sp>
        <p:nvSpPr>
          <p:cNvPr id="18" name="Rechthoek 17"/>
          <p:cNvSpPr/>
          <p:nvPr/>
        </p:nvSpPr>
        <p:spPr>
          <a:xfrm>
            <a:off x="3003955" y="2276820"/>
            <a:ext cx="6790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dirty="0" smtClean="0"/>
              <a:t>Zorgen </a:t>
            </a:r>
            <a:r>
              <a:rPr lang="nl-BE" dirty="0"/>
              <a:t>voor een opleiding </a:t>
            </a:r>
            <a:r>
              <a:rPr lang="nl-BE" dirty="0" smtClean="0"/>
              <a:t>voor gemandateerden/coördinatoren</a:t>
            </a:r>
            <a:endParaRPr lang="nl-BE" dirty="0"/>
          </a:p>
        </p:txBody>
      </p:sp>
      <p:sp>
        <p:nvSpPr>
          <p:cNvPr id="23" name="Rechthoek 22"/>
          <p:cNvSpPr/>
          <p:nvPr/>
        </p:nvSpPr>
        <p:spPr>
          <a:xfrm>
            <a:off x="3003955" y="2587613"/>
            <a:ext cx="5471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BE" dirty="0" smtClean="0"/>
              <a:t>Instaan </a:t>
            </a:r>
            <a:r>
              <a:rPr lang="nl-BE" dirty="0"/>
              <a:t>voor de organisatie van </a:t>
            </a:r>
            <a:r>
              <a:rPr lang="nl-BE" dirty="0" smtClean="0"/>
              <a:t>BIN-events  </a:t>
            </a:r>
            <a:r>
              <a:rPr lang="nl-BE" dirty="0" err="1" smtClean="0"/>
              <a:t>e.d.m</a:t>
            </a:r>
            <a:r>
              <a:rPr lang="nl-BE" dirty="0" smtClean="0"/>
              <a:t>.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38833" y="2990604"/>
            <a:ext cx="763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/>
              <a:t>Deelname aan de </a:t>
            </a:r>
            <a:r>
              <a:rPr lang="nl-BE" dirty="0" smtClean="0">
                <a:solidFill>
                  <a:srgbClr val="92D050"/>
                </a:solidFill>
              </a:rPr>
              <a:t>“ 1dag niet 2015 “ </a:t>
            </a:r>
            <a:r>
              <a:rPr lang="nl-BE" dirty="0" smtClean="0"/>
              <a:t>actiedag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2553803" y="4363425"/>
            <a:ext cx="769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err="1" smtClean="0">
                <a:solidFill>
                  <a:srgbClr val="00B050"/>
                </a:solidFill>
              </a:rPr>
              <a:t>Social</a:t>
            </a: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smtClean="0">
                <a:solidFill>
                  <a:srgbClr val="00B050"/>
                </a:solidFill>
              </a:rPr>
              <a:t>events</a:t>
            </a: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smtClean="0"/>
              <a:t>: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33" y="4951082"/>
            <a:ext cx="5977466" cy="129098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183466" y="4951082"/>
            <a:ext cx="3649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Belwe Cn BT" panose="02060806050305020504" pitchFamily="18" charset="0"/>
              </a:rPr>
              <a:t>Begeleid bezoek aan de brouwerij van het beste bier ter wereld in 2014</a:t>
            </a:r>
          </a:p>
          <a:p>
            <a:r>
              <a:rPr lang="nl-BE" sz="1600" dirty="0" smtClean="0">
                <a:solidFill>
                  <a:srgbClr val="FF0000"/>
                </a:solidFill>
                <a:latin typeface="Belwe Cn BT" panose="02060806050305020504" pitchFamily="18" charset="0"/>
              </a:rPr>
              <a:t>             </a:t>
            </a:r>
            <a:r>
              <a:rPr lang="nl-BE" sz="1600" dirty="0" err="1" smtClean="0">
                <a:solidFill>
                  <a:schemeClr val="accent2">
                    <a:lumMod val="50000"/>
                  </a:schemeClr>
                </a:solidFill>
                <a:latin typeface="Belwe Cn BT" panose="02060806050305020504" pitchFamily="18" charset="0"/>
              </a:rPr>
              <a:t>Tongerlo</a:t>
            </a:r>
            <a:r>
              <a:rPr lang="nl-BE" sz="1600" dirty="0" smtClean="0">
                <a:solidFill>
                  <a:schemeClr val="accent2">
                    <a:lumMod val="50000"/>
                  </a:schemeClr>
                </a:solidFill>
                <a:latin typeface="Belwe Cn BT" panose="02060806050305020504" pitchFamily="18" charset="0"/>
              </a:rPr>
              <a:t> blond </a:t>
            </a:r>
            <a:r>
              <a:rPr lang="nl-BE" sz="1100" dirty="0" smtClean="0">
                <a:solidFill>
                  <a:srgbClr val="FF0000"/>
                </a:solidFill>
                <a:latin typeface="Belwe Cn BT" panose="02060806050305020504" pitchFamily="18" charset="0"/>
              </a:rPr>
              <a:t>inclusief degustatie sessie</a:t>
            </a:r>
            <a:endParaRPr lang="nl-BE" sz="1100" dirty="0">
              <a:solidFill>
                <a:srgbClr val="FF0000"/>
              </a:solidFill>
              <a:latin typeface="Belwe Cn BT" panose="02060806050305020504" pitchFamily="18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4" y="3393595"/>
            <a:ext cx="1850999" cy="103655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13" y="3411241"/>
            <a:ext cx="1653415" cy="934539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9278813" y="3393595"/>
            <a:ext cx="133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Bent u voorbereid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53803" y="3411241"/>
            <a:ext cx="651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rgbClr val="FFFF00"/>
                </a:solidFill>
              </a:rPr>
              <a:t>Noodstroom batterij systeem</a:t>
            </a:r>
            <a:r>
              <a:rPr lang="nl-BE" dirty="0" smtClean="0"/>
              <a:t>: exclusieve aanbieding voor het BIN LIEZEBOS in 2015 via connecties van een BIN LID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1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8" grpId="0"/>
      <p:bldP spid="23" grpId="0"/>
      <p:bldP spid="5" grpId="0"/>
      <p:bldP spid="7" grpId="0"/>
      <p:bldP spid="10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104222" y="2401678"/>
            <a:ext cx="8178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>
                <a:solidFill>
                  <a:prstClr val="black"/>
                </a:solidFill>
              </a:rPr>
              <a:t>Vragen of suggesties ????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76856" y="1416636"/>
            <a:ext cx="6729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2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rgbClr val="4472C4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Thema</a:t>
            </a:r>
            <a:r>
              <a:rPr lang="nl-NL" sz="28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rgbClr val="4472C4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   Brandveiligheid en Preventie</a:t>
            </a:r>
            <a:endParaRPr lang="nl-BE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BE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nl-BE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BE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Programma</a:t>
            </a:r>
            <a:endParaRPr lang="nl-BE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BE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nl-BE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l-BE" sz="1600" b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19.h00 Woordje van de heer burgemeester de heer  Baert.</a:t>
            </a:r>
            <a:endParaRPr lang="nl-BE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nl-BE" sz="1600" b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 </a:t>
            </a:r>
            <a:endParaRPr lang="nl-BE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l-BE" sz="1600" b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19h10  </a:t>
            </a:r>
            <a:r>
              <a:rPr lang="nl-BE" sz="16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B.I.N. werking : </a:t>
            </a:r>
            <a:r>
              <a:rPr lang="nl-BE" sz="1600" b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Ledenbestand, analyse van de meldingen, doelstellingen 2015</a:t>
            </a:r>
            <a:endParaRPr lang="nl-BE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/>
            <a:r>
              <a:rPr lang="nl-BE" sz="1600" b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                     </a:t>
            </a:r>
            <a:r>
              <a:rPr lang="nl-BE" sz="1600" b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Bijdrage van de coördinator</a:t>
            </a:r>
            <a:endParaRPr lang="nl-BE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l-BE" sz="1600" b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19h25   </a:t>
            </a:r>
            <a:r>
              <a:rPr lang="nl-BE" sz="16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Het zonaal veiligheidsplan van onze politiezone:  project “Ga(gerust) weg”</a:t>
            </a:r>
            <a:endParaRPr lang="nl-BE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8180" indent="220980"/>
            <a:r>
              <a:rPr lang="nl-BE" sz="1600" b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Bijdrage door de Hoofd inspecteur Rudi Van Roost politiezone </a:t>
            </a:r>
            <a:r>
              <a:rPr lang="nl-BE" sz="1600" b="1" dirty="0" err="1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bhk</a:t>
            </a:r>
            <a:r>
              <a:rPr lang="nl-BE" sz="1600" b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      </a:t>
            </a:r>
            <a:endParaRPr lang="nl-BE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l-BE" sz="1600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19h 45</a:t>
            </a:r>
            <a:r>
              <a:rPr lang="nl-BE" sz="1600" b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nl-BE" sz="16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Brand(on)veiligheid en Preventie</a:t>
            </a:r>
            <a:r>
              <a:rPr lang="nl-BE" sz="1600" b="1" i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          </a:t>
            </a:r>
            <a:endParaRPr lang="nl-BE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nl-BE" sz="1600" b="1" i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                   Bijdrage door opperadjudant Dirk </a:t>
            </a:r>
            <a:r>
              <a:rPr lang="nl-BE" sz="1600" b="1" i="1" dirty="0" err="1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Vranken</a:t>
            </a:r>
            <a:r>
              <a:rPr lang="nl-BE" sz="1600" b="1" i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Brandweer Leuven</a:t>
            </a:r>
            <a:endParaRPr lang="nl-BE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l-BE" sz="1600" b="1" i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20h05 </a:t>
            </a:r>
            <a:r>
              <a:rPr lang="nl-BE" sz="1600" b="1" i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Brandpolissen : al wat u weten </a:t>
            </a:r>
            <a:r>
              <a:rPr lang="nl-BE" sz="1600" b="1" i="1" u="sng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moet</a:t>
            </a:r>
            <a:r>
              <a:rPr lang="nl-BE" sz="1600" b="1" i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over uw brandverzekering</a:t>
            </a:r>
            <a:endParaRPr lang="nl-BE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/>
            <a:r>
              <a:rPr lang="nl-BE" sz="1600" b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    </a:t>
            </a:r>
            <a:r>
              <a:rPr lang="nl-BE" sz="1600" b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Bijdrage door de heer Jo </a:t>
            </a:r>
            <a:r>
              <a:rPr lang="nl-BE" sz="1600" b="1" dirty="0" err="1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Meskens</a:t>
            </a:r>
            <a:r>
              <a:rPr lang="nl-BE" sz="1600" b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 Huysmans verzekeringen</a:t>
            </a:r>
            <a:endParaRPr lang="nl-BE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l-BE" sz="1600" b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20h 25 Inbreng van de BIN leden; opmerkingen, verbeteringen, voorstellen </a:t>
            </a:r>
            <a:endParaRPr lang="nl-BE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nl-BE" sz="1600" b="1" dirty="0">
                <a:solidFill>
                  <a:prstClr val="black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 </a:t>
            </a:r>
            <a:endParaRPr lang="nl-BE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738204" y="555998"/>
            <a:ext cx="5051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Jaarvergadering 2015 van het B.I.N. LIEZEBOS </a:t>
            </a:r>
            <a:endParaRPr lang="nl-BE" dirty="0">
              <a:solidFill>
                <a:srgbClr val="ED7D31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568370"/>
            <a:ext cx="7772400" cy="55637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nl-BE" sz="2400" dirty="0">
                <a:solidFill>
                  <a:srgbClr val="FF0000"/>
                </a:solidFill>
                <a:latin typeface="Bauhaus 93" pitchFamily="82" charset="0"/>
              </a:rPr>
              <a:t>B</a:t>
            </a:r>
            <a:r>
              <a:rPr lang="nl-BE" sz="2400" dirty="0">
                <a:latin typeface="Bauhaus 93" pitchFamily="82" charset="0"/>
              </a:rPr>
              <a:t>uurt </a:t>
            </a:r>
            <a:r>
              <a:rPr lang="nl-BE" sz="2400" dirty="0">
                <a:solidFill>
                  <a:srgbClr val="FF0000"/>
                </a:solidFill>
                <a:latin typeface="Bauhaus 93" pitchFamily="82" charset="0"/>
              </a:rPr>
              <a:t>I</a:t>
            </a:r>
            <a:r>
              <a:rPr lang="nl-BE" sz="2400" dirty="0">
                <a:latin typeface="Bauhaus 93" pitchFamily="82" charset="0"/>
              </a:rPr>
              <a:t>nformatie </a:t>
            </a:r>
            <a:r>
              <a:rPr lang="nl-BE" sz="2400" dirty="0">
                <a:solidFill>
                  <a:srgbClr val="FF0000"/>
                </a:solidFill>
                <a:latin typeface="Bauhaus 93" pitchFamily="82" charset="0"/>
              </a:rPr>
              <a:t>N</a:t>
            </a:r>
            <a:r>
              <a:rPr lang="nl-BE" sz="2400" dirty="0">
                <a:latin typeface="Bauhaus 93" pitchFamily="82" charset="0"/>
              </a:rPr>
              <a:t>etwerk  </a:t>
            </a:r>
            <a:r>
              <a:rPr lang="nl-BE" sz="2400" dirty="0" smtClean="0">
                <a:latin typeface="Bauhaus 93" pitchFamily="82" charset="0"/>
              </a:rPr>
              <a:t>BIN LIEZEBOS</a:t>
            </a:r>
            <a:endParaRPr lang="nl-BE" sz="2400" dirty="0">
              <a:latin typeface="Bauhaus 93" pitchFamily="8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248000" cy="365125"/>
          </a:xfrm>
        </p:spPr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916832"/>
            <a:ext cx="808253" cy="7920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3" y="2996953"/>
            <a:ext cx="864096" cy="84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ekromde PIJL-OMHOOG 6"/>
          <p:cNvSpPr/>
          <p:nvPr/>
        </p:nvSpPr>
        <p:spPr>
          <a:xfrm rot="17148619">
            <a:off x="3032327" y="3238745"/>
            <a:ext cx="808254" cy="3657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black"/>
              </a:solidFill>
            </a:endParaRPr>
          </a:p>
        </p:txBody>
      </p:sp>
      <p:sp>
        <p:nvSpPr>
          <p:cNvPr id="8" name="Gekromde PIJL-OMLAAG 7"/>
          <p:cNvSpPr/>
          <p:nvPr/>
        </p:nvSpPr>
        <p:spPr>
          <a:xfrm rot="16694565">
            <a:off x="2558514" y="3131483"/>
            <a:ext cx="667729" cy="4246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black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885432" y="1268760"/>
            <a:ext cx="388297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 </a:t>
            </a:r>
            <a:r>
              <a:rPr lang="fr-FR" dirty="0">
                <a:solidFill>
                  <a:srgbClr val="FF0000"/>
                </a:solidFill>
              </a:rPr>
              <a:t>BIN LIEVEKENSBOSSEN</a:t>
            </a:r>
            <a:r>
              <a:rPr lang="nl-BE" dirty="0">
                <a:solidFill>
                  <a:prstClr val="black"/>
                </a:solidFill>
                <a:latin typeface="Arial Black" panose="020B0A04020102020204" pitchFamily="34" charset="0"/>
              </a:rPr>
              <a:t>HANDBOEK</a:t>
            </a:r>
            <a:endParaRPr lang="nl-BE" sz="10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r>
              <a:rPr lang="fr-FR" dirty="0">
                <a:solidFill>
                  <a:prstClr val="black"/>
                </a:solidFill>
              </a:rPr>
              <a:t> </a:t>
            </a:r>
            <a:r>
              <a:rPr lang="fr-FR" b="1" u="sng" dirty="0">
                <a:solidFill>
                  <a:prstClr val="black"/>
                </a:solidFill>
              </a:rPr>
              <a:t>PROCEDURES</a:t>
            </a:r>
            <a:r>
              <a:rPr lang="fr-FR" dirty="0">
                <a:solidFill>
                  <a:prstClr val="black"/>
                </a:solidFill>
              </a:rPr>
              <a:t> </a:t>
            </a:r>
            <a:endParaRPr lang="nl-BE" sz="2000" dirty="0">
              <a:solidFill>
                <a:prstClr val="black"/>
              </a:solidFill>
            </a:endParaRPr>
          </a:p>
          <a:p>
            <a:r>
              <a:rPr lang="fr-FR" b="1" u="sng" dirty="0">
                <a:solidFill>
                  <a:prstClr val="black"/>
                </a:solidFill>
                <a:hlinkClick r:id="rId5" action="ppaction://hlinkfile"/>
              </a:rPr>
              <a:t>Proc 01 </a:t>
            </a:r>
            <a:r>
              <a:rPr lang="fr-FR" b="1" u="sng" dirty="0" err="1">
                <a:solidFill>
                  <a:prstClr val="black"/>
                </a:solidFill>
                <a:hlinkClick r:id="rId5" action="ppaction://hlinkfile"/>
              </a:rPr>
              <a:t>Communicatieplan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endParaRPr lang="nl-BE" sz="2000" dirty="0">
              <a:solidFill>
                <a:prstClr val="black"/>
              </a:solidFill>
            </a:endParaRPr>
          </a:p>
          <a:p>
            <a:r>
              <a:rPr lang="fr-FR" b="1" u="sng" dirty="0">
                <a:solidFill>
                  <a:prstClr val="black"/>
                </a:solidFill>
                <a:hlinkClick r:id="rId6" action="ppaction://hlinkfile"/>
              </a:rPr>
              <a:t>Proc 02  </a:t>
            </a:r>
            <a:r>
              <a:rPr lang="fr-FR" b="1" u="sng" dirty="0" err="1">
                <a:solidFill>
                  <a:prstClr val="black"/>
                </a:solidFill>
                <a:hlinkClick r:id="rId6" action="ppaction://hlinkfile"/>
              </a:rPr>
              <a:t>Taakomschrijving</a:t>
            </a:r>
            <a:endParaRPr lang="fr-FR" b="1" u="sng" dirty="0">
              <a:solidFill>
                <a:prstClr val="black"/>
              </a:solidFill>
            </a:endParaRPr>
          </a:p>
          <a:p>
            <a:r>
              <a:rPr lang="fr-FR" sz="2000" b="1" dirty="0">
                <a:solidFill>
                  <a:srgbClr val="002060"/>
                </a:solidFill>
              </a:rPr>
              <a:t>………</a:t>
            </a:r>
            <a:r>
              <a:rPr lang="nl-NL" b="1" dirty="0">
                <a:solidFill>
                  <a:srgbClr val="002060"/>
                </a:solidFill>
              </a:rPr>
              <a:t> </a:t>
            </a:r>
            <a:endParaRPr lang="nl-BE" sz="2000" dirty="0">
              <a:solidFill>
                <a:srgbClr val="002060"/>
              </a:solidFill>
            </a:endParaRPr>
          </a:p>
          <a:p>
            <a:r>
              <a:rPr lang="nl-NL" b="1" u="sng" dirty="0">
                <a:solidFill>
                  <a:prstClr val="black"/>
                </a:solidFill>
              </a:rPr>
              <a:t>DOCUMENTEN</a:t>
            </a:r>
            <a:r>
              <a:rPr lang="nl-NL" b="1" dirty="0">
                <a:solidFill>
                  <a:prstClr val="black"/>
                </a:solidFill>
              </a:rPr>
              <a:t> </a:t>
            </a:r>
            <a:endParaRPr lang="nl-BE" sz="1600" dirty="0">
              <a:solidFill>
                <a:prstClr val="black"/>
              </a:solidFill>
            </a:endParaRPr>
          </a:p>
          <a:p>
            <a:r>
              <a:rPr lang="nl-NL" b="1" u="sng" dirty="0" err="1">
                <a:solidFill>
                  <a:prstClr val="black"/>
                </a:solidFill>
                <a:hlinkClick r:id="rId7" action="ppaction://hlinkfile"/>
              </a:rPr>
              <a:t>Doc</a:t>
            </a:r>
            <a:r>
              <a:rPr lang="nl-NL" b="1" u="sng" dirty="0">
                <a:solidFill>
                  <a:prstClr val="black"/>
                </a:solidFill>
                <a:hlinkClick r:id="rId7" action="ppaction://hlinkfile"/>
              </a:rPr>
              <a:t> 01 vragenlijst verdachte situatie</a:t>
            </a:r>
            <a:endParaRPr lang="nl-BE" sz="2000" dirty="0">
              <a:solidFill>
                <a:prstClr val="black"/>
              </a:solidFill>
            </a:endParaRPr>
          </a:p>
          <a:p>
            <a:r>
              <a:rPr lang="nl-NL" b="1" u="sng" dirty="0" err="1">
                <a:solidFill>
                  <a:prstClr val="black"/>
                </a:solidFill>
                <a:hlinkClick r:id="rId8" action="ppaction://hlinkfile"/>
              </a:rPr>
              <a:t>Doc</a:t>
            </a:r>
            <a:r>
              <a:rPr lang="nl-NL" b="1" u="sng" dirty="0">
                <a:solidFill>
                  <a:prstClr val="black"/>
                </a:solidFill>
                <a:hlinkClick r:id="rId8" action="ppaction://hlinkfile"/>
              </a:rPr>
              <a:t> 02 huishoudelijk reglement</a:t>
            </a:r>
            <a:endParaRPr lang="nl-BE" sz="2000" dirty="0">
              <a:solidFill>
                <a:prstClr val="black"/>
              </a:solidFill>
            </a:endParaRPr>
          </a:p>
          <a:p>
            <a:r>
              <a:rPr lang="fr-FR" b="1" dirty="0">
                <a:solidFill>
                  <a:prstClr val="black"/>
                </a:solidFill>
              </a:rPr>
              <a:t>…… </a:t>
            </a:r>
            <a:endParaRPr lang="nl-BE" sz="2000" dirty="0">
              <a:solidFill>
                <a:prstClr val="black"/>
              </a:solidFill>
            </a:endParaRPr>
          </a:p>
          <a:p>
            <a:r>
              <a:rPr lang="fr-FR" b="1" u="sng" dirty="0" err="1">
                <a:solidFill>
                  <a:prstClr val="black"/>
                </a:solidFill>
              </a:rPr>
              <a:t>Formulieren</a:t>
            </a:r>
            <a:r>
              <a:rPr lang="fr-FR" b="1" dirty="0">
                <a:solidFill>
                  <a:prstClr val="black"/>
                </a:solidFill>
              </a:rPr>
              <a:t> </a:t>
            </a:r>
            <a:endParaRPr lang="nl-BE" sz="2000" dirty="0">
              <a:solidFill>
                <a:prstClr val="black"/>
              </a:solidFill>
            </a:endParaRPr>
          </a:p>
          <a:p>
            <a:r>
              <a:rPr lang="fr-FR" b="1" u="sng" dirty="0" err="1">
                <a:solidFill>
                  <a:prstClr val="black"/>
                </a:solidFill>
                <a:hlinkClick r:id="rId9" action="ppaction://hlinkfile"/>
              </a:rPr>
              <a:t>Form</a:t>
            </a:r>
            <a:r>
              <a:rPr lang="fr-FR" b="1" u="sng" dirty="0">
                <a:solidFill>
                  <a:prstClr val="black"/>
                </a:solidFill>
                <a:hlinkClick r:id="rId9" action="ppaction://hlinkfile"/>
              </a:rPr>
              <a:t>  </a:t>
            </a:r>
            <a:r>
              <a:rPr lang="fr-FR" b="1" u="sng" dirty="0" err="1">
                <a:solidFill>
                  <a:prstClr val="black"/>
                </a:solidFill>
                <a:hlinkClick r:id="rId9" action="ppaction://hlinkfile"/>
              </a:rPr>
              <a:t>versieopvolging</a:t>
            </a:r>
            <a:endParaRPr lang="nl-BE" sz="2000" dirty="0">
              <a:solidFill>
                <a:prstClr val="black"/>
              </a:solidFill>
            </a:endParaRPr>
          </a:p>
          <a:p>
            <a:r>
              <a:rPr lang="fr-FR" b="1" u="sng" dirty="0" err="1">
                <a:solidFill>
                  <a:prstClr val="black"/>
                </a:solidFill>
                <a:hlinkClick r:id="rId10" action="ppaction://hlinkfile"/>
              </a:rPr>
              <a:t>Form</a:t>
            </a:r>
            <a:r>
              <a:rPr lang="fr-FR" b="1" u="sng" dirty="0">
                <a:solidFill>
                  <a:prstClr val="black"/>
                </a:solidFill>
                <a:hlinkClick r:id="rId10" action="ppaction://hlinkfile"/>
              </a:rPr>
              <a:t>  </a:t>
            </a:r>
            <a:r>
              <a:rPr lang="fr-FR" b="1" u="sng" dirty="0" err="1">
                <a:solidFill>
                  <a:prstClr val="black"/>
                </a:solidFill>
                <a:hlinkClick r:id="rId10" action="ppaction://hlinkfile"/>
              </a:rPr>
              <a:t>revisie</a:t>
            </a:r>
            <a:r>
              <a:rPr lang="fr-FR" b="1" u="sng" dirty="0">
                <a:solidFill>
                  <a:prstClr val="black"/>
                </a:solidFill>
                <a:hlinkClick r:id="rId10" action="ppaction://hlinkfile"/>
              </a:rPr>
              <a:t> </a:t>
            </a:r>
            <a:r>
              <a:rPr lang="fr-FR" b="1" u="sng" dirty="0" err="1">
                <a:solidFill>
                  <a:prstClr val="black"/>
                </a:solidFill>
                <a:hlinkClick r:id="rId10" action="ppaction://hlinkfile"/>
              </a:rPr>
              <a:t>documenten</a:t>
            </a:r>
            <a:endParaRPr lang="nl-BE" sz="2000" dirty="0">
              <a:solidFill>
                <a:prstClr val="black"/>
              </a:solidFill>
            </a:endParaRPr>
          </a:p>
          <a:p>
            <a:r>
              <a:rPr lang="fr-FR" b="1" dirty="0">
                <a:solidFill>
                  <a:prstClr val="black"/>
                </a:solidFill>
              </a:rPr>
              <a:t>…… </a:t>
            </a:r>
            <a:endParaRPr lang="nl-BE" sz="1600" dirty="0">
              <a:solidFill>
                <a:prstClr val="black"/>
              </a:solidFill>
            </a:endParaRPr>
          </a:p>
          <a:p>
            <a:r>
              <a:rPr lang="fr-FR" b="1" u="sng" dirty="0" err="1">
                <a:solidFill>
                  <a:prstClr val="black"/>
                </a:solidFill>
              </a:rPr>
              <a:t>Templates</a:t>
            </a:r>
            <a:r>
              <a:rPr lang="fr-FR" b="1" dirty="0">
                <a:solidFill>
                  <a:prstClr val="black"/>
                </a:solidFill>
              </a:rPr>
              <a:t> </a:t>
            </a:r>
            <a:endParaRPr lang="nl-BE" sz="1600" dirty="0">
              <a:solidFill>
                <a:prstClr val="black"/>
              </a:solidFill>
            </a:endParaRPr>
          </a:p>
          <a:p>
            <a:r>
              <a:rPr lang="fr-FR" b="1" u="sng" dirty="0" err="1">
                <a:solidFill>
                  <a:prstClr val="black"/>
                </a:solidFill>
                <a:hlinkClick r:id="rId11" action="ppaction://hlinkfile"/>
              </a:rPr>
              <a:t>Procedure</a:t>
            </a:r>
            <a:r>
              <a:rPr lang="fr-FR" b="1" u="sng" dirty="0">
                <a:solidFill>
                  <a:prstClr val="black"/>
                </a:solidFill>
                <a:hlinkClick r:id="rId11" action="ppaction://hlinkfile"/>
              </a:rPr>
              <a:t> </a:t>
            </a:r>
            <a:r>
              <a:rPr lang="fr-FR" b="1" u="sng" dirty="0" err="1">
                <a:solidFill>
                  <a:prstClr val="black"/>
                </a:solidFill>
                <a:hlinkClick r:id="rId11" action="ppaction://hlinkfile"/>
              </a:rPr>
              <a:t>template</a:t>
            </a:r>
            <a:endParaRPr lang="nl-BE" sz="2000" dirty="0">
              <a:solidFill>
                <a:prstClr val="black"/>
              </a:solidFill>
            </a:endParaRPr>
          </a:p>
          <a:p>
            <a:r>
              <a:rPr lang="fr-FR" b="1" u="sng" dirty="0" err="1">
                <a:solidFill>
                  <a:prstClr val="black"/>
                </a:solidFill>
                <a:hlinkClick r:id="rId12" action="ppaction://hlinkfile"/>
              </a:rPr>
              <a:t>Documenten</a:t>
            </a:r>
            <a:r>
              <a:rPr lang="fr-FR" b="1" u="sng" dirty="0">
                <a:solidFill>
                  <a:prstClr val="black"/>
                </a:solidFill>
                <a:hlinkClick r:id="rId12" action="ppaction://hlinkfile"/>
              </a:rPr>
              <a:t> </a:t>
            </a:r>
            <a:r>
              <a:rPr lang="fr-FR" b="1" u="sng" dirty="0" err="1">
                <a:solidFill>
                  <a:prstClr val="black"/>
                </a:solidFill>
                <a:hlinkClick r:id="rId12" action="ppaction://hlinkfile"/>
              </a:rPr>
              <a:t>template</a:t>
            </a:r>
            <a:endParaRPr lang="nl-BE" sz="2000" dirty="0">
              <a:solidFill>
                <a:prstClr val="black"/>
              </a:solidFill>
            </a:endParaRPr>
          </a:p>
          <a:p>
            <a:r>
              <a:rPr lang="fr-FR" b="1" dirty="0" err="1">
                <a:solidFill>
                  <a:prstClr val="black"/>
                </a:solidFill>
              </a:rPr>
              <a:t>Diversen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endParaRPr lang="nl-BE" sz="2000" dirty="0">
              <a:solidFill>
                <a:prstClr val="black"/>
              </a:solidFill>
            </a:endParaRPr>
          </a:p>
          <a:p>
            <a:pPr lvl="1"/>
            <a:r>
              <a:rPr lang="fr-FR" b="1" u="sng" dirty="0" err="1">
                <a:solidFill>
                  <a:prstClr val="black"/>
                </a:solidFill>
                <a:hlinkClick r:id="rId13" action="ppaction://hlinkfile"/>
              </a:rPr>
              <a:t>Historiek</a:t>
            </a:r>
            <a:r>
              <a:rPr lang="fr-FR" b="1" u="sng" dirty="0">
                <a:solidFill>
                  <a:prstClr val="black"/>
                </a:solidFill>
                <a:hlinkClick r:id="rId13" action="ppaction://hlinkfile"/>
              </a:rPr>
              <a:t> van </a:t>
            </a:r>
            <a:r>
              <a:rPr lang="fr-FR" b="1" u="sng" dirty="0" err="1">
                <a:solidFill>
                  <a:prstClr val="black"/>
                </a:solidFill>
                <a:hlinkClick r:id="rId13" action="ppaction://hlinkfile"/>
              </a:rPr>
              <a:t>oprichten</a:t>
            </a:r>
            <a:endParaRPr lang="nl-BE" sz="2000" dirty="0">
              <a:solidFill>
                <a:prstClr val="black"/>
              </a:solidFill>
            </a:endParaRPr>
          </a:p>
          <a:p>
            <a:pPr lvl="1"/>
            <a:r>
              <a:rPr lang="fr-FR" b="1" u="sng" dirty="0" err="1">
                <a:solidFill>
                  <a:prstClr val="black"/>
                </a:solidFill>
                <a:hlinkClick r:id="rId14" action="ppaction://hlinkfile"/>
              </a:rPr>
              <a:t>budgetaanvraag</a:t>
            </a:r>
            <a:r>
              <a:rPr lang="fr-FR" b="1" u="sng" dirty="0">
                <a:solidFill>
                  <a:prstClr val="black"/>
                </a:solidFill>
                <a:hlinkClick r:id="rId14" action="ppaction://hlinkfile"/>
              </a:rPr>
              <a:t> 2012-2013</a:t>
            </a:r>
            <a:endParaRPr lang="nl-BE" sz="2000" dirty="0">
              <a:solidFill>
                <a:prstClr val="black"/>
              </a:solidFill>
            </a:endParaRPr>
          </a:p>
        </p:txBody>
      </p:sp>
      <p:sp>
        <p:nvSpPr>
          <p:cNvPr id="10" name="Gestreepte PIJL-RECHTS 9"/>
          <p:cNvSpPr/>
          <p:nvPr/>
        </p:nvSpPr>
        <p:spPr>
          <a:xfrm>
            <a:off x="4943872" y="3220045"/>
            <a:ext cx="834392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629666" y="5229201"/>
            <a:ext cx="3924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0000"/>
                </a:solidFill>
              </a:rPr>
              <a:t>Partnerschap tussen lokale overheid, de lokale politie en de leden van het BIN, vertegenwoordigd door de coördinator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59" y="4131049"/>
            <a:ext cx="876926" cy="7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6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332656"/>
            <a:ext cx="7772400" cy="79208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nl-BE" sz="3600" dirty="0">
                <a:solidFill>
                  <a:srgbClr val="FF0000"/>
                </a:solidFill>
                <a:latin typeface="Bauhaus 93" pitchFamily="82" charset="0"/>
              </a:rPr>
              <a:t>B</a:t>
            </a:r>
            <a:r>
              <a:rPr lang="nl-BE" sz="3600" dirty="0">
                <a:latin typeface="Bauhaus 93" pitchFamily="82" charset="0"/>
              </a:rPr>
              <a:t>uurt </a:t>
            </a:r>
            <a:r>
              <a:rPr lang="nl-BE" sz="3600" dirty="0">
                <a:solidFill>
                  <a:srgbClr val="FF0000"/>
                </a:solidFill>
                <a:latin typeface="Bauhaus 93" pitchFamily="82" charset="0"/>
              </a:rPr>
              <a:t>I</a:t>
            </a:r>
            <a:r>
              <a:rPr lang="nl-BE" sz="3600" dirty="0">
                <a:latin typeface="Bauhaus 93" pitchFamily="82" charset="0"/>
              </a:rPr>
              <a:t>nformatie </a:t>
            </a:r>
            <a:r>
              <a:rPr lang="nl-BE" sz="3600" dirty="0">
                <a:solidFill>
                  <a:srgbClr val="FF0000"/>
                </a:solidFill>
                <a:latin typeface="Bauhaus 93" pitchFamily="82" charset="0"/>
              </a:rPr>
              <a:t>N</a:t>
            </a:r>
            <a:r>
              <a:rPr lang="nl-BE" sz="3600" dirty="0">
                <a:latin typeface="Bauhaus 93" pitchFamily="82" charset="0"/>
              </a:rPr>
              <a:t>etwerk  LIEZEBOS</a:t>
            </a:r>
          </a:p>
        </p:txBody>
      </p:sp>
      <p:pic>
        <p:nvPicPr>
          <p:cNvPr id="1026" name="Picture 2" descr="bunder+lievek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582751"/>
            <a:ext cx="6504384" cy="47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832610" y="4874070"/>
            <a:ext cx="2935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2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Aantal leden </a:t>
            </a:r>
            <a:r>
              <a:rPr lang="nl-BE" sz="2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:157</a:t>
            </a:r>
            <a:endParaRPr lang="nl-BE" sz="2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  <a:p>
            <a:pPr algn="ctr"/>
            <a:r>
              <a:rPr lang="nl-BE" sz="2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Lievekensbossen</a:t>
            </a:r>
            <a:r>
              <a:rPr lang="nl-BE" sz="2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: </a:t>
            </a:r>
            <a:r>
              <a:rPr lang="nl-BE" sz="2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77</a:t>
            </a:r>
            <a:endParaRPr lang="nl-BE" sz="2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  <a:p>
            <a:pPr algn="ctr"/>
            <a:r>
              <a:rPr lang="nl-BE" sz="2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Zevenbunder </a:t>
            </a:r>
            <a:r>
              <a:rPr lang="nl-BE" sz="2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bosbeek</a:t>
            </a:r>
            <a:r>
              <a:rPr lang="nl-BE" sz="2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: </a:t>
            </a:r>
            <a:r>
              <a:rPr lang="nl-BE" sz="2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80</a:t>
            </a:r>
            <a:endParaRPr lang="nl-BE" sz="2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tint val="75000"/>
                  </a:prstClr>
                </a:solidFill>
              </a:rPr>
              <a:t>Derde jaarvergadering BIN LIEZEBOS maart 2015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5" y="5728771"/>
            <a:ext cx="1033826" cy="10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108">
              <a:srgbClr val="9588C9"/>
            </a:gs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DOELSTELLINGEN BIN</a:t>
            </a:r>
            <a:endParaRPr lang="nl-BE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Verhogen van het veiligheidsgevoel</a:t>
            </a:r>
          </a:p>
          <a:p>
            <a:r>
              <a:rPr lang="nl-BE" dirty="0" smtClean="0"/>
              <a:t>Verhogen van de samenwerking tussen politie en burger op het vlak van informatie-uitwisseling</a:t>
            </a:r>
          </a:p>
          <a:p>
            <a:r>
              <a:rPr lang="nl-BE" dirty="0" smtClean="0"/>
              <a:t>Voorkomen criminaliteit door het benadrukken van preventie</a:t>
            </a:r>
          </a:p>
          <a:p>
            <a:r>
              <a:rPr lang="nl-BE" dirty="0" smtClean="0"/>
              <a:t>Versterken van de sociale cohesie</a:t>
            </a:r>
            <a:endParaRPr lang="nl-BE" dirty="0"/>
          </a:p>
        </p:txBody>
      </p:sp>
      <p:pic>
        <p:nvPicPr>
          <p:cNvPr id="4" name="Picture 2" descr="D:\Documenten_ZARA\BIN\Binwerking\BINP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086" y="4999112"/>
            <a:ext cx="165618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108">
              <a:srgbClr val="9588C9"/>
            </a:gs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DOELSTELLINGEN BIN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Verhogen van het veiligheidsgevoel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71826"/>
          </a:xfrm>
        </p:spPr>
        <p:txBody>
          <a:bodyPr/>
          <a:lstStyle/>
          <a:p>
            <a:r>
              <a:rPr lang="nl-BE" dirty="0" smtClean="0"/>
              <a:t>De burgers optimaal betrekken in de veiligheidsproblematiek</a:t>
            </a:r>
          </a:p>
          <a:p>
            <a:r>
              <a:rPr lang="nl-BE" dirty="0" smtClean="0"/>
              <a:t>Doorgedreven informatie-uitwisseling</a:t>
            </a:r>
            <a:endParaRPr lang="nl-BE" dirty="0"/>
          </a:p>
        </p:txBody>
      </p:sp>
      <p:sp>
        <p:nvSpPr>
          <p:cNvPr id="5" name="PIJL-RECHTS 4"/>
          <p:cNvSpPr/>
          <p:nvPr/>
        </p:nvSpPr>
        <p:spPr>
          <a:xfrm>
            <a:off x="1604513" y="16325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6" name="Picture 2" descr="D:\Documenten_ZARA\BIN\Binwerking\BINP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086" y="4999112"/>
            <a:ext cx="165618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108">
              <a:srgbClr val="9588C9"/>
            </a:gs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DOELSTELLINGEN BIN </a:t>
            </a:r>
            <a:r>
              <a:rPr lang="nl-BE" sz="3200" dirty="0" smtClean="0"/>
              <a:t/>
            </a:r>
            <a:br>
              <a:rPr lang="nl-BE" sz="3200" dirty="0" smtClean="0"/>
            </a:br>
            <a:r>
              <a:rPr lang="nl-BE" sz="3200" dirty="0" smtClean="0"/>
              <a:t>Verhogen van de samenwerking op vlak van </a:t>
            </a:r>
            <a:br>
              <a:rPr lang="nl-BE" sz="3200" dirty="0" smtClean="0"/>
            </a:br>
            <a:r>
              <a:rPr lang="nl-BE" sz="3200" dirty="0" smtClean="0"/>
              <a:t>informatie-uitwisseling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1621537"/>
          </a:xfrm>
        </p:spPr>
        <p:txBody>
          <a:bodyPr/>
          <a:lstStyle/>
          <a:p>
            <a:r>
              <a:rPr lang="nl-BE" dirty="0" smtClean="0"/>
              <a:t>Dringende informatie verspreiden via een vooraf bepaalde werkwijze, zoals ingesproken telefonisch bericht, sms, …</a:t>
            </a:r>
          </a:p>
        </p:txBody>
      </p:sp>
      <p:sp>
        <p:nvSpPr>
          <p:cNvPr id="4" name="PIJL-RECHTS 3"/>
          <p:cNvSpPr/>
          <p:nvPr/>
        </p:nvSpPr>
        <p:spPr>
          <a:xfrm>
            <a:off x="1682150" y="13902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5" name="Picture 2" descr="D:\Documenten_ZARA\BIN\Binwerking\BINP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086" y="4999112"/>
            <a:ext cx="165618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484310" y="4101637"/>
            <a:ext cx="9710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CD3301"/>
              </a:buClr>
              <a:buSzPct val="145000"/>
              <a:buFont typeface="Arial"/>
              <a:buChar char="•"/>
            </a:pPr>
            <a:r>
              <a:rPr lang="nl-BE" sz="2400">
                <a:solidFill>
                  <a:prstClr val="black"/>
                </a:solidFill>
              </a:rPr>
              <a:t>Niet-dringende informatie via andere kanalen, eveneens op voorhand vastgelegd zoals mail, nieuwsbrief, BIN blog, facebook,twitter,…</a:t>
            </a:r>
            <a:endParaRPr lang="nl-BE" sz="2400" dirty="0">
              <a:solidFill>
                <a:prstClr val="black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"/>
            <a:ext cx="8686800" cy="6096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1" y="0"/>
            <a:ext cx="10058400" cy="6298843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108">
              <a:srgbClr val="9588C9"/>
            </a:gs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DOELSTELLINGEN BIN </a:t>
            </a:r>
            <a:r>
              <a:rPr lang="nl-BE" sz="3200" dirty="0"/>
              <a:t/>
            </a:r>
            <a:br>
              <a:rPr lang="nl-BE" sz="3200" dirty="0"/>
            </a:br>
            <a:r>
              <a:rPr lang="nl-BE" sz="3200" dirty="0" smtClean="0"/>
              <a:t>			Voorkomen criminaliteit door benadrukken van preventie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Uitwisseling van preventietips in het kader van een integrale benadering van veiligheid(inbraakpreventie, brandpreventie, CO-intoxicatie, computercriminaliteit, …)</a:t>
            </a:r>
          </a:p>
          <a:p>
            <a:r>
              <a:rPr lang="nl-BE" dirty="0" smtClean="0"/>
              <a:t>Ter kennis brengen van bepaalde modus operandi en tips om hieraan iets te kunnen doen</a:t>
            </a:r>
          </a:p>
          <a:p>
            <a:r>
              <a:rPr lang="nl-BE" dirty="0" smtClean="0"/>
              <a:t>Verhogen van de aangifte- en meldingsbereidheid(gepleegde feiten, verdachte gedragingen, verdachte voertuigen en/of personen)</a:t>
            </a:r>
          </a:p>
          <a:p>
            <a:r>
              <a:rPr lang="nl-BE" dirty="0" smtClean="0"/>
              <a:t>Toepassen van de elementaire preventiemaatregelen</a:t>
            </a: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2044460" y="13197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5" name="Picture 2" descr="D:\Documenten_ZARA\BIN\Binwerking\BINP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086" y="4999112"/>
            <a:ext cx="165618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2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108">
              <a:srgbClr val="9588C9"/>
            </a:gs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DOELSTELLINGEN BIN 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			</a:t>
            </a:r>
            <a:r>
              <a:rPr lang="nl-BE" dirty="0" smtClean="0"/>
              <a:t>Versterken van de sociale cohesie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Verhogen van de sociale controle</a:t>
            </a:r>
          </a:p>
          <a:p>
            <a:r>
              <a:rPr lang="nl-BE" dirty="0" smtClean="0"/>
              <a:t>Verhogen van de verbondenheid in een welbepaald gebied(wijk, enkele straten, buurt, …)</a:t>
            </a: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2501660" y="16325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5" name="Picture 2" descr="D:\Documenten_ZARA\BIN\Binwerking\BINP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086" y="4999112"/>
            <a:ext cx="165618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>
                <a:solidFill>
                  <a:prstClr val="black"/>
                </a:solidFill>
              </a:rPr>
              <a:t>Derde jaarvergadering BIN LIEZEBOS maart 2015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641</Words>
  <Application>Microsoft Office PowerPoint</Application>
  <PresentationFormat>Breedbeeld</PresentationFormat>
  <Paragraphs>152</Paragraphs>
  <Slides>22</Slides>
  <Notes>6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22</vt:i4>
      </vt:variant>
    </vt:vector>
  </HeadingPairs>
  <TitlesOfParts>
    <vt:vector size="37" baseType="lpstr">
      <vt:lpstr>Arial</vt:lpstr>
      <vt:lpstr>Arial Black</vt:lpstr>
      <vt:lpstr>Bauhaus 93</vt:lpstr>
      <vt:lpstr>Belwe Bd BT</vt:lpstr>
      <vt:lpstr>Belwe Cn BT</vt:lpstr>
      <vt:lpstr>Calibri</vt:lpstr>
      <vt:lpstr>Calibri Light</vt:lpstr>
      <vt:lpstr>Candara</vt:lpstr>
      <vt:lpstr>Corbel</vt:lpstr>
      <vt:lpstr>Symbol</vt:lpstr>
      <vt:lpstr>Times New Roman</vt:lpstr>
      <vt:lpstr>Wingdings</vt:lpstr>
      <vt:lpstr>1_Kantoorthema</vt:lpstr>
      <vt:lpstr>Parallax</vt:lpstr>
      <vt:lpstr>1_Parallax</vt:lpstr>
      <vt:lpstr>PowerPoint-presentatie</vt:lpstr>
      <vt:lpstr>PowerPoint-presentatie</vt:lpstr>
      <vt:lpstr>Buurt Informatie Netwerk  BIN LIEZEBOS</vt:lpstr>
      <vt:lpstr>Buurt Informatie Netwerk  LIEZEBOS</vt:lpstr>
      <vt:lpstr>DOELSTELLINGEN BIN</vt:lpstr>
      <vt:lpstr>DOELSTELLINGEN BIN Verhogen van het veiligheidsgevoel</vt:lpstr>
      <vt:lpstr>DOELSTELLINGEN BIN  Verhogen van de samenwerking op vlak van  informatie-uitwisseling</vt:lpstr>
      <vt:lpstr>DOELSTELLINGEN BIN     Voorkomen criminaliteit door benadrukken van preventie</vt:lpstr>
      <vt:lpstr>DOELSTELLINGEN BIN     Versterken van de sociale cohesie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Felix Devreese</dc:creator>
  <cp:lastModifiedBy>Felix Devreese</cp:lastModifiedBy>
  <cp:revision>51</cp:revision>
  <dcterms:created xsi:type="dcterms:W3CDTF">2015-02-09T13:09:57Z</dcterms:created>
  <dcterms:modified xsi:type="dcterms:W3CDTF">2015-03-05T13:45:44Z</dcterms:modified>
</cp:coreProperties>
</file>