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1" r:id="rId26"/>
    <p:sldId id="287" r:id="rId27"/>
    <p:sldId id="283" r:id="rId28"/>
    <p:sldId id="284" r:id="rId29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254000" marR="0" indent="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Pct val="100000"/>
      <a:buFontTx/>
      <a:buChar char="•"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596900" marR="0" indent="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Pct val="100000"/>
      <a:buFontTx/>
      <a:buChar char="•"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93980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129540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63830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98120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232410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2667000" algn="l" defTabSz="457200" rtl="0" fontAlgn="auto" latinLnBrk="0" hangingPunct="0">
      <a:lnSpc>
        <a:spcPct val="100000"/>
      </a:lnSpc>
      <a:spcBef>
        <a:spcPts val="1000"/>
      </a:spcBef>
      <a:spcAft>
        <a:spcPts val="0"/>
      </a:spcAft>
      <a:buClr>
        <a:srgbClr val="E2211C"/>
      </a:buClr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9" d="100"/>
          <a:sy n="99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4" name="Hoofdtekst - niveau éé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9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Nelson Group  Krauthammer Presentation May 9"/>
          <p:cNvSpPr txBox="1"/>
          <p:nvPr/>
        </p:nvSpPr>
        <p:spPr>
          <a:xfrm>
            <a:off x="1333500" y="7188200"/>
            <a:ext cx="70231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Tx/>
              <a:defRPr sz="1000">
                <a:solidFill>
                  <a:srgbClr val="7A7A7A"/>
                </a:solidFill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 Krauthammer Presentation May 9</a:t>
            </a:r>
          </a:p>
        </p:txBody>
      </p:sp>
      <p:sp>
        <p:nvSpPr>
          <p:cNvPr id="111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11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71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21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buSzPct val="125000"/>
              <a:buFontTx/>
              <a:buChar char="•"/>
              <a:defRPr>
                <a:solidFill>
                  <a:srgbClr val="46464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30275" indent="-333375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855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411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840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0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Nelson Group  May 2015"/>
          <p:cNvSpPr txBox="1"/>
          <p:nvPr/>
        </p:nvSpPr>
        <p:spPr>
          <a:xfrm>
            <a:off x="1333500" y="7188200"/>
            <a:ext cx="70231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Tx/>
              <a:defRPr sz="1000">
                <a:solidFill>
                  <a:srgbClr val="7A7A7A"/>
                </a:solidFill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 May 2015</a:t>
            </a:r>
          </a:p>
        </p:txBody>
      </p:sp>
      <p:sp>
        <p:nvSpPr>
          <p:cNvPr id="132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13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25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5054"/>
            <a:ext cx="230163" cy="21174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2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Nelson Group  Presentatie DAW 20 Februari 2015"/>
          <p:cNvSpPr txBox="1"/>
          <p:nvPr/>
        </p:nvSpPr>
        <p:spPr>
          <a:xfrm>
            <a:off x="1333500" y="7188200"/>
            <a:ext cx="70231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Tx/>
              <a:defRPr sz="1000">
                <a:solidFill>
                  <a:srgbClr val="7A7A7A"/>
                </a:solidFill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 Presentatie DAW 20 Februari 2015</a:t>
            </a:r>
          </a:p>
        </p:txBody>
      </p:sp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14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25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5054"/>
            <a:ext cx="230163" cy="21174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54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Nelson Group"/>
          <p:cNvSpPr/>
          <p:nvPr/>
        </p:nvSpPr>
        <p:spPr>
          <a:xfrm>
            <a:off x="1333500" y="7188200"/>
            <a:ext cx="70231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Tx/>
              <a:defRPr sz="1000">
                <a:solidFill>
                  <a:srgbClr val="7A7A7A"/>
                </a:solidFill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</a:t>
            </a:r>
          </a:p>
        </p:txBody>
      </p:sp>
      <p:sp>
        <p:nvSpPr>
          <p:cNvPr id="156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15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25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5054"/>
            <a:ext cx="230163" cy="21174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6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buSzPct val="125000"/>
              <a:buFontTx/>
              <a:buChar char="•"/>
              <a:defRPr>
                <a:solidFill>
                  <a:srgbClr val="46464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30275" indent="-333375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855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411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840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76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Nelson Group"/>
          <p:cNvSpPr txBox="1"/>
          <p:nvPr/>
        </p:nvSpPr>
        <p:spPr>
          <a:xfrm>
            <a:off x="1333500" y="7188200"/>
            <a:ext cx="702310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spcBef>
                <a:spcPts val="0"/>
              </a:spcBef>
              <a:buClrTx/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</a:t>
            </a:r>
          </a:p>
        </p:txBody>
      </p:sp>
      <p:sp>
        <p:nvSpPr>
          <p:cNvPr id="178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7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buSzPct val="125000"/>
              <a:buFontTx/>
              <a:buChar char="•"/>
              <a:defRPr>
                <a:solidFill>
                  <a:srgbClr val="46464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30275" indent="-333375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855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411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84022" indent="-345722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1400">
                <a:solidFill>
                  <a:srgbClr val="46464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88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elson Group"/>
          <p:cNvSpPr txBox="1"/>
          <p:nvPr/>
        </p:nvSpPr>
        <p:spPr>
          <a:xfrm>
            <a:off x="1333500" y="7188200"/>
            <a:ext cx="702310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spcBef>
                <a:spcPts val="0"/>
              </a:spcBef>
              <a:buClrTx/>
              <a:defRPr sz="1000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</a:t>
            </a:r>
          </a:p>
        </p:txBody>
      </p:sp>
      <p:sp>
        <p:nvSpPr>
          <p:cNvPr id="190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191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25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984468" y="7200900"/>
            <a:ext cx="230164" cy="21174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0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1333652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Nelson Group  May 2015"/>
          <p:cNvSpPr txBox="1"/>
          <p:nvPr/>
        </p:nvSpPr>
        <p:spPr>
          <a:xfrm>
            <a:off x="1333500" y="7188200"/>
            <a:ext cx="702310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spcBef>
                <a:spcPts val="0"/>
              </a:spcBef>
              <a:buClrTx/>
              <a:defRPr sz="1000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 May 2015</a:t>
            </a:r>
          </a:p>
        </p:txBody>
      </p:sp>
      <p:sp>
        <p:nvSpPr>
          <p:cNvPr id="202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20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25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984468" y="7205054"/>
            <a:ext cx="230164" cy="211746"/>
          </a:xfrm>
          <a:prstGeom prst="rect">
            <a:avLst/>
          </a:prstGeom>
        </p:spPr>
        <p:txBody>
          <a:bodyPr anchor="b"/>
          <a:lstStyle>
            <a:lvl1pPr algn="ctr">
              <a:spcBef>
                <a:spcPts val="0"/>
              </a:spcBef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Nelson Group  Krauthammer Presentation May 9"/>
          <p:cNvSpPr txBox="1"/>
          <p:nvPr/>
        </p:nvSpPr>
        <p:spPr>
          <a:xfrm>
            <a:off x="1333500" y="7188200"/>
            <a:ext cx="70231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Tx/>
              <a:defRPr sz="1000">
                <a:solidFill>
                  <a:srgbClr val="7A7A7A"/>
                </a:solidFill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 Krauthammer Presentation May 9</a:t>
            </a:r>
          </a:p>
        </p:txBody>
      </p:sp>
      <p:sp>
        <p:nvSpPr>
          <p:cNvPr id="24" name="Rechthoek"/>
          <p:cNvSpPr/>
          <p:nvPr/>
        </p:nvSpPr>
        <p:spPr>
          <a:xfrm>
            <a:off x="508000" y="444500"/>
            <a:ext cx="22225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5" name="nelson_logo_algemeen_rgb.jpg" descr="nelson_logo_algemeen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77800"/>
            <a:ext cx="2019300" cy="1057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beeldwifm.jpg" descr="beeldwif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0900" y="609600"/>
            <a:ext cx="2971800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What’s in it for me?"/>
          <p:cNvSpPr/>
          <p:nvPr/>
        </p:nvSpPr>
        <p:spPr>
          <a:xfrm>
            <a:off x="2654300" y="342900"/>
            <a:ext cx="4787900" cy="1866900"/>
          </a:xfrm>
          <a:prstGeom prst="wedgeEllipseCallout">
            <a:avLst>
              <a:gd name="adj1" fmla="val 75729"/>
              <a:gd name="adj2" fmla="val 32369"/>
            </a:avLst>
          </a:prstGeom>
          <a:solidFill>
            <a:srgbClr val="FFFFFF"/>
          </a:solidFill>
          <a:ln w="25400">
            <a:solidFill>
              <a:srgbClr val="B51A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ctr">
              <a:spcBef>
                <a:spcPts val="0"/>
              </a:spcBef>
              <a:buClrTx/>
              <a:defRPr sz="3600">
                <a:solidFill>
                  <a:srgbClr val="E2211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What’s in it for me?</a:t>
            </a:r>
          </a:p>
        </p:txBody>
      </p:sp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xfrm>
            <a:off x="1714500" y="3632200"/>
            <a:ext cx="7886700" cy="482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473200" y="4368800"/>
            <a:ext cx="8128000" cy="24130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defRPr sz="2400"/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71000"/>
              <a:buChar char="•"/>
              <a:defRPr sz="24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ussenslide k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ussenslide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tekst"/>
          <p:cNvSpPr txBox="1">
            <a:spLocks noGrp="1"/>
          </p:cNvSpPr>
          <p:nvPr>
            <p:ph type="title"/>
          </p:nvPr>
        </p:nvSpPr>
        <p:spPr>
          <a:xfrm>
            <a:off x="1714500" y="3632200"/>
            <a:ext cx="7886700" cy="482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Titeltekst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473200" y="4368800"/>
            <a:ext cx="8128000" cy="24130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defRPr sz="2400"/>
            </a:lvl1pPr>
            <a:lvl2pPr marL="1041400" indent="-444500">
              <a:spcBef>
                <a:spcPts val="1000"/>
              </a:spcBef>
              <a:buClr>
                <a:srgbClr val="000000">
                  <a:alpha val="46000"/>
                </a:srgbClr>
              </a:buClr>
              <a:buSzPct val="100000"/>
              <a:buChar char="•"/>
              <a:defRPr sz="24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sdia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-5.jpg" descr="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300"/>
            <a:ext cx="10190748" cy="25146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Rechthoek"/>
          <p:cNvSpPr/>
          <p:nvPr/>
        </p:nvSpPr>
        <p:spPr>
          <a:xfrm>
            <a:off x="508000" y="444500"/>
            <a:ext cx="22225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5" name="nelson_logo_algemeen_rgb.jpg" descr="nelson_logo_algemeen_rg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77800"/>
            <a:ext cx="2019300" cy="105760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xfrm>
            <a:off x="1714500" y="3632200"/>
            <a:ext cx="7886700" cy="482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473200" y="4368800"/>
            <a:ext cx="8128000" cy="24130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defRPr sz="2400"/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71000"/>
              <a:buChar char="•"/>
              <a:defRPr sz="24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s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-5.jpg" descr="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300"/>
            <a:ext cx="10190748" cy="251460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hthoek"/>
          <p:cNvSpPr/>
          <p:nvPr/>
        </p:nvSpPr>
        <p:spPr>
          <a:xfrm>
            <a:off x="508000" y="444500"/>
            <a:ext cx="22225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67" name="nelson_logo_algemeen_rgb.jpg" descr="nelson_logo_algemeen_rg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77800"/>
            <a:ext cx="2019300" cy="105760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eltekst"/>
          <p:cNvSpPr txBox="1">
            <a:spLocks noGrp="1"/>
          </p:cNvSpPr>
          <p:nvPr>
            <p:ph type="title"/>
          </p:nvPr>
        </p:nvSpPr>
        <p:spPr>
          <a:xfrm>
            <a:off x="1714500" y="3632200"/>
            <a:ext cx="7886700" cy="482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Titeltekst</a:t>
            </a:r>
          </a:p>
        </p:txBody>
      </p:sp>
      <p:sp>
        <p:nvSpPr>
          <p:cNvPr id="6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473200" y="4368800"/>
            <a:ext cx="8128000" cy="24130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  <a:defRPr sz="2400"/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71000"/>
              <a:buChar char="•"/>
              <a:defRPr sz="24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8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jn"/>
          <p:cNvSpPr/>
          <p:nvPr/>
        </p:nvSpPr>
        <p:spPr>
          <a:xfrm flipV="1">
            <a:off x="611602" y="6997636"/>
            <a:ext cx="8557914" cy="38"/>
          </a:xfrm>
          <a:prstGeom prst="line">
            <a:avLst/>
          </a:prstGeom>
          <a:ln w="6350">
            <a:solidFill>
              <a:srgbClr val="7A7A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Nelson Group"/>
          <p:cNvSpPr txBox="1"/>
          <p:nvPr/>
        </p:nvSpPr>
        <p:spPr>
          <a:xfrm>
            <a:off x="1333500" y="7188200"/>
            <a:ext cx="70231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Tx/>
              <a:defRPr sz="1000">
                <a:solidFill>
                  <a:srgbClr val="7A7A7A"/>
                </a:solidFill>
              </a:defRPr>
            </a:pPr>
            <a:r>
              <a:rPr>
                <a:solidFill>
                  <a:srgbClr val="E2211C"/>
                </a:solidFill>
              </a:rPr>
              <a:t>Nelson Group</a:t>
            </a:r>
            <a:r>
              <a:t> </a:t>
            </a:r>
          </a:p>
        </p:txBody>
      </p:sp>
      <p:sp>
        <p:nvSpPr>
          <p:cNvPr id="79" name="Titeltekst"/>
          <p:cNvSpPr txBox="1">
            <a:spLocks noGrp="1"/>
          </p:cNvSpPr>
          <p:nvPr>
            <p:ph type="title"/>
          </p:nvPr>
        </p:nvSpPr>
        <p:spPr>
          <a:xfrm>
            <a:off x="1295400" y="1155700"/>
            <a:ext cx="7886700" cy="1028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Titeltekst</a:t>
            </a:r>
          </a:p>
        </p:txBody>
      </p:sp>
      <p:sp>
        <p:nvSpPr>
          <p:cNvPr id="8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54100" y="2374900"/>
            <a:ext cx="8128000" cy="4432300"/>
          </a:xfrm>
          <a:prstGeom prst="rect">
            <a:avLst/>
          </a:prstGeom>
        </p:spPr>
        <p:txBody>
          <a:bodyPr lIns="0" tIns="0" rIns="0" bIns="0"/>
          <a:lstStyle>
            <a:lvl1pPr marL="698500" indent="-444500">
              <a:spcBef>
                <a:spcPts val="1000"/>
              </a:spcBef>
              <a:buClr>
                <a:srgbClr val="E2211C"/>
              </a:buClr>
            </a:lvl1pPr>
            <a:lvl2pPr marL="1041400" indent="-444500">
              <a:spcBef>
                <a:spcPts val="1000"/>
              </a:spcBef>
              <a:buClr>
                <a:srgbClr val="E2211C"/>
              </a:buClr>
              <a:buSzPct val="125000"/>
              <a:buChar char="•"/>
              <a:defRPr sz="1800">
                <a:solidFill>
                  <a:srgbClr val="7A7A7A"/>
                </a:solidFill>
              </a:defRPr>
            </a:lvl2pPr>
            <a:lvl3pPr marL="13843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3pPr>
            <a:lvl4pPr marL="17399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4pPr>
            <a:lvl5pPr marL="2082800" indent="-444500">
              <a:spcBef>
                <a:spcPts val="1000"/>
              </a:spcBef>
              <a:buClr>
                <a:srgbClr val="E2211C"/>
              </a:buClr>
              <a:buSzPct val="171000"/>
              <a:buChar char="-"/>
              <a:defRPr sz="1400">
                <a:solidFill>
                  <a:srgbClr val="7A7A7A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ssenslide k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nel_beeld_algemeen_smal_rgb.jpg" descr="nel_beeld_algemeen_smal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647700"/>
            <a:ext cx="97790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Rechthoek"/>
          <p:cNvSpPr/>
          <p:nvPr/>
        </p:nvSpPr>
        <p:spPr>
          <a:xfrm>
            <a:off x="508000" y="444500"/>
            <a:ext cx="22225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90" name="nelson_logo_algemeen_rgb.jpg" descr="nelson_logo_algemeen_rg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77800"/>
            <a:ext cx="2019300" cy="105760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ssenslide k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nel_beeld_algemeen_smal_rgb.jpg" descr="nel_beeld_algemeen_smal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647700"/>
            <a:ext cx="97790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hthoek"/>
          <p:cNvSpPr/>
          <p:nvPr/>
        </p:nvSpPr>
        <p:spPr>
          <a:xfrm>
            <a:off x="508000" y="444500"/>
            <a:ext cx="22225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00" name="nelson_logo_algemeen_rgb.jpg" descr="nelson_logo_algemeen_rg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77800"/>
            <a:ext cx="2019300" cy="105760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174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A7A7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508000" y="444500"/>
            <a:ext cx="22225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" name="nelson_logo_algemeen_rgb.jpg" descr="nelson_logo_algemeen_rgb.jp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09600" y="177800"/>
            <a:ext cx="2019300" cy="10576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kst"/>
          <p:cNvSpPr txBox="1">
            <a:spLocks noGrp="1"/>
          </p:cNvSpPr>
          <p:nvPr>
            <p:ph type="title"/>
          </p:nvPr>
        </p:nvSpPr>
        <p:spPr>
          <a:xfrm>
            <a:off x="1727200" y="6362700"/>
            <a:ext cx="81788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r>
              <a:t>Titeltekst</a:t>
            </a:r>
          </a:p>
        </p:txBody>
      </p:sp>
      <p:sp>
        <p:nvSpPr>
          <p:cNvPr id="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727200" y="7023100"/>
            <a:ext cx="81788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2pPr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073650" y="7251700"/>
            <a:ext cx="286614" cy="2921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buClrTx/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E2211C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4000" marR="0" indent="-254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5pPr>
      <a:lvl6pPr marL="2794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6pPr>
      <a:lvl7pPr marL="5588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7pPr>
      <a:lvl8pPr marL="8382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8pPr>
      <a:lvl9pPr marL="11176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rgbClr val="7A7A7A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45720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info@vbl.be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tett.jpg" descr="stet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9116" y="-920750"/>
            <a:ext cx="4648201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15" name="Bridge in Vlaanderen"/>
          <p:cNvSpPr txBox="1"/>
          <p:nvPr/>
        </p:nvSpPr>
        <p:spPr>
          <a:xfrm>
            <a:off x="1295400" y="1155700"/>
            <a:ext cx="78867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Bridge in Vlaanderen</a:t>
            </a:r>
          </a:p>
        </p:txBody>
      </p:sp>
      <p:sp>
        <p:nvSpPr>
          <p:cNvPr id="216" name="Daling aantal leden in meeste clubs…"/>
          <p:cNvSpPr txBox="1"/>
          <p:nvPr/>
        </p:nvSpPr>
        <p:spPr>
          <a:xfrm>
            <a:off x="1113631" y="2374900"/>
            <a:ext cx="914796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buSzPct val="171000"/>
              <a:buChar char="-"/>
              <a:defRPr sz="2000"/>
            </a:pPr>
            <a:r>
              <a:rPr sz="2800"/>
              <a:t>Daling aantal leden in meeste clubs</a:t>
            </a:r>
          </a:p>
          <a:p>
            <a:pPr marL="1115483" lvl="1" indent="-518583">
              <a:buSzPct val="171000"/>
              <a:buChar char="-"/>
              <a:defRPr sz="2000"/>
            </a:pPr>
            <a:r>
              <a:rPr sz="2800"/>
              <a:t>Daling deelnemers competitie</a:t>
            </a:r>
          </a:p>
          <a:p>
            <a:pPr marL="1115483" lvl="1" indent="-518583">
              <a:buSzPct val="171000"/>
              <a:buChar char="-"/>
              <a:defRPr sz="2000"/>
            </a:pPr>
            <a:r>
              <a:rPr sz="2800"/>
              <a:t>Vergrijzing: gemiddelde leeftijd 70+</a:t>
            </a:r>
          </a:p>
          <a:p>
            <a:pPr marL="1115483" lvl="1" indent="-518583">
              <a:buSzPct val="171000"/>
              <a:buChar char="-"/>
              <a:defRPr sz="2000"/>
            </a:pPr>
            <a:r>
              <a:rPr sz="2800"/>
              <a:t>Perceptie: elitair en voor oude mensen</a:t>
            </a:r>
          </a:p>
          <a:p>
            <a:pPr marL="1115483" lvl="1" indent="-518583">
              <a:buSzPct val="171000"/>
              <a:buChar char="-"/>
              <a:defRPr sz="2000"/>
            </a:pPr>
            <a:r>
              <a:rPr sz="2800"/>
              <a:t>Oubollig imago VBL</a:t>
            </a:r>
          </a:p>
        </p:txBody>
      </p:sp>
      <p:pic>
        <p:nvPicPr>
          <p:cNvPr id="217" name="oudemannen.jpg" descr="oudemannen.jpg"/>
          <p:cNvPicPr>
            <a:picLocks noChangeAspect="1"/>
          </p:cNvPicPr>
          <p:nvPr/>
        </p:nvPicPr>
        <p:blipFill>
          <a:blip r:embed="rId3">
            <a:extLst/>
          </a:blip>
          <a:srcRect t="15350" b="61105"/>
          <a:stretch>
            <a:fillRect/>
          </a:stretch>
        </p:blipFill>
        <p:spPr>
          <a:xfrm>
            <a:off x="-26194" y="5827698"/>
            <a:ext cx="10212373" cy="1794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oudebridgers.jpg" descr="oudebridgers.jpg"/>
          <p:cNvPicPr>
            <a:picLocks noChangeAspect="1"/>
          </p:cNvPicPr>
          <p:nvPr/>
        </p:nvPicPr>
        <p:blipFill>
          <a:blip r:embed="rId4">
            <a:extLst/>
          </a:blip>
          <a:srcRect t="5724" b="64694"/>
          <a:stretch>
            <a:fillRect/>
          </a:stretch>
        </p:blipFill>
        <p:spPr>
          <a:xfrm>
            <a:off x="-502444" y="5597709"/>
            <a:ext cx="11164836" cy="225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oudespeelster.jpg" descr="oudespeelster.jpg"/>
          <p:cNvPicPr>
            <a:picLocks noChangeAspect="1"/>
          </p:cNvPicPr>
          <p:nvPr/>
        </p:nvPicPr>
        <p:blipFill>
          <a:blip r:embed="rId5">
            <a:extLst/>
          </a:blip>
          <a:srcRect t="21308"/>
          <a:stretch>
            <a:fillRect/>
          </a:stretch>
        </p:blipFill>
        <p:spPr>
          <a:xfrm>
            <a:off x="5090678" y="5598022"/>
            <a:ext cx="5702206" cy="2985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elitair.jpg" descr="elitair.jpg"/>
          <p:cNvPicPr>
            <a:picLocks noChangeAspect="1"/>
          </p:cNvPicPr>
          <p:nvPr/>
        </p:nvPicPr>
        <p:blipFill>
          <a:blip r:embed="rId6">
            <a:extLst/>
          </a:blip>
          <a:srcRect t="15531"/>
          <a:stretch>
            <a:fillRect/>
          </a:stretch>
        </p:blipFill>
        <p:spPr>
          <a:xfrm>
            <a:off x="-207434" y="5591635"/>
            <a:ext cx="5307826" cy="380359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ijn"/>
          <p:cNvSpPr/>
          <p:nvPr/>
        </p:nvSpPr>
        <p:spPr>
          <a:xfrm>
            <a:off x="-146325" y="5594085"/>
            <a:ext cx="10452650" cy="1"/>
          </a:xfrm>
          <a:prstGeom prst="line">
            <a:avLst/>
          </a:prstGeom>
          <a:ln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81" name="Rechthoek"/>
          <p:cNvSpPr/>
          <p:nvPr/>
        </p:nvSpPr>
        <p:spPr>
          <a:xfrm>
            <a:off x="3514345" y="1500970"/>
            <a:ext cx="2959959" cy="2887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2" name="1.   Elke recreatieve en competitieve bridger           ‘faciliteren’ om ten volle te kunnen            genieten van bridge.…"/>
          <p:cNvSpPr txBox="1"/>
          <p:nvPr/>
        </p:nvSpPr>
        <p:spPr>
          <a:xfrm>
            <a:off x="930721" y="1992279"/>
            <a:ext cx="8298558" cy="5202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2" indent="457200">
              <a:buClrTx/>
              <a:buSzTx/>
              <a:buNone/>
              <a:defRPr sz="2800"/>
            </a:pPr>
            <a:r>
              <a:rPr dirty="0"/>
              <a:t>            </a:t>
            </a:r>
            <a:br>
              <a:rPr dirty="0"/>
            </a:br>
            <a:r>
              <a:rPr lang="nl-BE" dirty="0"/>
              <a:t>	</a:t>
            </a:r>
            <a:r>
              <a:rPr dirty="0"/>
              <a:t>1.   </a:t>
            </a:r>
            <a:r>
              <a:rPr lang="nl-BE" dirty="0"/>
              <a:t>Het voor e</a:t>
            </a:r>
            <a:r>
              <a:rPr dirty="0" err="1"/>
              <a:t>lke</a:t>
            </a:r>
            <a:r>
              <a:rPr dirty="0"/>
              <a:t> recreatieve en </a:t>
            </a:r>
            <a:r>
              <a:rPr dirty="0" err="1"/>
              <a:t>competitieve</a:t>
            </a:r>
            <a:r>
              <a:rPr dirty="0"/>
              <a:t> 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       </a:t>
            </a:r>
            <a:r>
              <a:rPr dirty="0" err="1"/>
              <a:t>bridger</a:t>
            </a:r>
            <a:r>
              <a:rPr lang="nl-BE" dirty="0"/>
              <a:t> </a:t>
            </a:r>
            <a:r>
              <a:rPr lang="nl-BE" b="1" dirty="0"/>
              <a:t>mogelijk maken </a:t>
            </a:r>
            <a:r>
              <a:rPr dirty="0"/>
              <a:t>om ten volle </a:t>
            </a:r>
            <a:r>
              <a:rPr dirty="0" err="1"/>
              <a:t>te</a:t>
            </a:r>
            <a:r>
              <a:rPr dirty="0"/>
              <a:t> 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           </a:t>
            </a:r>
            <a:r>
              <a:rPr dirty="0" err="1"/>
              <a:t>kunnen</a:t>
            </a:r>
            <a:r>
              <a:rPr dirty="0"/>
              <a:t> </a:t>
            </a:r>
            <a:r>
              <a:rPr dirty="0" err="1"/>
              <a:t>genieten</a:t>
            </a:r>
            <a:r>
              <a:rPr dirty="0"/>
              <a:t> van bridge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  <a:p>
            <a:pPr marL="0" lvl="2" indent="457200">
              <a:buClrTx/>
              <a:buSzTx/>
              <a:buNone/>
              <a:defRPr sz="2800"/>
            </a:pPr>
            <a:r>
              <a:rPr dirty="0"/>
              <a:t>2.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   </a:t>
            </a:r>
            <a:r>
              <a:rPr dirty="0"/>
              <a:t>Het verzekeren van de instroom van         </a:t>
            </a:r>
            <a:br>
              <a:rPr dirty="0"/>
            </a:br>
            <a:r>
              <a:rPr dirty="0"/>
              <a:t>      </a:t>
            </a:r>
            <a:r>
              <a:rPr lang="nl-BE" dirty="0"/>
              <a:t>     </a:t>
            </a:r>
            <a:r>
              <a:rPr dirty="0"/>
              <a:t>nieuwe leden en verjonging:</a:t>
            </a:r>
            <a:br>
              <a:rPr dirty="0"/>
            </a:br>
            <a:r>
              <a:rPr dirty="0"/>
              <a:t>     </a:t>
            </a:r>
            <a:r>
              <a:rPr lang="nl-BE" dirty="0"/>
              <a:t>     </a:t>
            </a:r>
            <a:r>
              <a:rPr dirty="0"/>
              <a:t> mensen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inspireren</a:t>
            </a:r>
            <a:r>
              <a:rPr dirty="0"/>
              <a:t> bridge te ontdekken. 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1600" dirty="0"/>
              <a:t/>
            </a:r>
            <a:br>
              <a:rPr sz="1600" dirty="0"/>
            </a:br>
            <a:r>
              <a:rPr dirty="0"/>
              <a:t>      </a:t>
            </a:r>
            <a:r>
              <a:rPr b="1" i="1" dirty="0">
                <a:latin typeface="Helvetica"/>
                <a:ea typeface="Helvetica"/>
                <a:cs typeface="Helvetica"/>
                <a:sym typeface="Helvetica"/>
              </a:rPr>
              <a:t>Van 5.000 naar 10.000 leden tegen 2025</a:t>
            </a:r>
          </a:p>
        </p:txBody>
      </p:sp>
      <p:sp>
        <p:nvSpPr>
          <p:cNvPr id="283" name="Rechthoek"/>
          <p:cNvSpPr/>
          <p:nvPr/>
        </p:nvSpPr>
        <p:spPr>
          <a:xfrm>
            <a:off x="3514345" y="1500970"/>
            <a:ext cx="2959959" cy="2887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4" name=": Verbreding en verjonging"/>
          <p:cNvSpPr txBox="1"/>
          <p:nvPr/>
        </p:nvSpPr>
        <p:spPr>
          <a:xfrm>
            <a:off x="3561026" y="1131001"/>
            <a:ext cx="828807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: Verbreding en verjonging</a:t>
            </a:r>
          </a:p>
        </p:txBody>
      </p:sp>
      <p:pic>
        <p:nvPicPr>
          <p:cNvPr id="285" name="missie.jpg" descr="missie.jpg"/>
          <p:cNvPicPr>
            <a:picLocks noChangeAspect="1"/>
          </p:cNvPicPr>
          <p:nvPr/>
        </p:nvPicPr>
        <p:blipFill>
          <a:blip r:embed="rId2">
            <a:extLst/>
          </a:blip>
          <a:srcRect r="8181" b="79051"/>
          <a:stretch>
            <a:fillRect/>
          </a:stretch>
        </p:blipFill>
        <p:spPr>
          <a:xfrm>
            <a:off x="1030915" y="1155910"/>
            <a:ext cx="2396233" cy="748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88" name="Rechthoek"/>
          <p:cNvSpPr/>
          <p:nvPr/>
        </p:nvSpPr>
        <p:spPr>
          <a:xfrm>
            <a:off x="3446612" y="1484036"/>
            <a:ext cx="2959958" cy="2887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9" name="Merkbelofte"/>
          <p:cNvSpPr txBox="1"/>
          <p:nvPr/>
        </p:nvSpPr>
        <p:spPr>
          <a:xfrm>
            <a:off x="2539603" y="1121770"/>
            <a:ext cx="9309497" cy="102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         Merkbelofte</a:t>
            </a:r>
          </a:p>
        </p:txBody>
      </p:sp>
      <p:sp>
        <p:nvSpPr>
          <p:cNvPr id="290" name="Recreant of competitie bridger,  u geniet.  De VBL zorgt voor de rest.…"/>
          <p:cNvSpPr txBox="1"/>
          <p:nvPr/>
        </p:nvSpPr>
        <p:spPr>
          <a:xfrm>
            <a:off x="857035" y="2148727"/>
            <a:ext cx="8445930" cy="520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2" indent="457200" algn="ctr">
              <a:buClrTx/>
              <a:buSzTx/>
              <a:buNone/>
              <a:defRPr sz="3600"/>
            </a:pPr>
            <a:r>
              <a:t>Recreant of competitie bridger, </a:t>
            </a:r>
            <a:br/>
            <a:r>
              <a:rPr b="1">
                <a:latin typeface="Helvetica"/>
                <a:ea typeface="Helvetica"/>
                <a:cs typeface="Helvetica"/>
                <a:sym typeface="Helvetica"/>
              </a:rPr>
              <a:t>u</a:t>
            </a:r>
            <a:r>
              <a:t> geniet. </a:t>
            </a:r>
            <a:br/>
            <a:r>
              <a:t>De VBL zorgt voor de rest. </a:t>
            </a:r>
          </a:p>
          <a:p>
            <a:pPr algn="ctr">
              <a:buClrTx/>
              <a:defRPr sz="2000"/>
            </a:pPr>
            <a:r>
              <a:t>   </a:t>
            </a:r>
          </a:p>
          <a:p>
            <a:pPr algn="ctr">
              <a:buClrTx/>
              <a:defRPr sz="2000"/>
            </a:pPr>
            <a:r>
              <a: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Slagzin</a:t>
            </a:r>
          </a:p>
          <a:p>
            <a:pPr algn="ctr">
              <a:buClrTx/>
              <a:defRPr sz="20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Uw plezier. Onze missie.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93" name="Jonger en inspirerend imago"/>
          <p:cNvSpPr txBox="1"/>
          <p:nvPr/>
        </p:nvSpPr>
        <p:spPr>
          <a:xfrm>
            <a:off x="1295400" y="1155700"/>
            <a:ext cx="78867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Jonger en inspirerend imago</a:t>
            </a:r>
          </a:p>
        </p:txBody>
      </p:sp>
      <p:pic>
        <p:nvPicPr>
          <p:cNvPr id="294" name="huidiglogoVBL.jpg" descr="huidiglogoVB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089" y="3231604"/>
            <a:ext cx="1347540" cy="1347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9908" y="3836832"/>
            <a:ext cx="814802" cy="352235"/>
          </a:xfrm>
          <a:prstGeom prst="rect">
            <a:avLst/>
          </a:prstGeom>
        </p:spPr>
      </p:pic>
      <p:pic>
        <p:nvPicPr>
          <p:cNvPr id="297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1221" y="3206739"/>
            <a:ext cx="3518758" cy="1702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00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32" y="1866900"/>
            <a:ext cx="6235736" cy="3016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303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32" y="1866900"/>
            <a:ext cx="6235736" cy="3016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Ovaal" descr="Ovaal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8329" y="3987172"/>
            <a:ext cx="6930034" cy="771392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07" name="Vernieuwde communicatie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Vernieuwde communicatie</a:t>
            </a:r>
          </a:p>
        </p:txBody>
      </p:sp>
      <p:sp>
        <p:nvSpPr>
          <p:cNvPr id="308" name="Nieuw logo en uitstraling…"/>
          <p:cNvSpPr txBox="1"/>
          <p:nvPr/>
        </p:nvSpPr>
        <p:spPr>
          <a:xfrm>
            <a:off x="1113631" y="2374900"/>
            <a:ext cx="914796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sz="2800" dirty="0" err="1"/>
              <a:t>Nieuw</a:t>
            </a:r>
            <a:r>
              <a:rPr sz="2800" dirty="0"/>
              <a:t>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logo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uitstraling</a:t>
            </a:r>
            <a:r>
              <a:rPr sz="2800" dirty="0"/>
              <a:t/>
            </a:r>
            <a:br>
              <a:rPr sz="2800" dirty="0"/>
            </a:br>
            <a:endParaRPr sz="28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sz="2800" dirty="0" err="1"/>
              <a:t>Nieuwe</a:t>
            </a:r>
            <a:r>
              <a:rPr sz="2800" dirty="0"/>
              <a:t>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website</a:t>
            </a:r>
            <a:r>
              <a:rPr sz="2800" dirty="0"/>
              <a:t> VBL                         </a:t>
            </a:r>
            <a:r>
              <a:rPr sz="2200" dirty="0"/>
              <a:t>6 </a:t>
            </a:r>
            <a:r>
              <a:rPr sz="2200" dirty="0" err="1"/>
              <a:t>juni</a:t>
            </a:r>
            <a:r>
              <a:rPr sz="2200" dirty="0"/>
              <a:t> ’18</a:t>
            </a:r>
          </a:p>
          <a:p>
            <a:pPr>
              <a:lnSpc>
                <a:spcPct val="80000"/>
              </a:lnSpc>
              <a:buClrTx/>
              <a:defRPr sz="2000"/>
            </a:pPr>
            <a:endParaRPr sz="16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lang="nl-BE" sz="2800" b="1" dirty="0">
                <a:latin typeface="Helvetica"/>
                <a:ea typeface="Helvetica"/>
                <a:cs typeface="Helvetica"/>
                <a:sym typeface="Helvetica"/>
              </a:rPr>
              <a:t>Sociale media</a:t>
            </a:r>
            <a:r>
              <a:rPr sz="2800" dirty="0"/>
              <a:t>   </a:t>
            </a:r>
            <a:r>
              <a:rPr lang="nl-BE" sz="2800" dirty="0"/>
              <a:t> </a:t>
            </a:r>
            <a:r>
              <a:rPr sz="2800" dirty="0"/>
              <a:t>                              </a:t>
            </a:r>
            <a:r>
              <a:rPr sz="1400" dirty="0"/>
              <a:t> </a:t>
            </a:r>
            <a:r>
              <a:rPr sz="1200" dirty="0"/>
              <a:t> </a:t>
            </a:r>
            <a:r>
              <a:rPr sz="2200" dirty="0"/>
              <a:t>2H ’18</a:t>
            </a:r>
            <a:br>
              <a:rPr sz="2200" dirty="0"/>
            </a:br>
            <a:endParaRPr sz="22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sz="2800" dirty="0" err="1"/>
              <a:t>Wervings</a:t>
            </a:r>
            <a:r>
              <a:rPr sz="2800" b="1" dirty="0" err="1">
                <a:latin typeface="Helvetica"/>
                <a:ea typeface="Helvetica"/>
                <a:cs typeface="Helvetica"/>
                <a:sym typeface="Helvetica"/>
              </a:rPr>
              <a:t>campagne</a:t>
            </a:r>
            <a:r>
              <a:rPr sz="2800" dirty="0"/>
              <a:t> </a:t>
            </a:r>
            <a:r>
              <a:rPr sz="2200" dirty="0"/>
              <a:t>                               </a:t>
            </a:r>
            <a:r>
              <a:rPr sz="900" dirty="0"/>
              <a:t> </a:t>
            </a:r>
            <a:r>
              <a:rPr sz="2200" dirty="0" err="1"/>
              <a:t>Vanaf</a:t>
            </a:r>
            <a:r>
              <a:rPr sz="2200" dirty="0"/>
              <a:t> ’19</a:t>
            </a:r>
          </a:p>
          <a:p>
            <a:pPr>
              <a:lnSpc>
                <a:spcPct val="80000"/>
              </a:lnSpc>
              <a:buClrTx/>
              <a:defRPr sz="2000"/>
            </a:pPr>
            <a:endParaRPr sz="2200" dirty="0"/>
          </a:p>
          <a:p>
            <a:pPr>
              <a:lnSpc>
                <a:spcPct val="80000"/>
              </a:lnSpc>
              <a:buClrTx/>
              <a:defRPr sz="2000"/>
            </a:pPr>
            <a:endParaRPr sz="2200" dirty="0"/>
          </a:p>
          <a:p>
            <a:pPr>
              <a:lnSpc>
                <a:spcPct val="80000"/>
              </a:lnSpc>
              <a:buClrTx/>
              <a:defRPr sz="2000"/>
            </a:pPr>
            <a:r>
              <a:rPr sz="2200" dirty="0"/>
              <a:t>  </a:t>
            </a:r>
          </a:p>
        </p:txBody>
      </p:sp>
      <p:pic>
        <p:nvPicPr>
          <p:cNvPr id="309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312" name="Schermafbeelding 2018-01-14 om 14.54.45.png" descr="Schermafbeelding 2018-01-14 om 14.54.45.png"/>
          <p:cNvPicPr>
            <a:picLocks noChangeAspect="1"/>
          </p:cNvPicPr>
          <p:nvPr/>
        </p:nvPicPr>
        <p:blipFill>
          <a:blip r:embed="rId2">
            <a:extLst/>
          </a:blip>
          <a:srcRect l="66285" t="45250" r="8712" b="22829"/>
          <a:stretch>
            <a:fillRect/>
          </a:stretch>
        </p:blipFill>
        <p:spPr>
          <a:xfrm>
            <a:off x="5057179" y="3005005"/>
            <a:ext cx="2540265" cy="2026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Schermafbeelding 2018-01-14 om 14.54.30.png" descr="Schermafbeelding 2018-01-14 om 14.54.30.png"/>
          <p:cNvPicPr>
            <a:picLocks noChangeAspect="1"/>
          </p:cNvPicPr>
          <p:nvPr/>
        </p:nvPicPr>
        <p:blipFill>
          <a:blip r:embed="rId3">
            <a:extLst/>
          </a:blip>
          <a:srcRect l="66059" t="45254" r="8799" b="23053"/>
          <a:stretch>
            <a:fillRect/>
          </a:stretch>
        </p:blipFill>
        <p:spPr>
          <a:xfrm>
            <a:off x="2525050" y="2999448"/>
            <a:ext cx="2554355" cy="201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chermafbeelding 2018-01-14 om 14.54.41.png" descr="Schermafbeelding 2018-01-14 om 14.54.41.png"/>
          <p:cNvPicPr>
            <a:picLocks noChangeAspect="1"/>
          </p:cNvPicPr>
          <p:nvPr/>
        </p:nvPicPr>
        <p:blipFill>
          <a:blip r:embed="rId4">
            <a:extLst/>
          </a:blip>
          <a:srcRect l="65768" t="44785" r="9244" b="23082"/>
          <a:stretch>
            <a:fillRect/>
          </a:stretch>
        </p:blipFill>
        <p:spPr>
          <a:xfrm>
            <a:off x="-3572" y="2985558"/>
            <a:ext cx="2538678" cy="204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Schermafbeelding 2018-01-14 om 14.54.33.png" descr="Schermafbeelding 2018-01-14 om 14.54.33.png"/>
          <p:cNvPicPr>
            <a:picLocks noChangeAspect="1"/>
          </p:cNvPicPr>
          <p:nvPr/>
        </p:nvPicPr>
        <p:blipFill>
          <a:blip r:embed="rId5">
            <a:extLst/>
          </a:blip>
          <a:srcRect l="65763" t="45167" r="8650" b="23319"/>
          <a:stretch>
            <a:fillRect/>
          </a:stretch>
        </p:blipFill>
        <p:spPr>
          <a:xfrm>
            <a:off x="7564040" y="3017903"/>
            <a:ext cx="2599598" cy="2001045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Europese Liga als inspirerend voorbeeld"/>
          <p:cNvSpPr txBox="1"/>
          <p:nvPr/>
        </p:nvSpPr>
        <p:spPr>
          <a:xfrm>
            <a:off x="822325" y="1155700"/>
            <a:ext cx="883285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Europese Liga als inspirerend voorbeeld</a:t>
            </a:r>
          </a:p>
        </p:txBody>
      </p:sp>
      <p:pic>
        <p:nvPicPr>
          <p:cNvPr id="317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20" name="Vernieuwde communicatie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Vernieuwde communicatie</a:t>
            </a:r>
          </a:p>
        </p:txBody>
      </p:sp>
      <p:sp>
        <p:nvSpPr>
          <p:cNvPr id="321" name="Nieuw logo en uitstraling…"/>
          <p:cNvSpPr txBox="1"/>
          <p:nvPr/>
        </p:nvSpPr>
        <p:spPr>
          <a:xfrm>
            <a:off x="1113631" y="2374900"/>
            <a:ext cx="914796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lnSpc>
                <a:spcPct val="80000"/>
              </a:lnSpc>
              <a:buSzPct val="171000"/>
              <a:buChar char="-"/>
              <a:defRPr sz="2000">
                <a:solidFill>
                  <a:srgbClr val="A6AAA9"/>
                </a:solidFill>
              </a:defRPr>
            </a:pPr>
            <a:r>
              <a:rPr sz="2800" dirty="0" err="1"/>
              <a:t>Nieuw</a:t>
            </a:r>
            <a:r>
              <a:rPr sz="2800" dirty="0"/>
              <a:t> logo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uitstraling</a:t>
            </a:r>
            <a:r>
              <a:rPr sz="2800" dirty="0"/>
              <a:t/>
            </a:r>
            <a:br>
              <a:rPr sz="2800" dirty="0"/>
            </a:br>
            <a:endParaRPr sz="28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>
                <a:solidFill>
                  <a:srgbClr val="A6AAA9"/>
                </a:solidFill>
              </a:defRPr>
            </a:pPr>
            <a:r>
              <a:rPr sz="2800" dirty="0" err="1"/>
              <a:t>Nieuwe</a:t>
            </a:r>
            <a:r>
              <a:rPr sz="2800" dirty="0"/>
              <a:t> website VBL                         </a:t>
            </a:r>
            <a:r>
              <a:rPr sz="2200" dirty="0"/>
              <a:t> 6 </a:t>
            </a:r>
            <a:r>
              <a:rPr sz="2200" dirty="0" err="1"/>
              <a:t>juni</a:t>
            </a:r>
            <a:r>
              <a:rPr sz="2200" dirty="0"/>
              <a:t> ’18</a:t>
            </a:r>
          </a:p>
          <a:p>
            <a:pPr>
              <a:lnSpc>
                <a:spcPct val="80000"/>
              </a:lnSpc>
              <a:buClrTx/>
              <a:defRPr sz="2000">
                <a:solidFill>
                  <a:srgbClr val="A6AAA9"/>
                </a:solidFill>
              </a:defRPr>
            </a:pPr>
            <a:endParaRPr sz="16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>
                <a:solidFill>
                  <a:srgbClr val="A6AAA9"/>
                </a:solidFill>
              </a:defRPr>
            </a:pPr>
            <a:r>
              <a:rPr lang="nl-BE" sz="2800" dirty="0"/>
              <a:t>Sociale media</a:t>
            </a:r>
            <a:r>
              <a:rPr sz="2800" dirty="0"/>
              <a:t>                                  </a:t>
            </a:r>
            <a:r>
              <a:rPr sz="1600" dirty="0"/>
              <a:t>   </a:t>
            </a:r>
            <a:r>
              <a:rPr sz="2200" dirty="0"/>
              <a:t>2H ’18</a:t>
            </a:r>
            <a:br>
              <a:rPr sz="2200" dirty="0"/>
            </a:br>
            <a:endParaRPr sz="22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sz="2800" dirty="0" err="1">
                <a:solidFill>
                  <a:srgbClr val="A6AAA9"/>
                </a:solidFill>
              </a:rPr>
              <a:t>Wervingscampagne</a:t>
            </a:r>
            <a:r>
              <a:rPr sz="2800" dirty="0">
                <a:solidFill>
                  <a:srgbClr val="A6AAA9"/>
                </a:solidFill>
              </a:rPr>
              <a:t> </a:t>
            </a:r>
            <a:r>
              <a:rPr sz="2200" dirty="0">
                <a:solidFill>
                  <a:srgbClr val="A6AAA9"/>
                </a:solidFill>
              </a:rPr>
              <a:t>                                </a:t>
            </a:r>
            <a:r>
              <a:rPr sz="2200" dirty="0" err="1">
                <a:solidFill>
                  <a:srgbClr val="A6AAA9"/>
                </a:solidFill>
              </a:rPr>
              <a:t>Vanaf</a:t>
            </a:r>
            <a:r>
              <a:rPr sz="2200" dirty="0">
                <a:solidFill>
                  <a:srgbClr val="A6AAA9"/>
                </a:solidFill>
              </a:rPr>
              <a:t> ’19</a:t>
            </a:r>
            <a:r>
              <a:rPr sz="2200" dirty="0"/>
              <a:t/>
            </a:r>
            <a:br>
              <a:rPr sz="2200" dirty="0"/>
            </a:br>
            <a:endParaRPr sz="22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sz="2800" dirty="0"/>
              <a:t>Template </a:t>
            </a:r>
            <a:r>
              <a:rPr sz="2800" dirty="0" err="1"/>
              <a:t>voor</a:t>
            </a:r>
            <a:r>
              <a:rPr sz="2800" dirty="0"/>
              <a:t>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CLUB websites</a:t>
            </a:r>
            <a:r>
              <a:rPr sz="2800" dirty="0"/>
              <a:t>         </a:t>
            </a:r>
            <a:r>
              <a:rPr sz="2200" dirty="0"/>
              <a:t>Begin ’19</a:t>
            </a:r>
            <a:br>
              <a:rPr sz="2200" dirty="0"/>
            </a:br>
            <a:endParaRPr sz="2800" dirty="0"/>
          </a:p>
          <a:p>
            <a:pPr marL="1115483" lvl="1" indent="-518583">
              <a:lnSpc>
                <a:spcPct val="80000"/>
              </a:lnSpc>
              <a:buSzPct val="171000"/>
              <a:buChar char="-"/>
              <a:defRPr sz="2000"/>
            </a:pPr>
            <a:r>
              <a:rPr sz="2800" dirty="0" err="1"/>
              <a:t>Ontwikkeling</a:t>
            </a:r>
            <a:r>
              <a:rPr sz="2800" dirty="0"/>
              <a:t>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APP</a:t>
            </a:r>
            <a:r>
              <a:rPr sz="2800" dirty="0"/>
              <a:t> ‘</a:t>
            </a:r>
            <a:r>
              <a:rPr sz="2800" dirty="0" err="1"/>
              <a:t>leren</a:t>
            </a:r>
            <a:r>
              <a:rPr sz="2800" dirty="0"/>
              <a:t> </a:t>
            </a:r>
            <a:r>
              <a:rPr sz="2800" dirty="0" err="1"/>
              <a:t>bridgen</a:t>
            </a:r>
            <a:r>
              <a:rPr sz="2800" dirty="0"/>
              <a:t>’     </a:t>
            </a:r>
            <a:r>
              <a:rPr sz="2200" dirty="0"/>
              <a:t>’19</a:t>
            </a: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pic>
        <p:nvPicPr>
          <p:cNvPr id="322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25" name="VBL organisatie in versnelling hoger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VBL organisatie in versnelling hoger</a:t>
            </a:r>
          </a:p>
        </p:txBody>
      </p:sp>
      <p:sp>
        <p:nvSpPr>
          <p:cNvPr id="326" name="Uitbreiding bestuursleden                Einde ’17…"/>
          <p:cNvSpPr txBox="1"/>
          <p:nvPr/>
        </p:nvSpPr>
        <p:spPr>
          <a:xfrm>
            <a:off x="1113631" y="2374900"/>
            <a:ext cx="914796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dirty="0"/>
              <a:t>Uitbreiding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bestuur</a:t>
            </a:r>
            <a:r>
              <a:rPr sz="2800" dirty="0"/>
              <a:t>sleden                </a:t>
            </a:r>
            <a:r>
              <a:rPr sz="2200" dirty="0"/>
              <a:t>Einde ’17</a:t>
            </a:r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Uitbreiding</a:t>
            </a:r>
            <a:r>
              <a:rPr sz="2800" b="1" dirty="0"/>
              <a:t>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personeel</a:t>
            </a:r>
            <a:r>
              <a:rPr sz="2800" b="1" dirty="0"/>
              <a:t>                      </a:t>
            </a:r>
            <a:r>
              <a:rPr sz="2200" dirty="0"/>
              <a:t>‘18+</a:t>
            </a: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r>
              <a:rPr sz="100" dirty="0"/>
              <a:t/>
            </a:r>
            <a:br>
              <a:rPr sz="100" dirty="0"/>
            </a:br>
            <a:endParaRPr sz="100" dirty="0"/>
          </a:p>
          <a:p>
            <a:pPr marL="1483077" lvl="2" indent="-543277">
              <a:lnSpc>
                <a:spcPct val="110000"/>
              </a:lnSpc>
              <a:buSzPct val="171000"/>
              <a:buChar char="-"/>
              <a:defRPr sz="2000"/>
            </a:pPr>
            <a:r>
              <a:rPr sz="2200" dirty="0"/>
              <a:t>Stap 1: Halftijdse kracht met </a:t>
            </a:r>
            <a:br>
              <a:rPr sz="2200" dirty="0"/>
            </a:br>
            <a:r>
              <a:rPr sz="2200" dirty="0"/>
              <a:t>commerciële &amp; ondernemerschap competenties</a:t>
            </a:r>
          </a:p>
          <a:p>
            <a:pPr marL="1483077" lvl="2" indent="-543277">
              <a:lnSpc>
                <a:spcPct val="70000"/>
              </a:lnSpc>
              <a:buSzPct val="171000"/>
              <a:buChar char="-"/>
              <a:defRPr sz="2000"/>
            </a:pPr>
            <a:r>
              <a:rPr sz="2200" dirty="0"/>
              <a:t>Stap 2: Naarmate stijgende inkomsten  </a:t>
            </a:r>
            <a:br>
              <a:rPr sz="2200" dirty="0"/>
            </a:br>
            <a:r>
              <a:rPr sz="2200" dirty="0"/>
              <a:t>    </a:t>
            </a:r>
            <a:r>
              <a:rPr dirty="0"/>
              <a:t>       </a:t>
            </a:r>
            <a:r>
              <a:rPr sz="2800" dirty="0"/>
              <a:t> </a:t>
            </a:r>
            <a:r>
              <a:rPr dirty="0"/>
              <a:t>    </a:t>
            </a:r>
            <a:r>
              <a:rPr sz="2800" dirty="0"/>
              <a:t>                  </a:t>
            </a:r>
            <a:r>
              <a:rPr sz="1600" dirty="0"/>
              <a:t>  </a:t>
            </a:r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dirty="0"/>
              <a:t>Begeleiding door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externe coach</a:t>
            </a:r>
            <a:r>
              <a:rPr sz="2800" dirty="0"/>
              <a:t>     </a:t>
            </a:r>
            <a:r>
              <a:rPr dirty="0"/>
              <a:t> </a:t>
            </a:r>
            <a:r>
              <a:rPr sz="2200" dirty="0"/>
              <a:t>’18</a:t>
            </a:r>
            <a:r>
              <a:rPr sz="2800" dirty="0"/>
              <a:t>          </a:t>
            </a:r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dirty="0"/>
              <a:t>Werkgroepen ‘Bridge to the future’  </a:t>
            </a:r>
            <a:r>
              <a:rPr sz="2600" dirty="0"/>
              <a:t> </a:t>
            </a:r>
            <a:r>
              <a:rPr sz="2400" dirty="0"/>
              <a:t> </a:t>
            </a:r>
            <a:r>
              <a:rPr sz="2200" dirty="0"/>
              <a:t>‘Start 14 april </a:t>
            </a:r>
            <a:br>
              <a:rPr sz="2200" dirty="0"/>
            </a:br>
            <a:r>
              <a:rPr sz="2800" dirty="0"/>
              <a:t>MET deelnemers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vanuit de basis</a:t>
            </a:r>
          </a:p>
        </p:txBody>
      </p:sp>
      <p:pic>
        <p:nvPicPr>
          <p:cNvPr id="327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chermafbeelding 2018-01-18 om 15.15.26.png" descr="Schermafbeelding 2018-01-18 om 15.15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2761" y="-1526847"/>
            <a:ext cx="12003697" cy="10395262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31" name="Gebundelde krachten"/>
          <p:cNvSpPr txBox="1"/>
          <p:nvPr/>
        </p:nvSpPr>
        <p:spPr>
          <a:xfrm>
            <a:off x="905867" y="1155700"/>
            <a:ext cx="8276233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algn="ctr"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Gebundelde krachten</a:t>
            </a:r>
          </a:p>
        </p:txBody>
      </p:sp>
      <p:sp>
        <p:nvSpPr>
          <p:cNvPr id="332" name="Samenwerking VBL                           Districten                           Clubs…"/>
          <p:cNvSpPr txBox="1"/>
          <p:nvPr/>
        </p:nvSpPr>
        <p:spPr>
          <a:xfrm>
            <a:off x="1985367" y="2374900"/>
            <a:ext cx="8276233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Samenwerking</a:t>
            </a:r>
            <a:r>
              <a:rPr sz="2800"/>
              <a:t> VBL</a:t>
            </a:r>
            <a:br>
              <a:rPr sz="2800"/>
            </a:br>
            <a:r>
              <a:rPr sz="2800"/>
              <a:t>                          Districten</a:t>
            </a:r>
            <a:br>
              <a:rPr sz="2800"/>
            </a:br>
            <a:r>
              <a:rPr sz="2800"/>
              <a:t>                          Clubs </a:t>
            </a: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t>Werkgroepen ‘Bridge to the future’  </a:t>
            </a:r>
            <a:r>
              <a:rPr sz="2600"/>
              <a:t> </a:t>
            </a:r>
            <a:r>
              <a:rPr sz="2400"/>
              <a:t> </a:t>
            </a:r>
            <a:r>
              <a:rPr sz="2200"/>
              <a:t/>
            </a:r>
            <a:br>
              <a:rPr sz="2200"/>
            </a:br>
            <a:r>
              <a:t>MET deelnemers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vanuit de basis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Samen gaan we ervoor!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24" name="Rechthoek"/>
          <p:cNvSpPr/>
          <p:nvPr/>
        </p:nvSpPr>
        <p:spPr>
          <a:xfrm>
            <a:off x="482600" y="6172200"/>
            <a:ext cx="9372600" cy="1270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25" name="AdobeStock_49637516.jpeg" descr="AdobeStock_496375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4442" y="0"/>
            <a:ext cx="114300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35" name="Werkgroepen ‘Bridge to the future’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Werkgroepen ‘Bridge to the future’</a:t>
            </a:r>
          </a:p>
        </p:txBody>
      </p:sp>
      <p:graphicFrame>
        <p:nvGraphicFramePr>
          <p:cNvPr id="336" name="Tabel"/>
          <p:cNvGraphicFramePr/>
          <p:nvPr/>
        </p:nvGraphicFramePr>
        <p:xfrm>
          <a:off x="1371600" y="2507821"/>
          <a:ext cx="7964090" cy="4875637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367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920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2200">
                          <a:solidFill>
                            <a:srgbClr val="53585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Werkgroep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2200">
                          <a:solidFill>
                            <a:srgbClr val="53585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Voornaamste uitdaging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8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Financiën &amp; Sponsoring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">
                      <a:solidFill>
                        <a:srgbClr val="7A7A7A"/>
                      </a:solidFill>
                      <a:miter lim="400000"/>
                    </a:lnR>
                    <a:lnT w="0"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Sponsorbeleid en -werving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7A7A7A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58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Tornooien &amp; Competitie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">
                      <a:solidFill>
                        <a:srgbClr val="7A7A7A"/>
                      </a:solidFill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Speciale aandacht voor de recreanten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7A7A7A"/>
                      </a:solidFill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058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Marketing &amp; Communicatie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">
                      <a:solidFill>
                        <a:srgbClr val="7A7A7A"/>
                      </a:solidFill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Verjonging en werving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7A7A7A"/>
                      </a:solidFill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58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Recreanten &amp; Opleiding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">
                      <a:solidFill>
                        <a:srgbClr val="7A7A7A"/>
                      </a:solidFill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Recreanten koesteren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7A7A7A"/>
                      </a:solidFill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058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Jeugd &amp; Opleiding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">
                      <a:solidFill>
                        <a:srgbClr val="7A7A7A"/>
                      </a:solidFill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Aantrekking en vorming jeugd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7A7A7A"/>
                      </a:solidFill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6350">
                      <a:solidFill>
                        <a:srgbClr val="7A7A7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498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Interactie VBL - Districten - Clubs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">
                      <a:solidFill>
                        <a:srgbClr val="7A7A7A"/>
                      </a:solidFill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53585F"/>
                          </a:solidFill>
                        </a:rPr>
                        <a:t>Interactie en interne communicatie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7A7A7A"/>
                      </a:solidFill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7A7A7A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49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200">
                          <a:solidFill>
                            <a:srgbClr val="53585F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0"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0"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37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hand uit de mouwen.jpg" descr="hand uit de mouwen.jpg"/>
          <p:cNvPicPr>
            <a:picLocks noChangeAspect="1"/>
          </p:cNvPicPr>
          <p:nvPr/>
        </p:nvPicPr>
        <p:blipFill>
          <a:blip r:embed="rId2">
            <a:alphaModFix amt="18960"/>
            <a:extLst/>
          </a:blip>
          <a:stretch>
            <a:fillRect/>
          </a:stretch>
        </p:blipFill>
        <p:spPr>
          <a:xfrm>
            <a:off x="4832349" y="-1"/>
            <a:ext cx="76200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We zoeken kandidaat deelnemers bij de basis…"/>
          <p:cNvSpPr txBox="1"/>
          <p:nvPr/>
        </p:nvSpPr>
        <p:spPr>
          <a:xfrm>
            <a:off x="1113631" y="2374900"/>
            <a:ext cx="9147969" cy="481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dirty="0"/>
              <a:t>We </a:t>
            </a:r>
            <a:r>
              <a:rPr dirty="0" err="1"/>
              <a:t>zoeken</a:t>
            </a:r>
            <a:r>
              <a:rPr dirty="0"/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kandidaat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deelnemers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bij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de basis</a:t>
            </a: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dirty="0" err="1"/>
              <a:t>Verwachtingen</a:t>
            </a:r>
            <a:r>
              <a:rPr dirty="0"/>
              <a:t>: </a:t>
            </a:r>
          </a:p>
          <a:p>
            <a:pPr marL="1310216" lvl="2" indent="-370416">
              <a:lnSpc>
                <a:spcPct val="90000"/>
              </a:lnSpc>
              <a:buSzPct val="171000"/>
              <a:buChar char="-"/>
              <a:defRPr sz="2200"/>
            </a:pPr>
            <a:r>
              <a:rPr dirty="0"/>
              <a:t>Kick-of</a:t>
            </a:r>
            <a:r>
              <a:rPr lang="nl-BE" dirty="0"/>
              <a:t>f</a:t>
            </a:r>
            <a:r>
              <a:rPr dirty="0"/>
              <a:t> </a:t>
            </a:r>
            <a:r>
              <a:rPr dirty="0" err="1"/>
              <a:t>beleids</a:t>
            </a:r>
            <a:r>
              <a:rPr dirty="0"/>
              <a:t>-DAG 14 </a:t>
            </a:r>
            <a:r>
              <a:rPr dirty="0" err="1"/>
              <a:t>april</a:t>
            </a:r>
            <a:endParaRPr dirty="0"/>
          </a:p>
          <a:p>
            <a:pPr marL="1310216" lvl="2" indent="-370416">
              <a:lnSpc>
                <a:spcPct val="90000"/>
              </a:lnSpc>
              <a:buSzPct val="171000"/>
              <a:buChar char="-"/>
              <a:defRPr sz="2200"/>
            </a:pPr>
            <a:r>
              <a:rPr dirty="0"/>
              <a:t>3 </a:t>
            </a:r>
            <a:r>
              <a:rPr dirty="0" err="1"/>
              <a:t>à</a:t>
            </a:r>
            <a:r>
              <a:rPr dirty="0"/>
              <a:t> 4 </a:t>
            </a:r>
            <a:r>
              <a:rPr dirty="0" err="1"/>
              <a:t>werkvergaderingen</a:t>
            </a:r>
            <a:r>
              <a:rPr dirty="0"/>
              <a:t> </a:t>
            </a:r>
            <a:r>
              <a:rPr dirty="0" err="1"/>
              <a:t>april-mei-juni</a:t>
            </a:r>
            <a:endParaRPr dirty="0"/>
          </a:p>
          <a:p>
            <a:pPr marL="1310216" lvl="2" indent="-370416">
              <a:lnSpc>
                <a:spcPct val="90000"/>
              </a:lnSpc>
              <a:buSzPct val="171000"/>
              <a:buChar char="-"/>
              <a:defRPr sz="2200"/>
            </a:pPr>
            <a:r>
              <a:rPr dirty="0" err="1"/>
              <a:t>Steentje</a:t>
            </a:r>
            <a:r>
              <a:rPr dirty="0"/>
              <a:t> </a:t>
            </a:r>
            <a:r>
              <a:rPr dirty="0" err="1"/>
              <a:t>bijdragen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‘Bridge to the future’</a:t>
            </a: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dirty="0" err="1"/>
              <a:t>Profiel</a:t>
            </a:r>
            <a:r>
              <a:rPr dirty="0"/>
              <a:t>:</a:t>
            </a:r>
          </a:p>
          <a:p>
            <a:pPr marL="1310216" lvl="2" indent="-370416">
              <a:lnSpc>
                <a:spcPct val="90000"/>
              </a:lnSpc>
              <a:buSzPct val="171000"/>
              <a:buChar char="-"/>
              <a:defRPr sz="2200"/>
            </a:pPr>
            <a:r>
              <a:rPr dirty="0" err="1"/>
              <a:t>Enthousiasme</a:t>
            </a:r>
            <a:endParaRPr dirty="0"/>
          </a:p>
          <a:p>
            <a:pPr marL="1310216" lvl="2" indent="-370416">
              <a:lnSpc>
                <a:spcPct val="90000"/>
              </a:lnSpc>
              <a:buSzPct val="171000"/>
              <a:buChar char="-"/>
              <a:defRPr sz="2200"/>
            </a:pPr>
            <a:r>
              <a:rPr dirty="0"/>
              <a:t>‘</a:t>
            </a:r>
            <a:r>
              <a:rPr dirty="0" err="1"/>
              <a:t>Handen</a:t>
            </a:r>
            <a:r>
              <a:rPr dirty="0"/>
              <a:t> </a:t>
            </a:r>
            <a:r>
              <a:rPr dirty="0" err="1"/>
              <a:t>uit</a:t>
            </a:r>
            <a:r>
              <a:rPr dirty="0"/>
              <a:t> de </a:t>
            </a:r>
            <a:r>
              <a:rPr dirty="0" err="1"/>
              <a:t>mouwen</a:t>
            </a:r>
            <a:r>
              <a:rPr dirty="0"/>
              <a:t>’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/>
              <a:t>ingesteldheid</a:t>
            </a:r>
            <a:endParaRPr dirty="0"/>
          </a:p>
          <a:p>
            <a:pPr marL="1310216" lvl="2" indent="-370416">
              <a:lnSpc>
                <a:spcPct val="90000"/>
              </a:lnSpc>
              <a:buSzPct val="171000"/>
              <a:buChar char="-"/>
              <a:defRPr sz="2200"/>
            </a:pPr>
            <a:r>
              <a:rPr dirty="0" err="1"/>
              <a:t>Affiniteit</a:t>
            </a:r>
            <a:r>
              <a:rPr dirty="0"/>
              <a:t> met </a:t>
            </a:r>
            <a:r>
              <a:rPr dirty="0" err="1"/>
              <a:t>onderwerp</a:t>
            </a:r>
            <a:r>
              <a:rPr dirty="0"/>
              <a:t> van de </a:t>
            </a:r>
            <a:r>
              <a:rPr dirty="0" err="1"/>
              <a:t>werkgroep</a:t>
            </a:r>
            <a:endParaRPr dirty="0"/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dirty="0" err="1"/>
              <a:t>Kandidaatstelling</a:t>
            </a:r>
            <a:r>
              <a:rPr dirty="0"/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tegen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nl-BE" b="1" dirty="0">
                <a:latin typeface="Helvetica"/>
                <a:ea typeface="Helvetica"/>
                <a:cs typeface="Helvetica"/>
                <a:sym typeface="Helvetica"/>
              </a:rPr>
              <a:t>31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maart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342" name="Werkgroepen ‘Bridge to the future’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Werkgroepen ‘Bridge to the future’</a:t>
            </a:r>
          </a:p>
        </p:txBody>
      </p:sp>
      <p:pic>
        <p:nvPicPr>
          <p:cNvPr id="343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346" name="Opleidingsplan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Opleidingsplan</a:t>
            </a:r>
          </a:p>
        </p:txBody>
      </p:sp>
      <p:sp>
        <p:nvSpPr>
          <p:cNvPr id="347" name="Opleidingstraject bepalen voor jeugd                                              voor recreanten…"/>
          <p:cNvSpPr txBox="1"/>
          <p:nvPr/>
        </p:nvSpPr>
        <p:spPr>
          <a:xfrm>
            <a:off x="1113631" y="2374900"/>
            <a:ext cx="914796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dirty="0"/>
              <a:t>Opleidings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traject</a:t>
            </a:r>
            <a:r>
              <a:rPr sz="2800" dirty="0"/>
              <a:t> bepalen voor jeugd </a:t>
            </a:r>
            <a:br>
              <a:rPr sz="2800" dirty="0"/>
            </a:br>
            <a:r>
              <a:rPr sz="2800" dirty="0"/>
              <a:t>                                           </a:t>
            </a:r>
            <a:r>
              <a:rPr sz="1400" dirty="0"/>
              <a:t> </a:t>
            </a:r>
            <a:r>
              <a:rPr sz="2800" dirty="0"/>
              <a:t>voor recreanten</a:t>
            </a: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lang="nl-BE" dirty="0"/>
              <a:t>  </a:t>
            </a:r>
            <a:r>
              <a:rPr dirty="0"/>
              <a:t>Rol van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mini-bridge</a:t>
            </a: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lang="nl-BE" dirty="0"/>
              <a:t>  </a:t>
            </a:r>
            <a:r>
              <a:rPr dirty="0"/>
              <a:t>Rol van digitaal… 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App</a:t>
            </a:r>
            <a:r>
              <a:rPr dirty="0"/>
              <a:t> ‘leren bridgen’</a:t>
            </a:r>
          </a:p>
          <a:p>
            <a:pPr marL="967316" lvl="1" indent="-370416">
              <a:lnSpc>
                <a:spcPct val="110000"/>
              </a:lnSpc>
              <a:buSzPct val="171000"/>
              <a:buChar char="-"/>
              <a:defRPr sz="2800"/>
            </a:pPr>
            <a:r>
              <a:rPr lang="nl-BE" b="1" dirty="0"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Capaciteit</a:t>
            </a:r>
            <a:r>
              <a:rPr dirty="0"/>
              <a:t> opleidingen en docenten creëren </a:t>
            </a:r>
            <a:br>
              <a:rPr dirty="0"/>
            </a:br>
            <a:r>
              <a:rPr lang="nl-BE" dirty="0"/>
              <a:t>  </a:t>
            </a:r>
            <a:r>
              <a:rPr dirty="0"/>
              <a:t>voor toekomstige werving</a:t>
            </a:r>
          </a:p>
        </p:txBody>
      </p:sp>
      <p:pic>
        <p:nvPicPr>
          <p:cNvPr id="348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51" name="Auto-financiering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Auto-financiering</a:t>
            </a:r>
          </a:p>
        </p:txBody>
      </p:sp>
      <p:sp>
        <p:nvSpPr>
          <p:cNvPr id="352" name="Financiële nuloperatie  Verhoging lidmaatschap =  Financiering van de extra kosten in 2018…"/>
          <p:cNvSpPr txBox="1"/>
          <p:nvPr/>
        </p:nvSpPr>
        <p:spPr>
          <a:xfrm>
            <a:off x="1464998" y="2374900"/>
            <a:ext cx="8796602" cy="486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624416" indent="-370416">
              <a:buSzPct val="171000"/>
              <a:buChar char="-"/>
              <a:defRPr sz="2800"/>
            </a:pPr>
            <a:r>
              <a:t>Financiële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nuloperatie</a:t>
            </a:r>
            <a:r>
              <a:t/>
            </a:r>
            <a:br/>
            <a:r>
              <a:rPr sz="2200"/>
              <a:t/>
            </a:r>
            <a:br>
              <a:rPr sz="2200"/>
            </a:br>
            <a:r>
              <a:t>Verhoging lidmaatschap = </a:t>
            </a:r>
            <a:br/>
            <a:r>
              <a:t>Financiering van de extra kosten in 2018</a:t>
            </a:r>
            <a:br/>
            <a:endParaRPr/>
          </a:p>
          <a:p>
            <a:pPr marL="624416" indent="-370416">
              <a:buSzPct val="171000"/>
              <a:buChar char="-"/>
              <a:defRPr sz="2800"/>
            </a:pPr>
            <a:r>
              <a:t>Versnellen/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Meer ‘gas’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bij extra inkomsten</a:t>
            </a:r>
            <a:r>
              <a:t/>
            </a:r>
            <a:br/>
            <a:r>
              <a:rPr sz="2200"/>
              <a:t/>
            </a:r>
            <a:br>
              <a:rPr sz="2200"/>
            </a:br>
            <a:r>
              <a:t>Sponsoring - fundraising - subsidie (?) = </a:t>
            </a:r>
            <a:br/>
            <a:r>
              <a:t>Financiering van de extra uitgaven in werving </a:t>
            </a:r>
            <a:br/>
            <a:r>
              <a:t>Vanaf 2019 (eventueel 2e helft 2018)</a:t>
            </a:r>
            <a:r>
              <a:rPr sz="2200"/>
              <a:t/>
            </a:r>
            <a:br>
              <a:rPr sz="2200"/>
            </a:b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53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56" name="Verhoging lidgeld is noodzakelijk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Verhoging lidgeld is noodzakelijk</a:t>
            </a:r>
          </a:p>
        </p:txBody>
      </p:sp>
      <p:graphicFrame>
        <p:nvGraphicFramePr>
          <p:cNvPr id="357" name="Tabel"/>
          <p:cNvGraphicFramePr/>
          <p:nvPr>
            <p:extLst>
              <p:ext uri="{D42A27DB-BD31-4B8C-83A1-F6EECF244321}">
                <p14:modId xmlns:p14="http://schemas.microsoft.com/office/powerpoint/2010/main" val="1658052788"/>
              </p:ext>
            </p:extLst>
          </p:nvPr>
        </p:nvGraphicFramePr>
        <p:xfrm>
          <a:off x="1256704" y="2507821"/>
          <a:ext cx="8176418" cy="5224558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408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3163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sz="1200" dirty="0"/>
                        <a:t> </a:t>
                      </a:r>
                      <a:endParaRPr sz="500"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sz="1200" dirty="0"/>
                        <a:t> </a:t>
                      </a:r>
                      <a:r>
                        <a:rPr dirty="0" err="1"/>
                        <a:t>Vandaag</a:t>
                      </a:r>
                      <a:r>
                        <a:rPr dirty="0"/>
                        <a:t> </a:t>
                      </a: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€ 31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lidgeld</a:t>
                      </a:r>
                      <a:endParaRPr lang="nl-BE"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lang="nl-BE"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sz="1200" dirty="0"/>
                    </a:p>
                    <a:p>
                      <a:pPr defTabSz="914400">
                        <a:spcBef>
                          <a:spcPts val="0"/>
                        </a:spcBef>
                        <a:defRPr sz="7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  <a:p>
                      <a:pPr defTabSz="914400">
                        <a:spcBef>
                          <a:spcPts val="0"/>
                        </a:spcBef>
                        <a:defRPr sz="22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/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t>   Hiervan: 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€ 18</a:t>
                      </a:r>
                      <a:r>
                        <a:t> magazine   </a:t>
                      </a:r>
                      <a:br/>
                      <a:r>
                        <a:t>   en verzendingskosten</a:t>
                      </a:r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t>EN </a:t>
                      </a:r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€ 4,5</a:t>
                      </a:r>
                      <a:r>
                        <a:t> bijdrage Belgische/Europese/Internationale LIGA’S</a:t>
                      </a: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19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 b="1">
                          <a:solidFill>
                            <a:srgbClr val="E2211C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Rest € 8,5 voor werking</a:t>
                      </a: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014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dirty="0"/>
                        <a:t> </a:t>
                      </a:r>
                      <a:r>
                        <a:rPr b="1" dirty="0">
                          <a:solidFill>
                            <a:srgbClr val="E2211C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= </a:t>
                      </a:r>
                      <a:r>
                        <a:rPr b="1" dirty="0" err="1">
                          <a:solidFill>
                            <a:srgbClr val="E2211C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Onhoudbaar</a:t>
                      </a:r>
                      <a:endParaRPr b="1" dirty="0">
                        <a:solidFill>
                          <a:srgbClr val="E2211C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b="1" dirty="0">
                        <a:solidFill>
                          <a:srgbClr val="E2211C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8" name="Lijn" descr="Lijn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784" y="3021712"/>
            <a:ext cx="912151" cy="352234"/>
          </a:xfrm>
          <a:prstGeom prst="rect">
            <a:avLst/>
          </a:prstGeom>
        </p:spPr>
      </p:pic>
      <p:pic>
        <p:nvPicPr>
          <p:cNvPr id="360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092012" y="5395465"/>
            <a:ext cx="512012" cy="352235"/>
          </a:xfrm>
          <a:prstGeom prst="rect">
            <a:avLst/>
          </a:prstGeom>
        </p:spPr>
      </p:pic>
      <p:pic>
        <p:nvPicPr>
          <p:cNvPr id="362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092012" y="6319930"/>
            <a:ext cx="512012" cy="352234"/>
          </a:xfrm>
          <a:prstGeom prst="rect">
            <a:avLst/>
          </a:prstGeom>
        </p:spPr>
      </p:pic>
      <p:grpSp>
        <p:nvGrpSpPr>
          <p:cNvPr id="366" name="Winkelwaarde: € 35,75"/>
          <p:cNvGrpSpPr/>
          <p:nvPr/>
        </p:nvGrpSpPr>
        <p:grpSpPr>
          <a:xfrm>
            <a:off x="6266788" y="1794933"/>
            <a:ext cx="3948841" cy="1216092"/>
            <a:chOff x="0" y="0"/>
            <a:chExt cx="3948839" cy="1216091"/>
          </a:xfrm>
        </p:grpSpPr>
        <p:sp>
          <p:nvSpPr>
            <p:cNvPr id="365" name="Winkelwaarde: € 35,75"/>
            <p:cNvSpPr txBox="1"/>
            <p:nvPr/>
          </p:nvSpPr>
          <p:spPr>
            <a:xfrm>
              <a:off x="215900" y="139700"/>
              <a:ext cx="3517040" cy="657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buClrTx/>
                <a:defRPr sz="2800"/>
              </a:pPr>
              <a:r>
                <a:t>Winkelwaarde:</a:t>
              </a:r>
              <a:r>
                <a:rPr sz="2200"/>
                <a:t> </a:t>
              </a:r>
              <a:r>
                <a:rPr sz="2200" b="1">
                  <a:latin typeface="Helvetica"/>
                  <a:ea typeface="Helvetica"/>
                  <a:cs typeface="Helvetica"/>
                  <a:sym typeface="Helvetica"/>
                </a:rPr>
                <a:t>€ 35,75</a:t>
              </a:r>
              <a:r>
                <a:t/>
              </a:r>
              <a:br/>
              <a:r>
                <a:t/>
              </a:r>
              <a:br/>
              <a:endParaRPr/>
            </a:p>
          </p:txBody>
        </p:sp>
        <p:pic>
          <p:nvPicPr>
            <p:cNvPr id="364" name="Winkelwaarde: € 35,75" descr="Winkelwaarde: € 35,75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48840" cy="1216092"/>
            </a:xfrm>
            <a:prstGeom prst="rect">
              <a:avLst/>
            </a:prstGeom>
            <a:effectLst/>
          </p:spPr>
        </p:pic>
      </p:grpSp>
      <p:pic>
        <p:nvPicPr>
          <p:cNvPr id="367" name="Lijn" descr="Lijn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900000">
            <a:off x="7279642" y="2533428"/>
            <a:ext cx="569093" cy="352234"/>
          </a:xfrm>
          <a:prstGeom prst="rect">
            <a:avLst/>
          </a:prstGeom>
        </p:spPr>
      </p:pic>
      <p:pic>
        <p:nvPicPr>
          <p:cNvPr id="369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B58DB0-041D-6841-86F6-B83A73A94E88}"/>
              </a:ext>
            </a:extLst>
          </p:cNvPr>
          <p:cNvSpPr txBox="1"/>
          <p:nvPr/>
        </p:nvSpPr>
        <p:spPr>
          <a:xfrm flipH="1">
            <a:off x="-126125" y="6761740"/>
            <a:ext cx="2822027" cy="5078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2211C"/>
              </a:buClr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35746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bridge-schema.jpg" descr="bridge-sche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360" y="2068305"/>
            <a:ext cx="7846781" cy="5483968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73" name="Uw plezier. Onze missie.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Uw plezier. Onze missie.</a:t>
            </a:r>
          </a:p>
        </p:txBody>
      </p:sp>
      <p:pic>
        <p:nvPicPr>
          <p:cNvPr id="374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Verbindingslijn" descr="Verbindingslijn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6333" y="1113297"/>
            <a:ext cx="1391850" cy="1020569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C358499-C4F8-AC4D-968B-6017F2C52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79" name="Verhoging lidgeld is noodzakelijk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Verhoging lidgeld is noodzakelijk</a:t>
            </a:r>
          </a:p>
        </p:txBody>
      </p:sp>
      <p:graphicFrame>
        <p:nvGraphicFramePr>
          <p:cNvPr id="380" name="Tabel"/>
          <p:cNvGraphicFramePr/>
          <p:nvPr>
            <p:extLst>
              <p:ext uri="{D42A27DB-BD31-4B8C-83A1-F6EECF244321}">
                <p14:modId xmlns:p14="http://schemas.microsoft.com/office/powerpoint/2010/main" val="2810624566"/>
              </p:ext>
            </p:extLst>
          </p:nvPr>
        </p:nvGraphicFramePr>
        <p:xfrm>
          <a:off x="1256704" y="2460523"/>
          <a:ext cx="8176418" cy="476175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408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5237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sz="1200" dirty="0"/>
                        <a:t>  </a:t>
                      </a:r>
                    </a:p>
                    <a:p>
                      <a:pPr defTabSz="914400">
                        <a:spcBef>
                          <a:spcPts val="0"/>
                        </a:spcBef>
                        <a:defRPr>
                          <a:solidFill>
                            <a:srgbClr val="53585F"/>
                          </a:solidFill>
                        </a:defRPr>
                      </a:pPr>
                      <a:endParaRPr sz="1200"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lang="nl-BE" dirty="0"/>
                        <a:t>Naar</a:t>
                      </a:r>
                      <a:r>
                        <a:rPr dirty="0"/>
                        <a:t> </a:t>
                      </a: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€ 50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lidgeld</a:t>
                      </a:r>
                      <a:endParaRPr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lang="nl-BE" sz="5400" dirty="0"/>
                    </a:p>
                    <a:p>
                      <a:pPr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lang="nl-BE"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dirty="0"/>
                        <a:t>   </a:t>
                      </a:r>
                      <a:r>
                        <a:rPr dirty="0" err="1"/>
                        <a:t>Hiervan</a:t>
                      </a:r>
                      <a:r>
                        <a:rPr dirty="0"/>
                        <a:t>: </a:t>
                      </a: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€ 18</a:t>
                      </a:r>
                      <a:r>
                        <a:rPr dirty="0"/>
                        <a:t> magazine   </a:t>
                      </a:r>
                      <a:br>
                        <a:rPr dirty="0"/>
                      </a:br>
                      <a:r>
                        <a:rPr dirty="0"/>
                        <a:t>  EN </a:t>
                      </a:r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€ 4,5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bijdrage</a:t>
                      </a:r>
                      <a:r>
                        <a:rPr dirty="0"/>
                        <a:t> LIGA’S</a:t>
                      </a:r>
                      <a:endParaRPr lang="nl-BE" dirty="0"/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lang="nl-BE" dirty="0"/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386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 b="1">
                          <a:solidFill>
                            <a:srgbClr val="E2211C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dirty="0"/>
                        <a:t>  </a:t>
                      </a:r>
                      <a:r>
                        <a:rPr dirty="0" err="1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</a:rPr>
                        <a:t>Er</a:t>
                      </a:r>
                      <a:r>
                        <a:rPr dirty="0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</a:rPr>
                        <a:t>blijft</a:t>
                      </a:r>
                      <a:r>
                        <a:rPr dirty="0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</a:rPr>
                        <a:t> € 27,5 over</a:t>
                      </a: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127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b="1" dirty="0" err="1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Verzekering</a:t>
                      </a:r>
                      <a:endParaRPr b="1" dirty="0">
                        <a:solidFill>
                          <a:schemeClr val="accent2">
                            <a:hueOff val="-554920"/>
                            <a:satOff val="-21482"/>
                            <a:lumOff val="-6228"/>
                          </a:schemeClr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algn="ctr" defTabSz="914400">
                        <a:spcBef>
                          <a:spcPts val="0"/>
                        </a:spcBef>
                        <a:defRPr sz="2600" b="1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dirty="0" err="1"/>
                        <a:t>Werking</a:t>
                      </a:r>
                      <a:endParaRPr dirty="0"/>
                    </a:p>
                    <a:p>
                      <a:pPr algn="ctr" defTabSz="914400">
                        <a:spcBef>
                          <a:spcPts val="0"/>
                        </a:spcBef>
                        <a:defRPr sz="2600" b="1">
                          <a:solidFill>
                            <a:schemeClr val="accent2">
                              <a:hueOff val="-554920"/>
                              <a:satOff val="-21482"/>
                              <a:lumOff val="-6228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dirty="0" err="1"/>
                        <a:t>Verjongingsoperatie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1" name="Lijn" descr="Lijn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784" y="3021712"/>
            <a:ext cx="912151" cy="352234"/>
          </a:xfrm>
          <a:prstGeom prst="rect">
            <a:avLst/>
          </a:prstGeom>
        </p:spPr>
      </p:pic>
      <p:pic>
        <p:nvPicPr>
          <p:cNvPr id="383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092012" y="4362532"/>
            <a:ext cx="512013" cy="352234"/>
          </a:xfrm>
          <a:prstGeom prst="rect">
            <a:avLst/>
          </a:prstGeom>
        </p:spPr>
      </p:pic>
      <p:pic>
        <p:nvPicPr>
          <p:cNvPr id="385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092012" y="5354730"/>
            <a:ext cx="512013" cy="352235"/>
          </a:xfrm>
          <a:prstGeom prst="rect">
            <a:avLst/>
          </a:prstGeom>
        </p:spPr>
      </p:pic>
      <p:pic>
        <p:nvPicPr>
          <p:cNvPr id="387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new.jpg" descr="new.jpg"/>
          <p:cNvPicPr>
            <a:picLocks noChangeAspect="1"/>
          </p:cNvPicPr>
          <p:nvPr/>
        </p:nvPicPr>
        <p:blipFill rotWithShape="1">
          <a:blip r:embed="rId5">
            <a:extLst/>
          </a:blip>
          <a:srcRect t="21669" b="19477"/>
          <a:stretch/>
        </p:blipFill>
        <p:spPr>
          <a:xfrm>
            <a:off x="8317977" y="5859087"/>
            <a:ext cx="1276980" cy="75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new.jpg" descr="new.jpg"/>
          <p:cNvPicPr>
            <a:picLocks noChangeAspect="1"/>
          </p:cNvPicPr>
          <p:nvPr/>
        </p:nvPicPr>
        <p:blipFill>
          <a:blip r:embed="rId5">
            <a:extLst/>
          </a:blip>
          <a:srcRect t="19477" b="19477"/>
          <a:stretch>
            <a:fillRect/>
          </a:stretch>
        </p:blipFill>
        <p:spPr>
          <a:xfrm>
            <a:off x="8977578" y="6731859"/>
            <a:ext cx="1276980" cy="78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4C8ADE4-6122-D849-8076-15B12F2133F0}"/>
              </a:ext>
            </a:extLst>
          </p:cNvPr>
          <p:cNvSpPr txBox="1"/>
          <p:nvPr/>
        </p:nvSpPr>
        <p:spPr>
          <a:xfrm flipH="1">
            <a:off x="-126125" y="6761740"/>
            <a:ext cx="2822027" cy="5078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2211C"/>
              </a:buClr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917233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92" name="3 opdrachten voor de districten"/>
          <p:cNvSpPr txBox="1"/>
          <p:nvPr/>
        </p:nvSpPr>
        <p:spPr>
          <a:xfrm>
            <a:off x="1295400" y="1155700"/>
            <a:ext cx="835977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 opdrachten voor de districten</a:t>
            </a:r>
          </a:p>
        </p:txBody>
      </p:sp>
      <p:sp>
        <p:nvSpPr>
          <p:cNvPr id="393" name="Communicatie naar ALLE clubs in februari…"/>
          <p:cNvSpPr txBox="1"/>
          <p:nvPr/>
        </p:nvSpPr>
        <p:spPr>
          <a:xfrm>
            <a:off x="1464998" y="2374900"/>
            <a:ext cx="8796602" cy="486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624416" indent="-370416">
              <a:lnSpc>
                <a:spcPct val="130000"/>
              </a:lnSpc>
              <a:buSzPct val="171000"/>
              <a:buChar char="-"/>
              <a:defRPr sz="2800"/>
            </a:pPr>
            <a:r>
              <a:rPr dirty="0"/>
              <a:t>Communicatie naar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ALLE clubs </a:t>
            </a:r>
            <a:r>
              <a:rPr dirty="0"/>
              <a:t>in februari  </a:t>
            </a:r>
            <a:br>
              <a:rPr dirty="0"/>
            </a:br>
            <a:endParaRPr dirty="0"/>
          </a:p>
          <a:p>
            <a:pPr marL="624416" indent="-370416">
              <a:lnSpc>
                <a:spcPct val="130000"/>
              </a:lnSpc>
              <a:buSzPct val="171000"/>
              <a:buChar char="-"/>
              <a:defRPr sz="2800"/>
            </a:pPr>
            <a:r>
              <a:rPr dirty="0"/>
              <a:t>Vrijwilligers voor de werkgroepen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rekruteren</a:t>
            </a:r>
          </a:p>
          <a:p>
            <a:pPr marL="0" lvl="1" indent="228600">
              <a:lnSpc>
                <a:spcPct val="130000"/>
              </a:lnSpc>
              <a:buClrTx/>
              <a:buSzTx/>
              <a:buNone/>
              <a:defRPr sz="28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   </a:t>
            </a:r>
            <a:r>
              <a:rPr sz="2200" i="1" dirty="0">
                <a:latin typeface="Helvetica"/>
                <a:ea typeface="Helvetica"/>
                <a:cs typeface="Helvetica"/>
                <a:sym typeface="Helvetica"/>
              </a:rPr>
              <a:t>(Inschrijvingen </a:t>
            </a:r>
            <a:r>
              <a:rPr sz="2200" i="1" dirty="0" err="1">
                <a:latin typeface="Helvetica"/>
                <a:ea typeface="Helvetica"/>
                <a:cs typeface="Helvetica"/>
                <a:sym typeface="Helvetica"/>
              </a:rPr>
              <a:t>tegen</a:t>
            </a:r>
            <a:r>
              <a:rPr sz="2200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nl-BE" sz="2200" i="1" dirty="0">
                <a:latin typeface="Helvetica"/>
                <a:ea typeface="Helvetica"/>
                <a:cs typeface="Helvetica"/>
                <a:sym typeface="Helvetica"/>
              </a:rPr>
              <a:t>31</a:t>
            </a:r>
            <a:r>
              <a:rPr sz="2200" i="1" dirty="0">
                <a:latin typeface="Helvetica"/>
                <a:ea typeface="Helvetica"/>
                <a:cs typeface="Helvetica"/>
                <a:sym typeface="Helvetica"/>
              </a:rPr>
              <a:t> maart - Kick-off 14 april)</a:t>
            </a:r>
            <a:br>
              <a:rPr sz="2200" i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2200" i="1" dirty="0">
                <a:latin typeface="Helvetica"/>
                <a:ea typeface="Helvetica"/>
                <a:cs typeface="Helvetica"/>
                <a:sym typeface="Helvetica"/>
              </a:rPr>
              <a:t>     </a:t>
            </a:r>
            <a:r>
              <a:rPr lang="nl-BE" sz="2200" i="1" dirty="0">
                <a:latin typeface="Helvetica"/>
                <a:ea typeface="Helvetica"/>
                <a:cs typeface="Helvetica"/>
                <a:sym typeface="Helvetica"/>
              </a:rPr>
              <a:t>   </a:t>
            </a:r>
            <a:r>
              <a:rPr sz="2200" i="1" dirty="0">
                <a:latin typeface="Helvetica"/>
                <a:ea typeface="Helvetica"/>
                <a:cs typeface="Helvetica"/>
                <a:sym typeface="Helvetica"/>
              </a:rPr>
              <a:t>(Kandidaatstelling via mail naar </a:t>
            </a:r>
            <a:r>
              <a:rPr sz="2200" i="1" u="sng" dirty="0">
                <a:latin typeface="Helvetica"/>
                <a:ea typeface="Helvetica"/>
                <a:cs typeface="Helvetica"/>
                <a:sym typeface="Helvetica"/>
                <a:hlinkClick r:id="rId2"/>
              </a:rPr>
              <a:t>info@vbl.be</a:t>
            </a:r>
            <a:r>
              <a:rPr sz="2200" i="1" dirty="0">
                <a:latin typeface="Helvetica"/>
                <a:ea typeface="Helvetica"/>
                <a:cs typeface="Helvetica"/>
                <a:sym typeface="Helvetica"/>
              </a:rPr>
              <a:t>)</a:t>
            </a:r>
            <a:br>
              <a:rPr sz="2200" i="1" dirty="0">
                <a:latin typeface="Helvetica"/>
                <a:ea typeface="Helvetica"/>
                <a:cs typeface="Helvetica"/>
                <a:sym typeface="Helvetica"/>
              </a:rPr>
            </a:br>
            <a:endParaRPr sz="2200"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624416" indent="-370416">
              <a:lnSpc>
                <a:spcPct val="130000"/>
              </a:lnSpc>
              <a:buSzPct val="171000"/>
              <a:buChar char="-"/>
              <a:defRPr sz="2800"/>
            </a:pPr>
            <a:r>
              <a:rPr dirty="0"/>
              <a:t>Kent u kandidaat sponsors? </a:t>
            </a:r>
            <a:r>
              <a:rPr b="1" i="1" dirty="0">
                <a:latin typeface="Helvetica"/>
                <a:ea typeface="Helvetica"/>
                <a:cs typeface="Helvetica"/>
                <a:sym typeface="Helvetica"/>
              </a:rPr>
              <a:t>Geef info door…</a:t>
            </a:r>
          </a:p>
        </p:txBody>
      </p:sp>
      <p:pic>
        <p:nvPicPr>
          <p:cNvPr id="394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4163" y="76200"/>
            <a:ext cx="1809174" cy="87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397" name="Schermafbeelding 2018-01-10 om 18.25.19.png" descr="Schermafbeelding 2018-01-10 om 18.25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32" y="1866900"/>
            <a:ext cx="6235736" cy="3016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28" name="Rechthoek"/>
          <p:cNvSpPr/>
          <p:nvPr/>
        </p:nvSpPr>
        <p:spPr>
          <a:xfrm>
            <a:off x="482600" y="6172200"/>
            <a:ext cx="9372600" cy="1270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29" name="huidiglogoVBL.jpg" descr="huidiglogoVB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4356" y="5218112"/>
            <a:ext cx="1589088" cy="15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ridge to the future   Strategisch beleidsplan Bridge in Vlaanderen…"/>
          <p:cNvSpPr txBox="1"/>
          <p:nvPr/>
        </p:nvSpPr>
        <p:spPr>
          <a:xfrm>
            <a:off x="396279" y="1187119"/>
            <a:ext cx="9367442" cy="537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1" indent="228600" algn="ctr">
              <a:buClrTx/>
              <a:buSzTx/>
              <a:buNone/>
              <a:defRPr sz="3200"/>
            </a:pPr>
            <a:r>
              <a:rPr sz="38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Bridge to the future</a:t>
            </a:r>
            <a:r>
              <a: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rPr>
              <a:t>  </a:t>
            </a:r>
            <a:r>
              <a:t/>
            </a:r>
            <a:br/>
            <a:r>
              <a:t>Strategisch beleidsplan Bridge in Vlaanderen </a:t>
            </a:r>
          </a:p>
          <a:p>
            <a:pPr marL="0" lvl="1" indent="228600" algn="ctr">
              <a:buClrTx/>
              <a:buSzTx/>
              <a:buNone/>
              <a:defRPr sz="3200"/>
            </a:pPr>
            <a:r>
              <a:rPr sz="2800"/>
              <a:t>11 juni 2017</a:t>
            </a:r>
            <a:r>
              <a:t> </a:t>
            </a:r>
            <a:br/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grpSp>
        <p:nvGrpSpPr>
          <p:cNvPr id="233" name="Hoe dit in de praktijk realiseren?"/>
          <p:cNvGrpSpPr/>
          <p:nvPr/>
        </p:nvGrpSpPr>
        <p:grpSpPr>
          <a:xfrm>
            <a:off x="1299567" y="3248024"/>
            <a:ext cx="7738666" cy="1913997"/>
            <a:chOff x="0" y="0"/>
            <a:chExt cx="7738665" cy="1913995"/>
          </a:xfrm>
        </p:grpSpPr>
        <p:sp>
          <p:nvSpPr>
            <p:cNvPr id="232" name="Hoe dit in de praktijk realiseren?"/>
            <p:cNvSpPr txBox="1"/>
            <p:nvPr/>
          </p:nvSpPr>
          <p:spPr>
            <a:xfrm>
              <a:off x="215900" y="139700"/>
              <a:ext cx="7306866" cy="1355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buClrTx/>
                <a:defRPr sz="2800"/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/>
              </a:r>
              <a:b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</a:br>
              <a:r>
                <a:rPr sz="3200" b="1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rPr>
                <a:t>Hoe dit in de praktijk realiseren?</a:t>
              </a:r>
              <a:r>
                <a:t/>
              </a:r>
              <a:br/>
              <a:r>
                <a:t/>
              </a:r>
              <a:br/>
              <a:endParaRPr/>
            </a:p>
          </p:txBody>
        </p:sp>
        <p:pic>
          <p:nvPicPr>
            <p:cNvPr id="231" name="Hoe dit in de praktijk realiseren?" descr="Hoe dit in de praktijk realiseren?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738666" cy="19139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aphicFrame>
        <p:nvGraphicFramePr>
          <p:cNvPr id="236" name="Tabel"/>
          <p:cNvGraphicFramePr/>
          <p:nvPr/>
        </p:nvGraphicFramePr>
        <p:xfrm>
          <a:off x="1371600" y="2507821"/>
          <a:ext cx="7964091" cy="2604357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65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161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>
                          <a:solidFill>
                            <a:srgbClr val="53585F"/>
                          </a:solidFill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>
                          <a:solidFill>
                            <a:srgbClr val="53585F"/>
                          </a:solidFill>
                        </a:rPr>
                        <a:t>2019+</a:t>
                      </a:r>
                    </a:p>
                  </a:txBody>
                  <a:tcPr marL="50800" marR="50800" marT="50800" marB="50800" anchor="ctr" horzOverflow="overflow"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>
                          <a:solidFill>
                            <a:srgbClr val="53585F"/>
                          </a:solidFill>
                        </a:rPr>
                        <a:t>2020+</a:t>
                      </a:r>
                    </a:p>
                  </a:txBody>
                  <a:tcPr marL="50800" marR="50800" marT="50800" marB="50800" anchor="ctr" horzOverflow="overflow"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196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 b="1" dirty="0">
                          <a:solidFill>
                            <a:srgbClr val="53585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Fundamenten leggen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 b="1">
                          <a:solidFill>
                            <a:srgbClr val="53585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Recreanten rekruteren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Verjonging</a:t>
                      </a:r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7" name="In 3 fasen"/>
          <p:cNvSpPr txBox="1"/>
          <p:nvPr/>
        </p:nvSpPr>
        <p:spPr>
          <a:xfrm>
            <a:off x="1295400" y="1155700"/>
            <a:ext cx="78867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algn="ctr">
              <a:buClrTx/>
              <a:defRPr sz="4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 3 fasen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"/>
          <p:cNvGraphicFramePr/>
          <p:nvPr>
            <p:extLst>
              <p:ext uri="{D42A27DB-BD31-4B8C-83A1-F6EECF244321}">
                <p14:modId xmlns:p14="http://schemas.microsoft.com/office/powerpoint/2010/main" val="2137083617"/>
              </p:ext>
            </p:extLst>
          </p:nvPr>
        </p:nvGraphicFramePr>
        <p:xfrm>
          <a:off x="1371600" y="2507821"/>
          <a:ext cx="7964091" cy="2604357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65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161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>
                          <a:solidFill>
                            <a:srgbClr val="53585F"/>
                          </a:solidFill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>
                          <a:solidFill>
                            <a:srgbClr val="53585F"/>
                          </a:solidFill>
                        </a:rPr>
                        <a:t>2019+</a:t>
                      </a:r>
                    </a:p>
                  </a:txBody>
                  <a:tcPr marL="50800" marR="50800" marT="50800" marB="50800" anchor="ctr" horzOverflow="overflow"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>
                          <a:solidFill>
                            <a:srgbClr val="53585F"/>
                          </a:solidFill>
                        </a:rPr>
                        <a:t>2020+</a:t>
                      </a:r>
                    </a:p>
                  </a:txBody>
                  <a:tcPr marL="50800" marR="50800" marT="50800" marB="50800" anchor="ctr" horzOverflow="overflow"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196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 b="1" dirty="0">
                          <a:solidFill>
                            <a:srgbClr val="53585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Fundamenten leggen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2600" b="1" dirty="0">
                          <a:solidFill>
                            <a:srgbClr val="53585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Recreanten rekruteren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Verjonging</a:t>
                      </a:r>
                    </a:p>
                    <a:p>
                      <a:pPr algn="ctr" defTabSz="914400">
                        <a:spcBef>
                          <a:spcPts val="0"/>
                        </a:spcBef>
                        <a:defRPr sz="2600">
                          <a:solidFill>
                            <a:srgbClr val="53585F"/>
                          </a:solidFill>
                        </a:defRPr>
                      </a:pPr>
                      <a:endParaRPr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9" name="microfoons.jpg" descr="microfo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349" y="6508750"/>
            <a:ext cx="4445001" cy="20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41" name="In 3 fasen"/>
          <p:cNvSpPr txBox="1"/>
          <p:nvPr/>
        </p:nvSpPr>
        <p:spPr>
          <a:xfrm>
            <a:off x="1295400" y="1155700"/>
            <a:ext cx="78867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algn="ctr">
              <a:buClrTx/>
              <a:defRPr sz="4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 3 fasen</a:t>
            </a:r>
          </a:p>
        </p:txBody>
      </p:sp>
      <p:sp>
        <p:nvSpPr>
          <p:cNvPr id="243" name="EK 6 - 16 juni…"/>
          <p:cNvSpPr txBox="1"/>
          <p:nvPr/>
        </p:nvSpPr>
        <p:spPr>
          <a:xfrm>
            <a:off x="1138570" y="5408580"/>
            <a:ext cx="287856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EK 6 - 16 juni</a:t>
            </a:r>
            <a:r>
              <a:t> </a:t>
            </a:r>
          </a:p>
          <a:p>
            <a:pPr algn="ctr">
              <a:defRPr sz="2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Oostende</a:t>
            </a:r>
          </a:p>
          <a:p>
            <a:pPr algn="ctr">
              <a:defRPr sz="2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Lanceringsmomentum</a:t>
            </a:r>
          </a:p>
        </p:txBody>
      </p:sp>
      <p:pic>
        <p:nvPicPr>
          <p:cNvPr id="244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2274899" y="4738312"/>
            <a:ext cx="605901" cy="352234"/>
          </a:xfrm>
          <a:prstGeom prst="rect">
            <a:avLst/>
          </a:prstGeom>
        </p:spPr>
      </p:pic>
      <p:pic>
        <p:nvPicPr>
          <p:cNvPr id="246" name="Ovaal" descr="Ovaal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999" y="5143410"/>
            <a:ext cx="4139701" cy="264245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Jonger en inspirerend imago &amp; communicatie…"/>
          <p:cNvSpPr txBox="1"/>
          <p:nvPr/>
        </p:nvSpPr>
        <p:spPr>
          <a:xfrm>
            <a:off x="1113631" y="2374900"/>
            <a:ext cx="914796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/>
              <a:t>Jonger en inspirerend </a:t>
            </a: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imago &amp; communicatie</a:t>
            </a:r>
            <a:endParaRPr sz="2800"/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/>
              <a:t>VBL organisatie in </a:t>
            </a: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versnelling hoger</a:t>
            </a:r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Gebundelde</a:t>
            </a:r>
            <a:r>
              <a:rPr sz="2800"/>
              <a:t> krachten</a:t>
            </a:r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Opleidingsplan</a:t>
            </a:r>
            <a:endParaRPr sz="2800"/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Auto-financiering</a:t>
            </a:r>
            <a:endParaRPr sz="2800"/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Rekruteren</a:t>
            </a:r>
            <a:r>
              <a:rPr sz="2800"/>
              <a:t> van recreanten</a:t>
            </a:r>
          </a:p>
          <a:p>
            <a:pPr marL="1115483" lvl="1" indent="-518583">
              <a:lnSpc>
                <a:spcPct val="110000"/>
              </a:lnSpc>
              <a:buSzPct val="171000"/>
              <a:buChar char="-"/>
              <a:defRPr sz="20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Rekruteren</a:t>
            </a:r>
            <a:r>
              <a:rPr sz="2800"/>
              <a:t> van jeugd</a:t>
            </a:r>
          </a:p>
        </p:txBody>
      </p:sp>
      <p:sp>
        <p:nvSpPr>
          <p:cNvPr id="2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54" name="Lijn" descr="Lijn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416693" y="3771900"/>
            <a:ext cx="3049712" cy="76201"/>
          </a:xfrm>
          <a:prstGeom prst="rect">
            <a:avLst/>
          </a:prstGeom>
        </p:spPr>
      </p:pic>
      <p:sp>
        <p:nvSpPr>
          <p:cNvPr id="256" name="Fundamenten"/>
          <p:cNvSpPr txBox="1"/>
          <p:nvPr/>
        </p:nvSpPr>
        <p:spPr>
          <a:xfrm rot="16198174">
            <a:off x="-423105" y="3358516"/>
            <a:ext cx="2649669" cy="53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buClrTx/>
              <a:defRPr sz="28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Fundamenten </a:t>
            </a:r>
          </a:p>
        </p:txBody>
      </p:sp>
      <p:pic>
        <p:nvPicPr>
          <p:cNvPr id="257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021" y="5216144"/>
            <a:ext cx="534158" cy="76201"/>
          </a:xfrm>
          <a:prstGeom prst="rect">
            <a:avLst/>
          </a:prstGeom>
        </p:spPr>
      </p:pic>
      <p:pic>
        <p:nvPicPr>
          <p:cNvPr id="259" name="Lijn" descr="Lijn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721" y="2310544"/>
            <a:ext cx="534158" cy="76201"/>
          </a:xfrm>
          <a:prstGeom prst="rect">
            <a:avLst/>
          </a:prstGeom>
        </p:spPr>
      </p:pic>
      <p:sp>
        <p:nvSpPr>
          <p:cNvPr id="261" name="Plan van aanpak: 7 PIJLERS"/>
          <p:cNvSpPr txBox="1"/>
          <p:nvPr/>
        </p:nvSpPr>
        <p:spPr>
          <a:xfrm>
            <a:off x="1295400" y="1155700"/>
            <a:ext cx="78867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>
              <a:buClrTx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Plan van aanpak: 7 PIJLERS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4" name="Rechthoek"/>
          <p:cNvSpPr txBox="1"/>
          <p:nvPr/>
        </p:nvSpPr>
        <p:spPr>
          <a:xfrm>
            <a:off x="1482278" y="3575942"/>
            <a:ext cx="7557493" cy="46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2" indent="457200">
              <a:buClrTx/>
              <a:buSzTx/>
              <a:buNone/>
              <a:defRPr sz="2800"/>
            </a:pPr>
            <a:r>
              <a:t>  </a:t>
            </a:r>
          </a:p>
        </p:txBody>
      </p:sp>
      <p:sp>
        <p:nvSpPr>
          <p:cNvPr id="265" name="optimale gewenste toekomstige situatie"/>
          <p:cNvSpPr txBox="1"/>
          <p:nvPr/>
        </p:nvSpPr>
        <p:spPr>
          <a:xfrm>
            <a:off x="373145" y="4852689"/>
            <a:ext cx="8938287" cy="520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1" indent="228600" algn="ctr">
              <a:buClrTx/>
              <a:buSzTx/>
              <a:buNone/>
              <a:defRPr sz="36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optimale gewenste toekomstige situatie</a:t>
            </a:r>
          </a:p>
        </p:txBody>
      </p:sp>
      <p:pic>
        <p:nvPicPr>
          <p:cNvPr id="266" name="visie.jpg" descr="visie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618779" y="1380900"/>
            <a:ext cx="4922379" cy="3067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69" name="Rechthoek"/>
          <p:cNvSpPr/>
          <p:nvPr/>
        </p:nvSpPr>
        <p:spPr>
          <a:xfrm>
            <a:off x="3514345" y="1500970"/>
            <a:ext cx="2959959" cy="2887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0" name="Vlaanderen is een formidabel bridgeland waar de Vlaamse Bridge Liga  alle bridgers, zowel recreatieve als competitieve bridgers  van 9 tot 99 samenbrengt en verenigt."/>
          <p:cNvSpPr txBox="1"/>
          <p:nvPr/>
        </p:nvSpPr>
        <p:spPr>
          <a:xfrm>
            <a:off x="1120228" y="2631335"/>
            <a:ext cx="7979321" cy="520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indent="-139700">
              <a:buClrTx/>
              <a:defRPr sz="3200"/>
            </a:pPr>
            <a:r>
              <a:rPr dirty="0"/>
              <a:t>Vlaanderen is een formidabel bridgeland</a:t>
            </a:r>
            <a:br>
              <a:rPr dirty="0"/>
            </a:br>
            <a:r>
              <a:rPr dirty="0"/>
              <a:t>waar de Vlaamse Bridge Liga </a:t>
            </a:r>
            <a:br>
              <a:rPr dirty="0"/>
            </a:br>
            <a:r>
              <a:rPr dirty="0"/>
              <a:t>alle bridgers,</a:t>
            </a:r>
            <a:br>
              <a:rPr dirty="0"/>
            </a:br>
            <a:r>
              <a:rPr dirty="0"/>
              <a:t>zowel recreatieve als competitieve bridgers </a:t>
            </a:r>
            <a:br>
              <a:rPr dirty="0"/>
            </a:br>
            <a:r>
              <a:rPr dirty="0"/>
              <a:t>van 9 tot 99</a:t>
            </a:r>
            <a:br>
              <a:rPr dirty="0"/>
            </a:br>
            <a:r>
              <a:rPr dirty="0"/>
              <a:t>samenbrengt en verenigt.</a:t>
            </a:r>
          </a:p>
        </p:txBody>
      </p:sp>
      <p:sp>
        <p:nvSpPr>
          <p:cNvPr id="271" name="Rechthoek"/>
          <p:cNvSpPr/>
          <p:nvPr/>
        </p:nvSpPr>
        <p:spPr>
          <a:xfrm>
            <a:off x="3514345" y="1500970"/>
            <a:ext cx="2959959" cy="2887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72" name="visie.jpg" descr="visie.jpg"/>
          <p:cNvPicPr>
            <a:picLocks noChangeAspect="1"/>
          </p:cNvPicPr>
          <p:nvPr/>
        </p:nvPicPr>
        <p:blipFill>
          <a:blip r:embed="rId2">
            <a:extLst/>
          </a:blip>
          <a:srcRect l="40166" t="48066" r="12880" b="18396"/>
          <a:stretch>
            <a:fillRect/>
          </a:stretch>
        </p:blipFill>
        <p:spPr>
          <a:xfrm>
            <a:off x="3924299" y="952429"/>
            <a:ext cx="2311207" cy="102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99550" y="7200900"/>
            <a:ext cx="230163" cy="215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75" name="Rechthoek"/>
          <p:cNvSpPr/>
          <p:nvPr/>
        </p:nvSpPr>
        <p:spPr>
          <a:xfrm>
            <a:off x="3514345" y="1500970"/>
            <a:ext cx="2959959" cy="2887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ClrTx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6" name="Rechthoek"/>
          <p:cNvSpPr txBox="1"/>
          <p:nvPr/>
        </p:nvSpPr>
        <p:spPr>
          <a:xfrm>
            <a:off x="1482278" y="3575942"/>
            <a:ext cx="7557493" cy="46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2" indent="457200">
              <a:buClrTx/>
              <a:buSzTx/>
              <a:buNone/>
              <a:defRPr sz="2800"/>
            </a:pPr>
            <a:r>
              <a:t>  </a:t>
            </a:r>
          </a:p>
        </p:txBody>
      </p:sp>
      <p:sp>
        <p:nvSpPr>
          <p:cNvPr id="277" name="de bestaansreden van de VBL"/>
          <p:cNvSpPr txBox="1"/>
          <p:nvPr/>
        </p:nvSpPr>
        <p:spPr>
          <a:xfrm>
            <a:off x="-461219" y="4835756"/>
            <a:ext cx="9130375" cy="520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lvl="2" indent="457200">
              <a:buClrTx/>
              <a:buSzTx/>
              <a:buNone/>
              <a:defRPr sz="3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     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          </a:t>
            </a:r>
            <a:r>
              <a:rPr sz="3600" i="1">
                <a:latin typeface="Helvetica"/>
                <a:ea typeface="Helvetica"/>
                <a:cs typeface="Helvetica"/>
                <a:sym typeface="Helvetica"/>
              </a:rPr>
              <a:t>de bestaansreden van de VBL</a:t>
            </a:r>
          </a:p>
        </p:txBody>
      </p:sp>
      <p:pic>
        <p:nvPicPr>
          <p:cNvPr id="278" name="missie.jpg" descr="missie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775075" y="1142059"/>
            <a:ext cx="2609751" cy="357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>
            <a:srgbClr val="E2211C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>
            <a:srgbClr val="E2211C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373</Words>
  <Application>Microsoft Office PowerPoint</Application>
  <PresentationFormat>Aangepast</PresentationFormat>
  <Paragraphs>171</Paragraphs>
  <Slides>28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Gill Sans</vt:lpstr>
      <vt:lpstr>Helvetica</vt:lpstr>
      <vt:lpstr>Helvetica Light</vt:lpstr>
      <vt:lpstr>Lucida Grande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Guy</dc:creator>
  <cp:lastModifiedBy>guy schoups</cp:lastModifiedBy>
  <cp:revision>9</cp:revision>
  <dcterms:modified xsi:type="dcterms:W3CDTF">2018-03-11T18:34:31Z</dcterms:modified>
</cp:coreProperties>
</file>