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9" r:id="rId4"/>
    <p:sldId id="262" r:id="rId5"/>
    <p:sldId id="257" r:id="rId6"/>
    <p:sldId id="258" r:id="rId7"/>
    <p:sldId id="260" r:id="rId8"/>
    <p:sldId id="261" r:id="rId9"/>
    <p:sldId id="263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9AC-F105-48C8-84A8-AF71E0E3D35D}" type="datetimeFigureOut">
              <a:rPr lang="nl-BE" smtClean="0"/>
              <a:pPr/>
              <a:t>25/03/2010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C8B7-47CE-472F-A15B-7AF0D23B35E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9AC-F105-48C8-84A8-AF71E0E3D35D}" type="datetimeFigureOut">
              <a:rPr lang="nl-BE" smtClean="0"/>
              <a:pPr/>
              <a:t>25/03/2010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C8B7-47CE-472F-A15B-7AF0D23B35E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9AC-F105-48C8-84A8-AF71E0E3D35D}" type="datetimeFigureOut">
              <a:rPr lang="nl-BE" smtClean="0"/>
              <a:pPr/>
              <a:t>25/03/2010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C8B7-47CE-472F-A15B-7AF0D23B35E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9AC-F105-48C8-84A8-AF71E0E3D35D}" type="datetimeFigureOut">
              <a:rPr lang="nl-BE" smtClean="0"/>
              <a:pPr/>
              <a:t>25/03/2010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C8B7-47CE-472F-A15B-7AF0D23B35E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9AC-F105-48C8-84A8-AF71E0E3D35D}" type="datetimeFigureOut">
              <a:rPr lang="nl-BE" smtClean="0"/>
              <a:pPr/>
              <a:t>25/03/2010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C8B7-47CE-472F-A15B-7AF0D23B35E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9AC-F105-48C8-84A8-AF71E0E3D35D}" type="datetimeFigureOut">
              <a:rPr lang="nl-BE" smtClean="0"/>
              <a:pPr/>
              <a:t>25/03/2010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C8B7-47CE-472F-A15B-7AF0D23B35E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9AC-F105-48C8-84A8-AF71E0E3D35D}" type="datetimeFigureOut">
              <a:rPr lang="nl-BE" smtClean="0"/>
              <a:pPr/>
              <a:t>25/03/2010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C8B7-47CE-472F-A15B-7AF0D23B35E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9AC-F105-48C8-84A8-AF71E0E3D35D}" type="datetimeFigureOut">
              <a:rPr lang="nl-BE" smtClean="0"/>
              <a:pPr/>
              <a:t>25/03/2010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C8B7-47CE-472F-A15B-7AF0D23B35E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9AC-F105-48C8-84A8-AF71E0E3D35D}" type="datetimeFigureOut">
              <a:rPr lang="nl-BE" smtClean="0"/>
              <a:pPr/>
              <a:t>25/03/2010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C8B7-47CE-472F-A15B-7AF0D23B35E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9AC-F105-48C8-84A8-AF71E0E3D35D}" type="datetimeFigureOut">
              <a:rPr lang="nl-BE" smtClean="0"/>
              <a:pPr/>
              <a:t>25/03/2010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C8B7-47CE-472F-A15B-7AF0D23B35E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19AC-F105-48C8-84A8-AF71E0E3D35D}" type="datetimeFigureOut">
              <a:rPr lang="nl-BE" smtClean="0"/>
              <a:pPr/>
              <a:t>25/03/2010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C8B7-47CE-472F-A15B-7AF0D23B35E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19AC-F105-48C8-84A8-AF71E0E3D35D}" type="datetimeFigureOut">
              <a:rPr lang="nl-BE" smtClean="0"/>
              <a:pPr/>
              <a:t>25/03/2010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7C8B7-47CE-472F-A15B-7AF0D23B35EC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4340" name="Picture 4" descr="http://www.artlebedev.com/everything/backstage/federation-1/old_map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19998902">
            <a:off x="-747375" y="5650313"/>
            <a:ext cx="2000264" cy="1600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http://www.fietsgilde-apeldoorn.nl/foto%20alg/kompas_01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-500090"/>
            <a:ext cx="1436666" cy="144147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5/5b/Amerigo_Vespucci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5/50/Hernan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40.tinypic.com/2j5xq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418" y="571480"/>
            <a:ext cx="7528358" cy="5643497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 rot="20718289">
            <a:off x="318356" y="473024"/>
            <a:ext cx="3900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Comic Sans MS" pitchFamily="66" charset="0"/>
              </a:rPr>
              <a:t>Ontdekkers van de wereld</a:t>
            </a:r>
            <a:endParaRPr lang="nl-NL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857752" y="1857364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Amerika werd genoemd naar </a:t>
            </a:r>
            <a:r>
              <a:rPr lang="nl-BE" dirty="0" err="1" smtClean="0">
                <a:latin typeface="Comic Sans MS" pitchFamily="66" charset="0"/>
              </a:rPr>
              <a:t>Amerigo</a:t>
            </a:r>
            <a:r>
              <a:rPr lang="nl-BE" dirty="0" smtClean="0">
                <a:latin typeface="Comic Sans MS" pitchFamily="66" charset="0"/>
              </a:rPr>
              <a:t> </a:t>
            </a:r>
            <a:r>
              <a:rPr lang="nl-BE" dirty="0" err="1" smtClean="0">
                <a:latin typeface="Comic Sans MS" pitchFamily="66" charset="0"/>
              </a:rPr>
              <a:t>Vespucci</a:t>
            </a:r>
            <a:r>
              <a:rPr lang="nl-BE" dirty="0" smtClean="0">
                <a:latin typeface="Comic Sans MS" pitchFamily="66" charset="0"/>
              </a:rPr>
              <a:t>.</a:t>
            </a:r>
          </a:p>
          <a:p>
            <a:r>
              <a:rPr lang="nl-BE" dirty="0" smtClean="0">
                <a:latin typeface="Comic Sans MS" pitchFamily="66" charset="0"/>
              </a:rPr>
              <a:t> Hij verkende Amerika en realiseerde zich dat het een ‘nieuw’ continent was.</a:t>
            </a:r>
            <a:endParaRPr lang="nl-BE" dirty="0">
              <a:latin typeface="Comic Sans MS" pitchFamily="66" charset="0"/>
            </a:endParaRPr>
          </a:p>
        </p:txBody>
      </p:sp>
      <p:pic>
        <p:nvPicPr>
          <p:cNvPr id="22530" name="Picture 2" descr="Bestand:Amerigo Vespucc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4162425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keesfloor.nl/klein/Kolumb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02671"/>
            <a:ext cx="7636803" cy="630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571472" y="428604"/>
            <a:ext cx="7286676" cy="1146397"/>
            <a:chOff x="714348" y="428604"/>
            <a:chExt cx="7286676" cy="1146397"/>
          </a:xfrm>
        </p:grpSpPr>
        <p:sp>
          <p:nvSpPr>
            <p:cNvPr id="3" name="Tekstvak 2"/>
            <p:cNvSpPr txBox="1"/>
            <p:nvPr/>
          </p:nvSpPr>
          <p:spPr>
            <a:xfrm>
              <a:off x="714348" y="428604"/>
              <a:ext cx="52149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800" b="1" u="sng" dirty="0" smtClean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</a:rPr>
                <a:t>4. Op zoek naar Eldorado</a:t>
              </a:r>
              <a:endParaRPr lang="nl-BE" sz="2800" b="1" u="sng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4" name="Tekstvak 3"/>
            <p:cNvSpPr txBox="1"/>
            <p:nvPr/>
          </p:nvSpPr>
          <p:spPr>
            <a:xfrm>
              <a:off x="1857356" y="928670"/>
              <a:ext cx="61436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err="1" smtClean="0">
                  <a:latin typeface="Comic Sans MS" pitchFamily="66" charset="0"/>
                </a:rPr>
                <a:t>Hernán</a:t>
              </a:r>
              <a:r>
                <a:rPr lang="nl-BE" dirty="0" smtClean="0">
                  <a:latin typeface="Comic Sans MS" pitchFamily="66" charset="0"/>
                </a:rPr>
                <a:t> </a:t>
              </a:r>
              <a:r>
                <a:rPr lang="nl-BE" dirty="0" err="1" smtClean="0">
                  <a:latin typeface="Comic Sans MS" pitchFamily="66" charset="0"/>
                </a:rPr>
                <a:t>Cortés</a:t>
              </a:r>
              <a:r>
                <a:rPr lang="nl-BE" dirty="0" smtClean="0">
                  <a:latin typeface="Comic Sans MS" pitchFamily="66" charset="0"/>
                </a:rPr>
                <a:t> (Spanjaard)</a:t>
              </a:r>
            </a:p>
            <a:p>
              <a:r>
                <a:rPr lang="nl-BE" dirty="0" smtClean="0">
                  <a:latin typeface="Comic Sans MS" pitchFamily="66" charset="0"/>
                </a:rPr>
                <a:t>16</a:t>
              </a:r>
              <a:r>
                <a:rPr lang="nl-BE" baseline="30000" dirty="0" smtClean="0">
                  <a:latin typeface="Comic Sans MS" pitchFamily="66" charset="0"/>
                </a:rPr>
                <a:t>de</a:t>
              </a:r>
              <a:r>
                <a:rPr lang="nl-BE" dirty="0" smtClean="0">
                  <a:latin typeface="Comic Sans MS" pitchFamily="66" charset="0"/>
                </a:rPr>
                <a:t> eeuw</a:t>
              </a:r>
              <a:endParaRPr lang="nl-BE" dirty="0">
                <a:latin typeface="Comic Sans MS" pitchFamily="66" charset="0"/>
              </a:endParaRPr>
            </a:p>
          </p:txBody>
        </p:sp>
      </p:grpSp>
      <p:pic>
        <p:nvPicPr>
          <p:cNvPr id="5" name="Afbeelding 4" descr="Bestand:Hernan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714356"/>
            <a:ext cx="2924825" cy="37804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http://www.euronet.nl/users/artpages/MEXICO/images/mex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571744"/>
            <a:ext cx="4822063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ertsgeschiedenissite.nl/nieuwe%20geschiedenis/16e%20eeuw/aztec_piram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8172476" cy="5572144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 rot="20711537">
            <a:off x="75659" y="554475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latin typeface="Comic Sans MS" pitchFamily="66" charset="0"/>
              </a:rPr>
              <a:t>Het Azteekse Rijk (Mexico)</a:t>
            </a:r>
            <a:endParaRPr lang="nl-NL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71472" y="428604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5. Europa heerst over de wereld</a:t>
            </a:r>
            <a:endParaRPr lang="nl-BE" sz="2800" b="1" u="sng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7650" name="Picture 2" descr="http://www.samsam.net/archief/upload/1213364806218_Cuba%20slavenhan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6643734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kstvak 3"/>
          <p:cNvSpPr txBox="1"/>
          <p:nvPr/>
        </p:nvSpPr>
        <p:spPr>
          <a:xfrm>
            <a:off x="6337321" y="576330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latin typeface="Comic Sans MS" pitchFamily="66" charset="0"/>
              </a:rPr>
              <a:t>slavenhandel</a:t>
            </a:r>
            <a:endParaRPr lang="nl-NL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28728" y="571480"/>
            <a:ext cx="6400800" cy="785818"/>
          </a:xfrm>
        </p:spPr>
        <p:txBody>
          <a:bodyPr/>
          <a:lstStyle/>
          <a:p>
            <a:r>
              <a:rPr lang="nl-BE" b="1" u="sng" dirty="0">
                <a:solidFill>
                  <a:schemeClr val="tx1"/>
                </a:solidFill>
              </a:rPr>
              <a:t>Les 3</a:t>
            </a:r>
            <a:r>
              <a:rPr lang="nl-BE" b="1" dirty="0">
                <a:solidFill>
                  <a:schemeClr val="tx1"/>
                </a:solidFill>
              </a:rPr>
              <a:t>: Ontdekkers van de wereld</a:t>
            </a:r>
          </a:p>
          <a:p>
            <a:endParaRPr lang="nl-BE" dirty="0"/>
          </a:p>
        </p:txBody>
      </p:sp>
      <p:sp>
        <p:nvSpPr>
          <p:cNvPr id="4" name="Afgeronde rechthoek 3"/>
          <p:cNvSpPr/>
          <p:nvPr/>
        </p:nvSpPr>
        <p:spPr>
          <a:xfrm>
            <a:off x="1285852" y="500042"/>
            <a:ext cx="6643734" cy="857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000100" y="2071678"/>
            <a:ext cx="5429288" cy="3500462"/>
          </a:xfrm>
          <a:prstGeom prst="wedgeRoundRectCallout">
            <a:avLst>
              <a:gd name="adj1" fmla="val 73196"/>
              <a:gd name="adj2" fmla="val -46470"/>
              <a:gd name="adj3" fmla="val 16667"/>
            </a:avLst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B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Tijdens de middeleeuwen bleef men liever aan land door gebrek aan </a:t>
            </a:r>
            <a:r>
              <a:rPr kumimoji="0" lang="nl-BE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kennis</a:t>
            </a:r>
            <a:r>
              <a:rPr kumimoji="0" lang="nl-B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en omdat ze niet de juiste </a:t>
            </a:r>
            <a:r>
              <a:rPr kumimoji="0" lang="nl-BE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schepen</a:t>
            </a:r>
            <a:r>
              <a:rPr kumimoji="0" lang="nl-B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hadden. Daarnaast speelde </a:t>
            </a:r>
            <a:r>
              <a:rPr kumimoji="0" lang="nl-BE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bijgeloof</a:t>
            </a:r>
            <a:r>
              <a:rPr kumimoji="0" lang="nl-B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een rol. In 1472 was de bekende wereld niet groter dan die rond de Middellandse Zee. Men wist pas dat de aarde </a:t>
            </a:r>
            <a:r>
              <a:rPr kumimoji="0" lang="nl-BE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rond</a:t>
            </a:r>
            <a:r>
              <a:rPr kumimoji="0" lang="nl-B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was, maar men was het er niet over eens of de andere kant bereikbaar was.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B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 Portugezen vonden het </a:t>
            </a:r>
            <a:r>
              <a:rPr kumimoji="0" lang="nl-BE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karveel</a:t>
            </a:r>
            <a:r>
              <a:rPr kumimoji="0" lang="nl-B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uit, een nieuw schip dat de ontdekkingsreizen kon doorstaan.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B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Hier maken jullie kennis met enkele ontdekkingsreizigers.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BE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Afbeelding 4" descr="Het gereconstrueerde portret van Christoffel Columbus"/>
          <p:cNvPicPr/>
          <p:nvPr/>
        </p:nvPicPr>
        <p:blipFill>
          <a:blip r:embed="rId2" cstate="print">
            <a:clrChange>
              <a:clrFrom>
                <a:srgbClr val="FAF9E7"/>
              </a:clrFrom>
              <a:clrTo>
                <a:srgbClr val="FAF9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1643050"/>
            <a:ext cx="2286016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teachersparadise.com/ency/nl/media/3/36/mediterranean_rel82_half.jpg"/>
          <p:cNvPicPr>
            <a:picLocks noChangeAspect="1" noChangeArrowheads="1"/>
          </p:cNvPicPr>
          <p:nvPr/>
        </p:nvPicPr>
        <p:blipFill>
          <a:blip r:embed="rId2" cstate="print"/>
          <a:srcRect l="3503" t="7408" r="1902" b="11153"/>
          <a:stretch>
            <a:fillRect/>
          </a:stretch>
        </p:blipFill>
        <p:spPr bwMode="auto">
          <a:xfrm>
            <a:off x="594723" y="857232"/>
            <a:ext cx="8094155" cy="41434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lh5.ggpht.com/_UhFElqxuxUI/SBR994fhnyI/AAAAAAAAKXE/uid1CmLy8uY/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038600" cy="601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://www.keesfloor.nl/klein/Columb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643050"/>
            <a:ext cx="457203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714348" y="428604"/>
            <a:ext cx="7286676" cy="1146397"/>
            <a:chOff x="714348" y="428604"/>
            <a:chExt cx="7286676" cy="1146397"/>
          </a:xfrm>
        </p:grpSpPr>
        <p:sp>
          <p:nvSpPr>
            <p:cNvPr id="2" name="Tekstvak 1"/>
            <p:cNvSpPr txBox="1"/>
            <p:nvPr/>
          </p:nvSpPr>
          <p:spPr>
            <a:xfrm>
              <a:off x="714348" y="428604"/>
              <a:ext cx="521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 smtClean="0">
                  <a:latin typeface="Comic Sans MS" pitchFamily="66" charset="0"/>
                </a:rPr>
                <a:t>1. De ontdekking van Afrika</a:t>
              </a:r>
              <a:endParaRPr lang="nl-BE" sz="2400" dirty="0">
                <a:latin typeface="Comic Sans MS" pitchFamily="66" charset="0"/>
              </a:endParaRPr>
            </a:p>
          </p:txBody>
        </p:sp>
        <p:sp>
          <p:nvSpPr>
            <p:cNvPr id="3" name="Tekstvak 2"/>
            <p:cNvSpPr txBox="1"/>
            <p:nvPr/>
          </p:nvSpPr>
          <p:spPr>
            <a:xfrm>
              <a:off x="1857356" y="928670"/>
              <a:ext cx="61436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err="1" smtClean="0">
                  <a:latin typeface="Comic Sans MS" pitchFamily="66" charset="0"/>
                </a:rPr>
                <a:t>Bartolomeu</a:t>
              </a:r>
              <a:r>
                <a:rPr lang="nl-BE" dirty="0" smtClean="0">
                  <a:latin typeface="Comic Sans MS" pitchFamily="66" charset="0"/>
                </a:rPr>
                <a:t> </a:t>
              </a:r>
              <a:r>
                <a:rPr lang="nl-BE" dirty="0" err="1" smtClean="0">
                  <a:latin typeface="Comic Sans MS" pitchFamily="66" charset="0"/>
                </a:rPr>
                <a:t>Dias</a:t>
              </a:r>
              <a:r>
                <a:rPr lang="nl-BE" dirty="0" smtClean="0">
                  <a:latin typeface="Comic Sans MS" pitchFamily="66" charset="0"/>
                </a:rPr>
                <a:t> en Diego Cao (Portugezen)</a:t>
              </a:r>
            </a:p>
            <a:p>
              <a:r>
                <a:rPr lang="nl-BE" dirty="0" smtClean="0">
                  <a:latin typeface="Comic Sans MS" pitchFamily="66" charset="0"/>
                </a:rPr>
                <a:t>15</a:t>
              </a:r>
              <a:r>
                <a:rPr lang="nl-BE" baseline="30000" dirty="0" smtClean="0">
                  <a:latin typeface="Comic Sans MS" pitchFamily="66" charset="0"/>
                </a:rPr>
                <a:t>de</a:t>
              </a:r>
              <a:r>
                <a:rPr lang="nl-BE" dirty="0" smtClean="0">
                  <a:latin typeface="Comic Sans MS" pitchFamily="66" charset="0"/>
                </a:rPr>
                <a:t> eeuw </a:t>
              </a:r>
              <a:endParaRPr lang="nl-BE" dirty="0">
                <a:latin typeface="Comic Sans MS" pitchFamily="66" charset="0"/>
              </a:endParaRPr>
            </a:p>
          </p:txBody>
        </p:sp>
      </p:grpSp>
      <p:grpSp>
        <p:nvGrpSpPr>
          <p:cNvPr id="6" name="Groep 5"/>
          <p:cNvGrpSpPr/>
          <p:nvPr/>
        </p:nvGrpSpPr>
        <p:grpSpPr>
          <a:xfrm>
            <a:off x="785786" y="1928802"/>
            <a:ext cx="7286676" cy="1146397"/>
            <a:chOff x="714348" y="428604"/>
            <a:chExt cx="7286676" cy="1146397"/>
          </a:xfrm>
        </p:grpSpPr>
        <p:sp>
          <p:nvSpPr>
            <p:cNvPr id="7" name="Tekstvak 6"/>
            <p:cNvSpPr txBox="1"/>
            <p:nvPr/>
          </p:nvSpPr>
          <p:spPr>
            <a:xfrm>
              <a:off x="714348" y="428604"/>
              <a:ext cx="521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 smtClean="0">
                  <a:latin typeface="Comic Sans MS" pitchFamily="66" charset="0"/>
                </a:rPr>
                <a:t>2. Bestemming </a:t>
              </a:r>
              <a:r>
                <a:rPr lang="nl-BE" sz="2400" dirty="0" err="1" smtClean="0">
                  <a:latin typeface="Comic Sans MS" pitchFamily="66" charset="0"/>
                </a:rPr>
                <a:t>Indië</a:t>
              </a:r>
              <a:endParaRPr lang="nl-BE" sz="2400" dirty="0">
                <a:latin typeface="Comic Sans MS" pitchFamily="66" charset="0"/>
              </a:endParaRP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1857356" y="928670"/>
              <a:ext cx="61436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err="1" smtClean="0">
                  <a:latin typeface="Comic Sans MS" pitchFamily="66" charset="0"/>
                </a:rPr>
                <a:t>Vasco</a:t>
              </a:r>
              <a:r>
                <a:rPr lang="nl-BE" dirty="0" smtClean="0">
                  <a:latin typeface="Comic Sans MS" pitchFamily="66" charset="0"/>
                </a:rPr>
                <a:t> da </a:t>
              </a:r>
              <a:r>
                <a:rPr lang="nl-BE" dirty="0" err="1" smtClean="0">
                  <a:latin typeface="Comic Sans MS" pitchFamily="66" charset="0"/>
                </a:rPr>
                <a:t>Gama</a:t>
              </a:r>
              <a:r>
                <a:rPr lang="nl-BE" dirty="0" smtClean="0">
                  <a:latin typeface="Comic Sans MS" pitchFamily="66" charset="0"/>
                </a:rPr>
                <a:t> (Portugees)</a:t>
              </a:r>
            </a:p>
            <a:p>
              <a:r>
                <a:rPr lang="nl-BE" dirty="0" smtClean="0">
                  <a:latin typeface="Comic Sans MS" pitchFamily="66" charset="0"/>
                </a:rPr>
                <a:t>15</a:t>
              </a:r>
              <a:r>
                <a:rPr lang="nl-BE" baseline="30000" dirty="0" smtClean="0">
                  <a:latin typeface="Comic Sans MS" pitchFamily="66" charset="0"/>
                </a:rPr>
                <a:t>de</a:t>
              </a:r>
              <a:r>
                <a:rPr lang="nl-BE" dirty="0" smtClean="0">
                  <a:latin typeface="Comic Sans MS" pitchFamily="66" charset="0"/>
                </a:rPr>
                <a:t> eeuw</a:t>
              </a:r>
              <a:endParaRPr lang="nl-BE" dirty="0">
                <a:latin typeface="Comic Sans MS" pitchFamily="66" charset="0"/>
              </a:endParaRPr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785786" y="3497049"/>
            <a:ext cx="7286676" cy="1146397"/>
            <a:chOff x="714348" y="428604"/>
            <a:chExt cx="7286676" cy="1146397"/>
          </a:xfrm>
        </p:grpSpPr>
        <p:sp>
          <p:nvSpPr>
            <p:cNvPr id="10" name="Tekstvak 9"/>
            <p:cNvSpPr txBox="1"/>
            <p:nvPr/>
          </p:nvSpPr>
          <p:spPr>
            <a:xfrm>
              <a:off x="714348" y="428604"/>
              <a:ext cx="521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 smtClean="0">
                  <a:latin typeface="Comic Sans MS" pitchFamily="66" charset="0"/>
                </a:rPr>
                <a:t>3. De ontdekking van Amerika</a:t>
              </a:r>
              <a:endParaRPr lang="nl-BE" sz="2400" dirty="0">
                <a:latin typeface="Comic Sans MS" pitchFamily="66" charset="0"/>
              </a:endParaRP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1857356" y="928670"/>
              <a:ext cx="61436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err="1" smtClean="0">
                  <a:latin typeface="Comic Sans MS" pitchFamily="66" charset="0"/>
                </a:rPr>
                <a:t>Christoffel</a:t>
              </a:r>
              <a:r>
                <a:rPr lang="nl-BE" dirty="0" smtClean="0">
                  <a:latin typeface="Comic Sans MS" pitchFamily="66" charset="0"/>
                </a:rPr>
                <a:t> </a:t>
              </a:r>
              <a:r>
                <a:rPr lang="nl-BE" dirty="0" err="1" smtClean="0">
                  <a:latin typeface="Comic Sans MS" pitchFamily="66" charset="0"/>
                </a:rPr>
                <a:t>Columbus</a:t>
              </a:r>
              <a:r>
                <a:rPr lang="nl-BE" dirty="0" smtClean="0">
                  <a:latin typeface="Comic Sans MS" pitchFamily="66" charset="0"/>
                </a:rPr>
                <a:t> (vaarde onder de Spaanse vlag)</a:t>
              </a:r>
            </a:p>
            <a:p>
              <a:r>
                <a:rPr lang="nl-BE" dirty="0" smtClean="0">
                  <a:latin typeface="Comic Sans MS" pitchFamily="66" charset="0"/>
                </a:rPr>
                <a:t>15</a:t>
              </a:r>
              <a:r>
                <a:rPr lang="nl-BE" baseline="30000" dirty="0" smtClean="0">
                  <a:latin typeface="Comic Sans MS" pitchFamily="66" charset="0"/>
                </a:rPr>
                <a:t>de</a:t>
              </a:r>
              <a:r>
                <a:rPr lang="nl-BE" dirty="0" smtClean="0">
                  <a:latin typeface="Comic Sans MS" pitchFamily="66" charset="0"/>
                </a:rPr>
                <a:t> eeuw</a:t>
              </a:r>
              <a:endParaRPr lang="nl-BE" dirty="0">
                <a:latin typeface="Comic Sans MS" pitchFamily="66" charset="0"/>
              </a:endParaRPr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928662" y="4997247"/>
            <a:ext cx="7286676" cy="1146397"/>
            <a:chOff x="714348" y="428604"/>
            <a:chExt cx="7286676" cy="1146397"/>
          </a:xfrm>
        </p:grpSpPr>
        <p:sp>
          <p:nvSpPr>
            <p:cNvPr id="13" name="Tekstvak 12"/>
            <p:cNvSpPr txBox="1"/>
            <p:nvPr/>
          </p:nvSpPr>
          <p:spPr>
            <a:xfrm>
              <a:off x="714348" y="428604"/>
              <a:ext cx="521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 smtClean="0">
                  <a:latin typeface="Comic Sans MS" pitchFamily="66" charset="0"/>
                </a:rPr>
                <a:t>4. Op zoek naar Eldorado</a:t>
              </a:r>
              <a:endParaRPr lang="nl-BE" sz="2400" dirty="0">
                <a:latin typeface="Comic Sans MS" pitchFamily="66" charset="0"/>
              </a:endParaRP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1857356" y="928670"/>
              <a:ext cx="61436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err="1" smtClean="0">
                  <a:latin typeface="Comic Sans MS" pitchFamily="66" charset="0"/>
                </a:rPr>
                <a:t>Hernán</a:t>
              </a:r>
              <a:r>
                <a:rPr lang="nl-BE" dirty="0" smtClean="0">
                  <a:latin typeface="Comic Sans MS" pitchFamily="66" charset="0"/>
                </a:rPr>
                <a:t> </a:t>
              </a:r>
              <a:r>
                <a:rPr lang="nl-BE" dirty="0" err="1" smtClean="0">
                  <a:latin typeface="Comic Sans MS" pitchFamily="66" charset="0"/>
                </a:rPr>
                <a:t>Cortés</a:t>
              </a:r>
              <a:r>
                <a:rPr lang="nl-BE" dirty="0" smtClean="0">
                  <a:latin typeface="Comic Sans MS" pitchFamily="66" charset="0"/>
                </a:rPr>
                <a:t> (Spanjaard)</a:t>
              </a:r>
            </a:p>
            <a:p>
              <a:r>
                <a:rPr lang="nl-BE" dirty="0" smtClean="0">
                  <a:latin typeface="Comic Sans MS" pitchFamily="66" charset="0"/>
                </a:rPr>
                <a:t>16</a:t>
              </a:r>
              <a:r>
                <a:rPr lang="nl-BE" baseline="30000" dirty="0" smtClean="0">
                  <a:latin typeface="Comic Sans MS" pitchFamily="66" charset="0"/>
                </a:rPr>
                <a:t>de</a:t>
              </a:r>
              <a:r>
                <a:rPr lang="nl-BE" dirty="0" smtClean="0">
                  <a:latin typeface="Comic Sans MS" pitchFamily="66" charset="0"/>
                </a:rPr>
                <a:t> eeuw</a:t>
              </a:r>
              <a:endParaRPr lang="nl-BE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mersol.edu.pe/class11/_11dreyde/8th/humanities/00169a3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2571750" cy="3457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" name="Groep 2"/>
          <p:cNvGrpSpPr/>
          <p:nvPr/>
        </p:nvGrpSpPr>
        <p:grpSpPr>
          <a:xfrm>
            <a:off x="714348" y="428604"/>
            <a:ext cx="7286676" cy="1146397"/>
            <a:chOff x="714348" y="428604"/>
            <a:chExt cx="7286676" cy="1146397"/>
          </a:xfrm>
        </p:grpSpPr>
        <p:sp>
          <p:nvSpPr>
            <p:cNvPr id="4" name="Tekstvak 3"/>
            <p:cNvSpPr txBox="1"/>
            <p:nvPr/>
          </p:nvSpPr>
          <p:spPr>
            <a:xfrm>
              <a:off x="714348" y="428604"/>
              <a:ext cx="52149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800" b="1" u="sng" dirty="0" smtClean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</a:rPr>
                <a:t>1. De ontdekking van Afrika</a:t>
              </a:r>
              <a:endParaRPr lang="nl-BE" sz="2800" b="1" u="sng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1857356" y="928670"/>
              <a:ext cx="61436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err="1" smtClean="0">
                  <a:latin typeface="Comic Sans MS" pitchFamily="66" charset="0"/>
                </a:rPr>
                <a:t>Bartolomeu</a:t>
              </a:r>
              <a:r>
                <a:rPr lang="nl-BE" dirty="0" smtClean="0">
                  <a:latin typeface="Comic Sans MS" pitchFamily="66" charset="0"/>
                </a:rPr>
                <a:t> </a:t>
              </a:r>
              <a:r>
                <a:rPr lang="nl-BE" dirty="0" err="1" smtClean="0">
                  <a:latin typeface="Comic Sans MS" pitchFamily="66" charset="0"/>
                </a:rPr>
                <a:t>Dias</a:t>
              </a:r>
              <a:r>
                <a:rPr lang="nl-BE" dirty="0" smtClean="0">
                  <a:latin typeface="Comic Sans MS" pitchFamily="66" charset="0"/>
                </a:rPr>
                <a:t> en Diego Cao (Portugezen)</a:t>
              </a:r>
            </a:p>
            <a:p>
              <a:r>
                <a:rPr lang="nl-BE" dirty="0" smtClean="0">
                  <a:latin typeface="Comic Sans MS" pitchFamily="66" charset="0"/>
                </a:rPr>
                <a:t>15</a:t>
              </a:r>
              <a:r>
                <a:rPr lang="nl-BE" baseline="30000" dirty="0" smtClean="0">
                  <a:latin typeface="Comic Sans MS" pitchFamily="66" charset="0"/>
                </a:rPr>
                <a:t>de</a:t>
              </a:r>
              <a:r>
                <a:rPr lang="nl-BE" dirty="0" smtClean="0">
                  <a:latin typeface="Comic Sans MS" pitchFamily="66" charset="0"/>
                </a:rPr>
                <a:t> eeuw </a:t>
              </a:r>
              <a:endParaRPr lang="nl-BE" dirty="0">
                <a:latin typeface="Comic Sans MS" pitchFamily="66" charset="0"/>
              </a:endParaRPr>
            </a:p>
          </p:txBody>
        </p:sp>
      </p:grpSp>
      <p:pic>
        <p:nvPicPr>
          <p:cNvPr id="18434" name="Picture 2" descr="http://upload.wikimedia.org/wikipedia/commons/c/c6/Kaart_Afrika(nl).jpg"/>
          <p:cNvPicPr>
            <a:picLocks noChangeAspect="1" noChangeArrowheads="1"/>
          </p:cNvPicPr>
          <p:nvPr/>
        </p:nvPicPr>
        <p:blipFill>
          <a:blip r:embed="rId3" cstate="print"/>
          <a:srcRect l="1640" t="4648" b="8584"/>
          <a:stretch>
            <a:fillRect/>
          </a:stretch>
        </p:blipFill>
        <p:spPr bwMode="auto">
          <a:xfrm>
            <a:off x="3857620" y="1428736"/>
            <a:ext cx="475935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714348" y="428604"/>
            <a:ext cx="77867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u="sng" dirty="0" smtClean="0">
                <a:latin typeface="Comic Sans MS" pitchFamily="66" charset="0"/>
              </a:rPr>
              <a:t>Waarom ontdekkingsreizen?</a:t>
            </a:r>
          </a:p>
          <a:p>
            <a:endParaRPr lang="nl-BE" sz="2800" dirty="0" smtClean="0">
              <a:latin typeface="Comic Sans MS" pitchFamily="66" charset="0"/>
            </a:endParaRPr>
          </a:p>
          <a:p>
            <a:endParaRPr lang="nl-BE" sz="2800" dirty="0">
              <a:latin typeface="Comic Sans MS" pitchFamily="66" charset="0"/>
            </a:endParaRPr>
          </a:p>
          <a:p>
            <a:r>
              <a:rPr lang="nl-BE" sz="2800" dirty="0" smtClean="0">
                <a:latin typeface="Comic Sans MS" pitchFamily="66" charset="0"/>
              </a:rPr>
              <a:t>-&gt; Om de islam te verwijderen uit de buurt van de Middellandse Zee.</a:t>
            </a:r>
          </a:p>
          <a:p>
            <a:endParaRPr lang="nl-BE" sz="2800" dirty="0" smtClean="0">
              <a:latin typeface="Comic Sans MS" pitchFamily="66" charset="0"/>
            </a:endParaRPr>
          </a:p>
          <a:p>
            <a:endParaRPr lang="nl-BE" sz="2800" dirty="0">
              <a:latin typeface="Comic Sans MS" pitchFamily="66" charset="0"/>
            </a:endParaRPr>
          </a:p>
          <a:p>
            <a:endParaRPr lang="nl-BE" sz="2800" dirty="0">
              <a:latin typeface="Comic Sans MS" pitchFamily="66" charset="0"/>
            </a:endParaRPr>
          </a:p>
          <a:p>
            <a:r>
              <a:rPr lang="nl-BE" sz="2800" dirty="0" smtClean="0">
                <a:latin typeface="Comic Sans MS" pitchFamily="66" charset="0"/>
              </a:rPr>
              <a:t>-&gt; Omwille van de grote veroveringsdrang van de Europeanen.</a:t>
            </a:r>
            <a:endParaRPr lang="nl-BE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642910" y="357166"/>
            <a:ext cx="7286676" cy="1146397"/>
            <a:chOff x="714348" y="428604"/>
            <a:chExt cx="7286676" cy="1146397"/>
          </a:xfrm>
        </p:grpSpPr>
        <p:sp>
          <p:nvSpPr>
            <p:cNvPr id="6" name="Tekstvak 5"/>
            <p:cNvSpPr txBox="1"/>
            <p:nvPr/>
          </p:nvSpPr>
          <p:spPr>
            <a:xfrm>
              <a:off x="714348" y="428604"/>
              <a:ext cx="52149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800" b="1" u="sng" dirty="0" smtClean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</a:rPr>
                <a:t>2. Bestemming </a:t>
              </a:r>
              <a:r>
                <a:rPr lang="nl-BE" sz="2800" b="1" u="sng" dirty="0" err="1" smtClean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</a:rPr>
                <a:t>Indië</a:t>
              </a:r>
              <a:endParaRPr lang="nl-BE" sz="2800" b="1" u="sng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1857356" y="928670"/>
              <a:ext cx="61436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err="1" smtClean="0">
                  <a:latin typeface="Comic Sans MS" pitchFamily="66" charset="0"/>
                </a:rPr>
                <a:t>Vasco</a:t>
              </a:r>
              <a:r>
                <a:rPr lang="nl-BE" dirty="0" smtClean="0">
                  <a:latin typeface="Comic Sans MS" pitchFamily="66" charset="0"/>
                </a:rPr>
                <a:t> da </a:t>
              </a:r>
              <a:r>
                <a:rPr lang="nl-BE" dirty="0" err="1" smtClean="0">
                  <a:latin typeface="Comic Sans MS" pitchFamily="66" charset="0"/>
                </a:rPr>
                <a:t>Gama</a:t>
              </a:r>
              <a:r>
                <a:rPr lang="nl-BE" dirty="0" smtClean="0">
                  <a:latin typeface="Comic Sans MS" pitchFamily="66" charset="0"/>
                </a:rPr>
                <a:t> (Portugees)</a:t>
              </a:r>
            </a:p>
            <a:p>
              <a:r>
                <a:rPr lang="nl-BE" dirty="0" smtClean="0">
                  <a:latin typeface="Comic Sans MS" pitchFamily="66" charset="0"/>
                </a:rPr>
                <a:t>15</a:t>
              </a:r>
              <a:r>
                <a:rPr lang="nl-BE" baseline="30000" dirty="0" smtClean="0">
                  <a:latin typeface="Comic Sans MS" pitchFamily="66" charset="0"/>
                </a:rPr>
                <a:t>de</a:t>
              </a:r>
              <a:r>
                <a:rPr lang="nl-BE" dirty="0" smtClean="0">
                  <a:latin typeface="Comic Sans MS" pitchFamily="66" charset="0"/>
                </a:rPr>
                <a:t> eeuw</a:t>
              </a:r>
              <a:endParaRPr lang="nl-BE" dirty="0">
                <a:latin typeface="Comic Sans MS" pitchFamily="66" charset="0"/>
              </a:endParaRPr>
            </a:p>
          </p:txBody>
        </p:sp>
      </p:grpSp>
      <p:pic>
        <p:nvPicPr>
          <p:cNvPr id="8" name="Afbeelding 7" descr="http://www.bertsgeschiedenissite.nl/nieuwe%20geschiedenis/16e%20eeuw/vascodagam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785794"/>
            <a:ext cx="2424125" cy="33807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kstvak 8"/>
          <p:cNvSpPr txBox="1"/>
          <p:nvPr/>
        </p:nvSpPr>
        <p:spPr>
          <a:xfrm>
            <a:off x="642910" y="1785926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Men zocht een alternatieve route naar het Verre Oosten om handel te drijven.</a:t>
            </a:r>
          </a:p>
          <a:p>
            <a:r>
              <a:rPr lang="nl-BE" dirty="0" smtClean="0">
                <a:latin typeface="Comic Sans MS" pitchFamily="66" charset="0"/>
              </a:rPr>
              <a:t>Zo </a:t>
            </a:r>
            <a:r>
              <a:rPr lang="nl-BE" dirty="0" smtClean="0">
                <a:latin typeface="Comic Sans MS" pitchFamily="66" charset="0"/>
              </a:rPr>
              <a:t>konden ze de islamitische landen vermijden.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714612" y="5143512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u="sng" dirty="0" smtClean="0">
                <a:latin typeface="Comic Sans MS" pitchFamily="66" charset="0"/>
              </a:rPr>
              <a:t>Marco Polo </a:t>
            </a:r>
            <a:r>
              <a:rPr lang="nl-BE" dirty="0" smtClean="0">
                <a:latin typeface="Comic Sans MS" pitchFamily="66" charset="0"/>
              </a:rPr>
              <a:t>(begin 14</a:t>
            </a:r>
            <a:r>
              <a:rPr lang="nl-BE" baseline="30000" dirty="0" smtClean="0">
                <a:latin typeface="Comic Sans MS" pitchFamily="66" charset="0"/>
              </a:rPr>
              <a:t>de</a:t>
            </a:r>
            <a:r>
              <a:rPr lang="nl-BE" dirty="0" smtClean="0">
                <a:latin typeface="Comic Sans MS" pitchFamily="66" charset="0"/>
              </a:rPr>
              <a:t> eeuw)</a:t>
            </a:r>
          </a:p>
          <a:p>
            <a:r>
              <a:rPr lang="nl-BE" dirty="0" smtClean="0">
                <a:latin typeface="Comic Sans MS" pitchFamily="66" charset="0"/>
              </a:rPr>
              <a:t>verkende als eerste een binnenlandse route naar het Verre Oosten.</a:t>
            </a:r>
          </a:p>
        </p:txBody>
      </p:sp>
      <p:pic>
        <p:nvPicPr>
          <p:cNvPr id="15368" name="Picture 8" descr="http://www.expona.net/images/Marco-Po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256"/>
            <a:ext cx="1697441" cy="22923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70" name="Picture 10" descr="http://images.smulweb.nl/leden/miesmoon/kruid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786058"/>
            <a:ext cx="2690798" cy="1722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571472" y="428604"/>
            <a:ext cx="7286676" cy="1360711"/>
            <a:chOff x="714348" y="428604"/>
            <a:chExt cx="7286676" cy="1360711"/>
          </a:xfrm>
        </p:grpSpPr>
        <p:sp>
          <p:nvSpPr>
            <p:cNvPr id="6" name="Tekstvak 5"/>
            <p:cNvSpPr txBox="1"/>
            <p:nvPr/>
          </p:nvSpPr>
          <p:spPr>
            <a:xfrm>
              <a:off x="714348" y="428604"/>
              <a:ext cx="7215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800" b="1" u="sng" dirty="0" smtClean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</a:rPr>
                <a:t>3. De ontdekking van Amerika</a:t>
              </a:r>
              <a:endParaRPr lang="nl-BE" sz="2800" b="1" u="sng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1857356" y="1142984"/>
              <a:ext cx="61436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err="1" smtClean="0">
                  <a:latin typeface="Comic Sans MS" pitchFamily="66" charset="0"/>
                </a:rPr>
                <a:t>Christoffel</a:t>
              </a:r>
              <a:r>
                <a:rPr lang="nl-BE" dirty="0" smtClean="0">
                  <a:latin typeface="Comic Sans MS" pitchFamily="66" charset="0"/>
                </a:rPr>
                <a:t> </a:t>
              </a:r>
              <a:r>
                <a:rPr lang="nl-BE" dirty="0" err="1" smtClean="0">
                  <a:latin typeface="Comic Sans MS" pitchFamily="66" charset="0"/>
                </a:rPr>
                <a:t>Columbus</a:t>
              </a:r>
              <a:r>
                <a:rPr lang="nl-BE" dirty="0" smtClean="0">
                  <a:latin typeface="Comic Sans MS" pitchFamily="66" charset="0"/>
                </a:rPr>
                <a:t> (vaarde onder de Spaanse vlag)</a:t>
              </a:r>
            </a:p>
            <a:p>
              <a:r>
                <a:rPr lang="nl-BE" dirty="0" smtClean="0">
                  <a:latin typeface="Comic Sans MS" pitchFamily="66" charset="0"/>
                </a:rPr>
                <a:t>15</a:t>
              </a:r>
              <a:r>
                <a:rPr lang="nl-BE" baseline="30000" dirty="0" smtClean="0">
                  <a:latin typeface="Comic Sans MS" pitchFamily="66" charset="0"/>
                </a:rPr>
                <a:t>de</a:t>
              </a:r>
              <a:r>
                <a:rPr lang="nl-BE" dirty="0" smtClean="0">
                  <a:latin typeface="Comic Sans MS" pitchFamily="66" charset="0"/>
                </a:rPr>
                <a:t> eeuw</a:t>
              </a:r>
              <a:endParaRPr lang="nl-BE" dirty="0">
                <a:latin typeface="Comic Sans MS" pitchFamily="66" charset="0"/>
              </a:endParaRPr>
            </a:p>
          </p:txBody>
        </p:sp>
      </p:grpSp>
      <p:pic>
        <p:nvPicPr>
          <p:cNvPr id="21514" name="Picture 10" descr="http://users.skynet.be/zoekheteensop/spreekbeurtenweb/images/columbus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4214842" cy="4691433"/>
          </a:xfrm>
          <a:prstGeom prst="rect">
            <a:avLst/>
          </a:prstGeom>
          <a:noFill/>
        </p:spPr>
      </p:pic>
      <p:pic>
        <p:nvPicPr>
          <p:cNvPr id="13" name="Afbeelding 12" descr="http://www.deeilanden.net/starnet/media/tijs/columbus-groo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428868"/>
            <a:ext cx="2444756" cy="31804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321</Words>
  <Application>Microsoft Office PowerPoint</Application>
  <PresentationFormat>Diavoorstelling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Evelien</dc:creator>
  <cp:lastModifiedBy>Your User Name</cp:lastModifiedBy>
  <cp:revision>16</cp:revision>
  <dcterms:created xsi:type="dcterms:W3CDTF">2010-03-24T20:00:52Z</dcterms:created>
  <dcterms:modified xsi:type="dcterms:W3CDTF">2010-03-25T07:39:06Z</dcterms:modified>
</cp:coreProperties>
</file>