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72" r:id="rId4"/>
    <p:sldId id="258" r:id="rId5"/>
    <p:sldId id="273" r:id="rId6"/>
    <p:sldId id="274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82" r:id="rId21"/>
    <p:sldId id="283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313"/>
    <a:srgbClr val="EA6716"/>
    <a:srgbClr val="FFFF66"/>
    <a:srgbClr val="FFCC00"/>
    <a:srgbClr val="FF3300"/>
    <a:srgbClr val="003E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cat>
            <c:strRef>
              <c:f>Blad1!$A$2:$A$8</c:f>
              <c:strCache>
                <c:ptCount val="7"/>
                <c:pt idx="0">
                  <c:v>Etna (Italië)</c:v>
                </c:pt>
                <c:pt idx="1">
                  <c:v>Grossglockner (Duitsland)</c:v>
                </c:pt>
                <c:pt idx="2">
                  <c:v>Elbroes (Kaukasus)</c:v>
                </c:pt>
                <c:pt idx="3">
                  <c:v>Mont Blanc (Frankrijk)</c:v>
                </c:pt>
                <c:pt idx="4">
                  <c:v>Vesuvius (Italië)</c:v>
                </c:pt>
                <c:pt idx="5">
                  <c:v>Baraque Michel</c:v>
                </c:pt>
                <c:pt idx="6">
                  <c:v>Kemmelberg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3323</c:v>
                </c:pt>
                <c:pt idx="1">
                  <c:v>3798</c:v>
                </c:pt>
                <c:pt idx="2">
                  <c:v>5642</c:v>
                </c:pt>
                <c:pt idx="3">
                  <c:v>4810</c:v>
                </c:pt>
                <c:pt idx="4">
                  <c:v>1281</c:v>
                </c:pt>
                <c:pt idx="5">
                  <c:v>674</c:v>
                </c:pt>
                <c:pt idx="6">
                  <c:v>156</c:v>
                </c:pt>
              </c:numCache>
            </c:numRef>
          </c:val>
        </c:ser>
        <c:axId val="93824512"/>
        <c:axId val="93826048"/>
      </c:barChart>
      <c:catAx>
        <c:axId val="93824512"/>
        <c:scaling>
          <c:orientation val="minMax"/>
        </c:scaling>
        <c:axPos val="l"/>
        <c:tickLblPos val="nextTo"/>
        <c:crossAx val="93826048"/>
        <c:crosses val="autoZero"/>
        <c:auto val="1"/>
        <c:lblAlgn val="ctr"/>
        <c:lblOffset val="100"/>
      </c:catAx>
      <c:valAx>
        <c:axId val="93826048"/>
        <c:scaling>
          <c:orientation val="minMax"/>
        </c:scaling>
        <c:axPos val="b"/>
        <c:majorGridlines/>
        <c:numFmt formatCode="General" sourceLinked="1"/>
        <c:tickLblPos val="nextTo"/>
        <c:crossAx val="93824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nl-B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1E1B5-13B4-4507-9F03-00750909672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B83F-11C2-47E3-B588-C901CDB7CE5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56779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Fase 1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B83F-11C2-47E3-B588-C901CDB7CE54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6269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Fase 1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B83F-11C2-47E3-B588-C901CDB7CE54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36624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Fase</a:t>
            </a:r>
            <a:r>
              <a:rPr lang="nl-BE" baseline="0" dirty="0" smtClean="0"/>
              <a:t> 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B83F-11C2-47E3-B588-C901CDB7CE54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49628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Fase 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B83F-11C2-47E3-B588-C901CDB7CE54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53963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B83F-11C2-47E3-B588-C901CDB7CE54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43852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5CA32C-7A2F-432C-BDB9-CCC9EF48130D}" type="datetimeFigureOut">
              <a:rPr lang="nl-BE" smtClean="0"/>
              <a:pPr/>
              <a:t>15/05/2011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68714-A45B-40D0-989D-867D43D4E79D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60208_vulkaan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oltv.nl/beeldbank/clip/20091203_rrduitsland13" TargetMode="External"/><Relationship Id="rId4" Type="http://schemas.openxmlformats.org/officeDocument/2006/relationships/hyperlink" Target="http://www.schooltv.nl/beeldbank/clip/20060208_gebergte0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HOOG EN LAAG EUROPA</a:t>
            </a:r>
            <a:endParaRPr lang="nl-BE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>
            <a:normAutofit/>
          </a:bodyPr>
          <a:lstStyle/>
          <a:p>
            <a:r>
              <a:rPr lang="nl-BE" sz="2400" dirty="0" smtClean="0">
                <a:latin typeface="Aharoni" pitchFamily="2" charset="-79"/>
                <a:cs typeface="Aharoni" pitchFamily="2" charset="-79"/>
              </a:rPr>
              <a:t>Geomundo - Focusthema 6</a:t>
            </a:r>
          </a:p>
          <a:p>
            <a:r>
              <a:rPr lang="nl-BE" sz="2400" dirty="0" smtClean="0">
                <a:latin typeface="Aharoni" pitchFamily="2" charset="-79"/>
                <a:cs typeface="Aharoni" pitchFamily="2" charset="-79"/>
              </a:rPr>
              <a:t>LES </a:t>
            </a:r>
            <a:r>
              <a:rPr lang="nl-BE" dirty="0" smtClean="0">
                <a:latin typeface="Aharoni" pitchFamily="2" charset="-79"/>
                <a:cs typeface="Aharoni" pitchFamily="2" charset="-79"/>
              </a:rPr>
              <a:t>3: reliëf in Europa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0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MIDDELLAND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Corsica – Frankrijk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Corsica_heuvelland.jpg"/>
          <p:cNvPicPr/>
          <p:nvPr/>
        </p:nvPicPr>
        <p:blipFill rotWithShape="1">
          <a:blip r:embed="rId3" cstate="screen"/>
          <a:srcRect l="2376" t="3637"/>
          <a:stretch/>
        </p:blipFill>
        <p:spPr>
          <a:xfrm>
            <a:off x="1979712" y="2276872"/>
            <a:ext cx="5544615" cy="3339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3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inland_merenvlakte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56946" y="2348880"/>
            <a:ext cx="5508390" cy="316835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96341" y="260648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LAAGLAND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Finse merenvlakte – Finland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5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LAAGLAND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Greenwich – Engeland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Greenwich_vlakte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051720" y="2115090"/>
            <a:ext cx="4950092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1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MIDDELLAND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Peel – Nederland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Nederland_plateau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123728" y="2204864"/>
            <a:ext cx="5094108" cy="3634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0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LAAGLAND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Pusta – Hongarije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Hongarije_vlakte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907704" y="2132856"/>
            <a:ext cx="5166116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7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HOOGLAND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Mont Blanc – Frankrijk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MontBlanc_gebergte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763688" y="1931604"/>
            <a:ext cx="5598164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8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HOOGLAND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Pyreneeën - Spanje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Pyreneeën_gebergte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619672" y="2060848"/>
            <a:ext cx="5921692" cy="389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04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MIDDELLAND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Noorwegen 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Noorwegen_heuvelland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123728" y="1714415"/>
            <a:ext cx="5022100" cy="4498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8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haroni" pitchFamily="2" charset="-79"/>
                <a:cs typeface="Aharoni" pitchFamily="2" charset="-79"/>
              </a:rPr>
              <a:t>LAAGLAND</a:t>
            </a:r>
            <a:br>
              <a:rPr lang="nl-BE" dirty="0" smtClean="0">
                <a:latin typeface="Aharoni" pitchFamily="2" charset="-79"/>
                <a:cs typeface="Aharoni" pitchFamily="2" charset="-79"/>
              </a:rPr>
            </a:br>
            <a:r>
              <a:rPr lang="nl-BE" sz="1600" dirty="0" smtClean="0">
                <a:latin typeface="Aharoni" pitchFamily="2" charset="-79"/>
                <a:cs typeface="Aharoni" pitchFamily="2" charset="-79"/>
              </a:rPr>
              <a:t>Zwalm – België</a:t>
            </a:r>
            <a:endParaRPr lang="nl-BE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Afbeelding 2" descr="Zwalm_heuvelland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555776" y="1772816"/>
            <a:ext cx="4085996" cy="4535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7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latin typeface="Aharoni" pitchFamily="2" charset="-79"/>
                <a:cs typeface="Aharoni" pitchFamily="2" charset="-79"/>
              </a:rPr>
              <a:t>Reliëf</a:t>
            </a:r>
            <a:r>
              <a:rPr lang="nl-BE" u="sng" dirty="0" smtClean="0">
                <a:latin typeface="Aharoni" pitchFamily="2" charset="-79"/>
                <a:cs typeface="Aharoni" pitchFamily="2" charset="-79"/>
              </a:rPr>
              <a:t>vormen</a:t>
            </a:r>
            <a:endParaRPr lang="nl-BE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Welke vormen van reliëf kennen jullie?</a:t>
            </a:r>
          </a:p>
          <a:p>
            <a:pPr lvl="1"/>
            <a:r>
              <a:rPr lang="nl-BE" dirty="0" smtClean="0"/>
              <a:t>Vlakte</a:t>
            </a:r>
          </a:p>
          <a:p>
            <a:pPr lvl="1"/>
            <a:r>
              <a:rPr lang="nl-BE" dirty="0" smtClean="0"/>
              <a:t>Heuvelland</a:t>
            </a:r>
          </a:p>
          <a:p>
            <a:pPr lvl="1"/>
            <a:r>
              <a:rPr lang="nl-BE" dirty="0" smtClean="0"/>
              <a:t>Gebergte</a:t>
            </a:r>
          </a:p>
          <a:p>
            <a:pPr lvl="1"/>
            <a:r>
              <a:rPr lang="nl-BE" dirty="0" smtClean="0"/>
              <a:t>Plateau</a:t>
            </a:r>
          </a:p>
          <a:p>
            <a:pPr lvl="1"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 AARDBOL</a:t>
            </a:r>
            <a:endParaRPr lang="nl-BE" sz="6000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0" y="1646238"/>
            <a:ext cx="8229600" cy="4525962"/>
          </a:xfrm>
        </p:spPr>
        <p:txBody>
          <a:bodyPr/>
          <a:lstStyle/>
          <a:p>
            <a:pPr lvl="8"/>
            <a:r>
              <a:rPr lang="nl-BE" dirty="0" smtClean="0"/>
              <a:t>					</a:t>
            </a:r>
          </a:p>
          <a:p>
            <a:pPr lvl="8"/>
            <a:endParaRPr lang="nl-BE" dirty="0" smtClean="0"/>
          </a:p>
          <a:p>
            <a:pPr lvl="8"/>
            <a:r>
              <a:rPr lang="nl-BE" dirty="0"/>
              <a:t> </a:t>
            </a:r>
            <a:r>
              <a:rPr lang="nl-BE" dirty="0" smtClean="0"/>
              <a:t>                                         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400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1. </a:t>
            </a:r>
          </a:p>
          <a:p>
            <a:pPr lvl="8"/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							</a:t>
            </a:r>
            <a:r>
              <a:rPr lang="nl-BE" sz="2400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2.</a:t>
            </a: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		2.				</a:t>
            </a:r>
            <a:r>
              <a:rPr lang="nl-BE" sz="2400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3.</a:t>
            </a:r>
          </a:p>
          <a:p>
            <a:pPr lvl="8"/>
            <a:r>
              <a:rPr lang="nl-BE" sz="2400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			3. </a:t>
            </a:r>
            <a:endParaRPr lang="nl-BE" sz="2400" b="1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lvl="8"/>
            <a:r>
              <a:rPr lang="nl-BE" sz="2400" b="1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lvl="8" algn="r">
              <a:buNone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                                      1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. DE KERN </a:t>
            </a:r>
          </a:p>
          <a:p>
            <a:pPr lvl="8" algn="r">
              <a:buNone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. DE MANTEL</a:t>
            </a:r>
          </a:p>
          <a:p>
            <a:pPr lvl="8" algn="r">
              <a:buNone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. DE KORST </a:t>
            </a:r>
          </a:p>
          <a:p>
            <a:pPr lvl="8"/>
            <a:endParaRPr lang="nl-BE" sz="2400" b="1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738" b="89888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08425" cy="5238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2967136" y="2564904"/>
            <a:ext cx="1728192" cy="117928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3921968" y="3356992"/>
            <a:ext cx="1143744" cy="38719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3682712" y="4149080"/>
            <a:ext cx="1383000" cy="64129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00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latin typeface="Aharoni" pitchFamily="2" charset="-79"/>
                <a:cs typeface="Aharoni" pitchFamily="2" charset="-79"/>
              </a:rPr>
              <a:t>Reliëf</a:t>
            </a:r>
            <a:r>
              <a:rPr lang="nl-BE" u="sng" dirty="0" smtClean="0">
                <a:latin typeface="Aharoni" pitchFamily="2" charset="-79"/>
                <a:cs typeface="Aharoni" pitchFamily="2" charset="-79"/>
              </a:rPr>
              <a:t>vormen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Waaraan herken je …</a:t>
            </a:r>
          </a:p>
          <a:p>
            <a:pPr lvl="1"/>
            <a:r>
              <a:rPr lang="nl-BE" dirty="0" smtClean="0"/>
              <a:t>Vlakte</a:t>
            </a:r>
          </a:p>
          <a:p>
            <a:pPr lvl="2"/>
            <a:r>
              <a:rPr lang="nl-BE" dirty="0" smtClean="0"/>
              <a:t>Horizon = recht</a:t>
            </a:r>
          </a:p>
          <a:p>
            <a:pPr lvl="2"/>
            <a:r>
              <a:rPr lang="nl-BE" dirty="0" smtClean="0"/>
              <a:t>Hoogteverschillen = geen/weinig</a:t>
            </a:r>
          </a:p>
          <a:p>
            <a:pPr lvl="2"/>
            <a:r>
              <a:rPr lang="nl-BE" dirty="0" smtClean="0"/>
              <a:t>Hellingen = geen/weinig</a:t>
            </a:r>
          </a:p>
          <a:p>
            <a:pPr lvl="2">
              <a:buNone/>
            </a:pPr>
            <a:endParaRPr lang="nl-BE" dirty="0" smtClean="0"/>
          </a:p>
          <a:p>
            <a:pPr lvl="1"/>
            <a:r>
              <a:rPr lang="nl-BE" dirty="0" smtClean="0"/>
              <a:t>Plateau</a:t>
            </a:r>
          </a:p>
          <a:p>
            <a:pPr lvl="2"/>
            <a:r>
              <a:rPr lang="nl-BE" dirty="0" smtClean="0"/>
              <a:t>Horizon = recht/licht golvend</a:t>
            </a:r>
          </a:p>
          <a:p>
            <a:pPr lvl="2"/>
            <a:r>
              <a:rPr lang="nl-BE" dirty="0" smtClean="0"/>
              <a:t>Hoogteverschillen = middelmatige tot grote</a:t>
            </a:r>
          </a:p>
          <a:p>
            <a:pPr lvl="2"/>
            <a:r>
              <a:rPr lang="nl-BE" dirty="0" smtClean="0"/>
              <a:t>Hellingen = aan de randen van het plateau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>
                <a:latin typeface="Aharoni" pitchFamily="2" charset="-79"/>
                <a:cs typeface="Aharoni" pitchFamily="2" charset="-79"/>
              </a:rPr>
              <a:t>Reliëf</a:t>
            </a:r>
            <a:r>
              <a:rPr lang="nl-BE" u="sng" dirty="0" smtClean="0">
                <a:latin typeface="Aharoni" pitchFamily="2" charset="-79"/>
                <a:cs typeface="Aharoni" pitchFamily="2" charset="-79"/>
              </a:rPr>
              <a:t>vormen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dirty="0" smtClean="0"/>
              <a:t>heuvelland</a:t>
            </a:r>
            <a:endParaRPr lang="nl-BE" dirty="0" smtClean="0"/>
          </a:p>
          <a:p>
            <a:pPr lvl="2"/>
            <a:r>
              <a:rPr lang="nl-BE" dirty="0" smtClean="0"/>
              <a:t>Horizon </a:t>
            </a:r>
            <a:r>
              <a:rPr lang="nl-BE" dirty="0" smtClean="0"/>
              <a:t>= golvend</a:t>
            </a:r>
            <a:endParaRPr lang="nl-BE" dirty="0" smtClean="0"/>
          </a:p>
          <a:p>
            <a:pPr lvl="2"/>
            <a:r>
              <a:rPr lang="nl-BE" dirty="0" smtClean="0"/>
              <a:t>Hoogteverschillen = </a:t>
            </a:r>
            <a:r>
              <a:rPr lang="nl-BE" dirty="0" smtClean="0"/>
              <a:t>kleine tot middelmatige</a:t>
            </a:r>
            <a:endParaRPr lang="nl-BE" dirty="0" smtClean="0"/>
          </a:p>
          <a:p>
            <a:pPr lvl="2"/>
            <a:r>
              <a:rPr lang="nl-BE" dirty="0" smtClean="0"/>
              <a:t>Hellingen = </a:t>
            </a:r>
            <a:r>
              <a:rPr lang="nl-BE" dirty="0" smtClean="0"/>
              <a:t>kleine tot grote</a:t>
            </a:r>
            <a:endParaRPr lang="nl-BE" dirty="0" smtClean="0"/>
          </a:p>
          <a:p>
            <a:pPr lvl="2">
              <a:buNone/>
            </a:pPr>
            <a:endParaRPr lang="nl-BE" dirty="0" smtClean="0"/>
          </a:p>
          <a:p>
            <a:pPr lvl="1"/>
            <a:r>
              <a:rPr lang="nl-BE" dirty="0" smtClean="0"/>
              <a:t>gebergte</a:t>
            </a:r>
            <a:endParaRPr lang="nl-BE" dirty="0" smtClean="0"/>
          </a:p>
          <a:p>
            <a:pPr lvl="2"/>
            <a:r>
              <a:rPr lang="nl-BE" dirty="0" smtClean="0"/>
              <a:t>Horizon = </a:t>
            </a:r>
            <a:r>
              <a:rPr lang="nl-BE" dirty="0" smtClean="0"/>
              <a:t>gekarteld, getand</a:t>
            </a:r>
            <a:endParaRPr lang="nl-BE" dirty="0" smtClean="0"/>
          </a:p>
          <a:p>
            <a:pPr lvl="2"/>
            <a:r>
              <a:rPr lang="nl-BE" dirty="0" smtClean="0"/>
              <a:t>Hoogteverschillen = middelmatige tot grote</a:t>
            </a:r>
          </a:p>
          <a:p>
            <a:pPr lvl="2"/>
            <a:r>
              <a:rPr lang="nl-BE" dirty="0" smtClean="0"/>
              <a:t>Hellingen = </a:t>
            </a:r>
            <a:r>
              <a:rPr lang="nl-BE" dirty="0" smtClean="0"/>
              <a:t>middelmatige tot grote</a:t>
            </a:r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Werkkatern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Oplossingen van de oefeningen</a:t>
            </a:r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 1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1381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2432"/>
                <a:gridCol w="1856792"/>
                <a:gridCol w="1856792"/>
                <a:gridCol w="1856792"/>
                <a:gridCol w="18567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Vlak Nederland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Moezelvallei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Alpen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pyreneeën</a:t>
                      </a:r>
                      <a:endParaRPr lang="nl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Laagland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Middelland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Hoogland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Hoogland</a:t>
                      </a:r>
                      <a:endParaRPr lang="nl-B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Vlakte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Heuvelland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Gebergte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gebergte</a:t>
                      </a:r>
                      <a:endParaRPr lang="nl-B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 2</a:t>
            </a:r>
            <a:endParaRPr lang="nl-BE" dirty="0"/>
          </a:p>
        </p:txBody>
      </p:sp>
      <p:pic>
        <p:nvPicPr>
          <p:cNvPr id="1026" name="Picture 2" descr="http://www.literatuurplein.nl/wereldkaart/images/euro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2688" cy="4527544"/>
          </a:xfrm>
          <a:prstGeom prst="rect">
            <a:avLst/>
          </a:prstGeom>
          <a:noFill/>
        </p:spPr>
      </p:pic>
      <p:cxnSp>
        <p:nvCxnSpPr>
          <p:cNvPr id="9" name="Rechte verbindingslijn met pijl 8"/>
          <p:cNvCxnSpPr/>
          <p:nvPr/>
        </p:nvCxnSpPr>
        <p:spPr>
          <a:xfrm rot="16200000" flipH="1">
            <a:off x="3347864" y="3356992"/>
            <a:ext cx="100811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3275856" y="2348880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nl-N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1619672" y="4365104"/>
            <a:ext cx="2592288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1002731" y="3789040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nl-N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1547664" y="4869160"/>
            <a:ext cx="2664296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/>
          <p:cNvSpPr/>
          <p:nvPr/>
        </p:nvSpPr>
        <p:spPr>
          <a:xfrm>
            <a:off x="909210" y="5229200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nl-N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 rot="10800000">
            <a:off x="3707904" y="5373216"/>
            <a:ext cx="4392488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8293172" y="5301208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nl-N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 3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 4</a:t>
            </a:r>
            <a:endParaRPr lang="nl-BE" dirty="0"/>
          </a:p>
        </p:txBody>
      </p:sp>
      <p:pic>
        <p:nvPicPr>
          <p:cNvPr id="4" name="Tijdelijke aanduiding voor inhoud 3" descr="WO_les3_werkkatern_0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15202" t="58640" r="3602" b="3629"/>
          <a:stretch>
            <a:fillRect/>
          </a:stretch>
        </p:blipFill>
        <p:spPr>
          <a:xfrm>
            <a:off x="1187624" y="2204863"/>
            <a:ext cx="6480720" cy="42587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AARDPLATEN</a:t>
            </a:r>
          </a:p>
        </p:txBody>
      </p:sp>
      <p:pic>
        <p:nvPicPr>
          <p:cNvPr id="1026" name="Picture 2" descr="http://www.iselinge.nl/scholenplein/webkwesties/0607_Vr1A_Marieke%20de%20Haan%20Collin%20van%20Gerven_Leonie%20Aalbers_Vulkanen_56/opdra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37181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FILMPJES </a:t>
            </a:r>
            <a:endParaRPr lang="nl-BE" sz="6000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v"/>
            </a:pPr>
            <a:r>
              <a:rPr lang="nl-BE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Grens van 2 platen </a:t>
            </a:r>
            <a:r>
              <a:rPr lang="nl-NL" sz="2400" u="sng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3"/>
              </a:rPr>
              <a:t>http</a:t>
            </a:r>
            <a:r>
              <a:rPr lang="nl-NL" sz="2400" u="sng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3"/>
              </a:rPr>
              <a:t>://</a:t>
            </a:r>
            <a:r>
              <a:rPr lang="nl-NL" sz="2400" u="sng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3"/>
              </a:rPr>
              <a:t>www.schooltv.nl/beeldbank/clip/20060208_vulkaan01</a:t>
            </a:r>
            <a:endParaRPr lang="nl-NL" sz="2400" u="sng" dirty="0" smtClean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nl-BE" sz="2400" dirty="0" smtClean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v"/>
            </a:pPr>
            <a:endParaRPr lang="nl-BE" sz="1100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v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4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Ontstaan van een gebergte </a:t>
            </a:r>
            <a:r>
              <a:rPr lang="nl-NL" sz="2400" u="sng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4"/>
              </a:rPr>
              <a:t>http</a:t>
            </a:r>
            <a:r>
              <a:rPr lang="nl-NL" sz="2400" u="sng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4"/>
              </a:rPr>
              <a:t>://</a:t>
            </a:r>
            <a:r>
              <a:rPr lang="nl-NL" sz="2400" u="sng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4"/>
              </a:rPr>
              <a:t>www.schooltv.nl/beeldbank/clip/20060208_gebergte01</a:t>
            </a:r>
            <a:endParaRPr lang="nl-NL" sz="2400" u="sng" dirty="0" smtClean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nl-BE" sz="2400" dirty="0" smtClean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v"/>
            </a:pPr>
            <a:endParaRPr lang="nl-BE" sz="1100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v"/>
            </a:pPr>
            <a:r>
              <a:rPr lang="nl-BE" sz="2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nl-BE" sz="24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Bodemerosie </a:t>
            </a:r>
            <a:r>
              <a:rPr lang="nl-NL" sz="2400" u="sng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5"/>
              </a:rPr>
              <a:t>http</a:t>
            </a:r>
            <a:r>
              <a:rPr lang="nl-NL" sz="2400" u="sng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  <a:hlinkClick r:id="rId5"/>
              </a:rPr>
              <a:t>://www.schooltv.nl/beeldbank/clip/20091203_rrduitsland13</a:t>
            </a:r>
            <a:endParaRPr lang="nl-BE" sz="24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0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JONG GEBERGTE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796136" y="2204863"/>
            <a:ext cx="2890664" cy="2376265"/>
          </a:xfrm>
        </p:spPr>
        <p:txBody>
          <a:bodyPr/>
          <a:lstStyle/>
          <a:p>
            <a:r>
              <a:rPr lang="nl-BE" dirty="0" smtClean="0"/>
              <a:t>Ruwer </a:t>
            </a:r>
          </a:p>
          <a:p>
            <a:pPr>
              <a:buNone/>
            </a:pPr>
            <a:r>
              <a:rPr lang="nl-BE" dirty="0" smtClean="0"/>
              <a:t>	(minder bodemerosie)</a:t>
            </a:r>
          </a:p>
          <a:p>
            <a:r>
              <a:rPr lang="nl-BE" dirty="0" smtClean="0"/>
              <a:t>Spitse toppen</a:t>
            </a:r>
          </a:p>
          <a:p>
            <a:r>
              <a:rPr lang="nl-BE" dirty="0" err="1" smtClean="0"/>
              <a:t>V-dalen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JongGeberg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5394568" cy="355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8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OUD GEBERGTE</a:t>
            </a:r>
            <a:endParaRPr lang="nl-BE" dirty="0"/>
          </a:p>
        </p:txBody>
      </p:sp>
      <p:pic>
        <p:nvPicPr>
          <p:cNvPr id="5" name="Tijdelijke aanduiding voor inhoud 4" descr="OudGeberg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5414136" cy="36004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84168" y="2708920"/>
            <a:ext cx="2530624" cy="2949075"/>
          </a:xfrm>
        </p:spPr>
        <p:txBody>
          <a:bodyPr/>
          <a:lstStyle/>
          <a:p>
            <a:r>
              <a:rPr lang="nl-BE" dirty="0" smtClean="0"/>
              <a:t>Golvend</a:t>
            </a:r>
          </a:p>
          <a:p>
            <a:pPr>
              <a:buNone/>
            </a:pPr>
            <a:r>
              <a:rPr lang="nl-BE" dirty="0" smtClean="0"/>
              <a:t>(bodemerosie)</a:t>
            </a:r>
          </a:p>
          <a:p>
            <a:r>
              <a:rPr lang="nl-BE" dirty="0" smtClean="0"/>
              <a:t>Ronde toppen</a:t>
            </a:r>
          </a:p>
          <a:p>
            <a:r>
              <a:rPr lang="nl-BE" dirty="0" err="1" smtClean="0"/>
              <a:t>U-dalen</a:t>
            </a: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RELIËF VAN BELGIË </a:t>
            </a:r>
            <a:endParaRPr lang="nl-BE" sz="6000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None/>
            </a:pPr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2">
              <a:buNone/>
            </a:pPr>
            <a:endParaRPr lang="nl-BE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1403648" y="2852936"/>
          <a:ext cx="6096000" cy="1112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16000"/>
                <a:gridCol w="1016000"/>
                <a:gridCol w="1016000"/>
                <a:gridCol w="1016000"/>
                <a:gridCol w="508000"/>
                <a:gridCol w="508000"/>
                <a:gridCol w="508000"/>
                <a:gridCol w="50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Laag-België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Midden-België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Hoog -</a:t>
                      </a:r>
                      <a:r>
                        <a:rPr lang="nl-BE" baseline="0" dirty="0" smtClean="0"/>
                        <a:t> België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 – 50 m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50 m – 200 m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200 – 700 m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EA67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ED131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RELIËF VAN </a:t>
            </a:r>
            <a:r>
              <a:rPr lang="nl-BE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EUROPA</a:t>
            </a:r>
            <a:endParaRPr lang="nl-BE" sz="5400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67544" y="2636912"/>
          <a:ext cx="82296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914400"/>
                <a:gridCol w="914400"/>
                <a:gridCol w="9144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Laagland</a:t>
                      </a:r>
                      <a:endParaRPr lang="nl-B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Middelland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hoogland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0 – 200 m</a:t>
                      </a:r>
                      <a:endParaRPr lang="nl-B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200 – 2000 m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2000 – 7000 m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Laag-</a:t>
                      </a:r>
                      <a:r>
                        <a:rPr lang="nl-BE" baseline="0" dirty="0" smtClean="0"/>
                        <a:t> en </a:t>
                      </a:r>
                      <a:r>
                        <a:rPr lang="nl-BE" baseline="0" dirty="0" err="1" smtClean="0"/>
                        <a:t>midden-België</a:t>
                      </a:r>
                      <a:endParaRPr lang="nl-B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Hoog-België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/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EA67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>
                    <a:solidFill>
                      <a:srgbClr val="ED131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907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6000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OPDRACHT</a:t>
            </a:r>
            <a:endParaRPr lang="nl-BE" sz="6000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4427984" y="3140968"/>
            <a:ext cx="2239754" cy="1752600"/>
          </a:xfrm>
        </p:spPr>
        <p:txBody>
          <a:bodyPr>
            <a:normAutofit fontScale="85000" lnSpcReduction="20000"/>
          </a:bodyPr>
          <a:lstStyle/>
          <a:p>
            <a:pPr algn="l"/>
            <a:endParaRPr lang="nl-BE" dirty="0" smtClean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nl-BE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Kies uit: </a:t>
            </a:r>
          </a:p>
          <a:p>
            <a:pPr algn="l"/>
            <a:r>
              <a:rPr lang="nl-BE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~ Laagland</a:t>
            </a:r>
          </a:p>
          <a:p>
            <a:pPr algn="l"/>
            <a:r>
              <a:rPr lang="nl-BE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~ Middelland</a:t>
            </a:r>
          </a:p>
          <a:p>
            <a:pPr algn="l"/>
            <a:r>
              <a:rPr lang="nl-BE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~ Hoogland </a:t>
            </a:r>
            <a:endParaRPr lang="nl-BE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</TotalTime>
  <Words>236</Words>
  <Application>Microsoft Office PowerPoint</Application>
  <PresentationFormat>Diavoorstelling (4:3)</PresentationFormat>
  <Paragraphs>126</Paragraphs>
  <Slides>26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Stroom</vt:lpstr>
      <vt:lpstr>HOOG EN LAAG EUROPA</vt:lpstr>
      <vt:lpstr>DE AARDBOL</vt:lpstr>
      <vt:lpstr>AARDPLATEN</vt:lpstr>
      <vt:lpstr>FILMPJES </vt:lpstr>
      <vt:lpstr>JONG GEBERGTE</vt:lpstr>
      <vt:lpstr>OUD GEBERGTE</vt:lpstr>
      <vt:lpstr>RELIËF VAN BELGIË </vt:lpstr>
      <vt:lpstr>RELIËF VAN EUROPA</vt:lpstr>
      <vt:lpstr>OPDRACHT</vt:lpstr>
      <vt:lpstr>MIDDELLAND Corsica – Frankrijk </vt:lpstr>
      <vt:lpstr>Dia 11</vt:lpstr>
      <vt:lpstr>LAAGLAND Greenwich – Engeland </vt:lpstr>
      <vt:lpstr>MIDDELLAND Peel – Nederland </vt:lpstr>
      <vt:lpstr>LAAGLAND Pusta – Hongarije </vt:lpstr>
      <vt:lpstr>HOOGLAND Mont Blanc – Frankrijk </vt:lpstr>
      <vt:lpstr>HOOGLAND Pyreneeën - Spanje</vt:lpstr>
      <vt:lpstr>MIDDELLAND Noorwegen </vt:lpstr>
      <vt:lpstr>LAAGLAND Zwalm – België</vt:lpstr>
      <vt:lpstr>Reliëfvormen</vt:lpstr>
      <vt:lpstr>Reliëfvormen</vt:lpstr>
      <vt:lpstr>Reliëfvormen</vt:lpstr>
      <vt:lpstr>Werkkatern</vt:lpstr>
      <vt:lpstr>Opdracht 1</vt:lpstr>
      <vt:lpstr>Opdracht 2</vt:lpstr>
      <vt:lpstr>Opdracht 3</vt:lpstr>
      <vt:lpstr>Opdracht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HOOG EN LAAG EUROPA</dc:title>
  <dc:creator>Steffi Goddeeris</dc:creator>
  <cp:lastModifiedBy>Lotte</cp:lastModifiedBy>
  <cp:revision>21</cp:revision>
  <dcterms:created xsi:type="dcterms:W3CDTF">2011-05-01T10:28:18Z</dcterms:created>
  <dcterms:modified xsi:type="dcterms:W3CDTF">2011-05-15T17:12:26Z</dcterms:modified>
</cp:coreProperties>
</file>