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72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2621934F-0FD1-4D52-8E6B-6777C18A7C59}" type="datetimeFigureOut">
              <a:rPr lang="nl-BE" smtClean="0"/>
              <a:pPr/>
              <a:t>31/03/2011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D7C7CAC-3DDB-4F1B-A927-2295F950605E}"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2621934F-0FD1-4D52-8E6B-6777C18A7C59}" type="datetimeFigureOut">
              <a:rPr lang="nl-BE" smtClean="0"/>
              <a:pPr/>
              <a:t>31/03/2011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D7C7CAC-3DDB-4F1B-A927-2295F950605E}"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2621934F-0FD1-4D52-8E6B-6777C18A7C59}" type="datetimeFigureOut">
              <a:rPr lang="nl-BE" smtClean="0"/>
              <a:pPr/>
              <a:t>31/03/2011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D7C7CAC-3DDB-4F1B-A927-2295F950605E}"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2621934F-0FD1-4D52-8E6B-6777C18A7C59}" type="datetimeFigureOut">
              <a:rPr lang="nl-BE" smtClean="0"/>
              <a:pPr/>
              <a:t>31/03/2011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D7C7CAC-3DDB-4F1B-A927-2295F950605E}"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621934F-0FD1-4D52-8E6B-6777C18A7C59}" type="datetimeFigureOut">
              <a:rPr lang="nl-BE" smtClean="0"/>
              <a:pPr/>
              <a:t>31/03/2011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5D7C7CAC-3DDB-4F1B-A927-2295F950605E}"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2621934F-0FD1-4D52-8E6B-6777C18A7C59}" type="datetimeFigureOut">
              <a:rPr lang="nl-BE" smtClean="0"/>
              <a:pPr/>
              <a:t>31/03/2011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5D7C7CAC-3DDB-4F1B-A927-2295F950605E}"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2621934F-0FD1-4D52-8E6B-6777C18A7C59}" type="datetimeFigureOut">
              <a:rPr lang="nl-BE" smtClean="0"/>
              <a:pPr/>
              <a:t>31/03/2011</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5D7C7CAC-3DDB-4F1B-A927-2295F950605E}"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2621934F-0FD1-4D52-8E6B-6777C18A7C59}" type="datetimeFigureOut">
              <a:rPr lang="nl-BE" smtClean="0"/>
              <a:pPr/>
              <a:t>31/03/2011</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5D7C7CAC-3DDB-4F1B-A927-2295F950605E}"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621934F-0FD1-4D52-8E6B-6777C18A7C59}" type="datetimeFigureOut">
              <a:rPr lang="nl-BE" smtClean="0"/>
              <a:pPr/>
              <a:t>31/03/2011</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5D7C7CAC-3DDB-4F1B-A927-2295F950605E}"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621934F-0FD1-4D52-8E6B-6777C18A7C59}" type="datetimeFigureOut">
              <a:rPr lang="nl-BE" smtClean="0"/>
              <a:pPr/>
              <a:t>31/03/2011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5D7C7CAC-3DDB-4F1B-A927-2295F950605E}"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621934F-0FD1-4D52-8E6B-6777C18A7C59}" type="datetimeFigureOut">
              <a:rPr lang="nl-BE" smtClean="0"/>
              <a:pPr/>
              <a:t>31/03/2011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5D7C7CAC-3DDB-4F1B-A927-2295F950605E}"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1934F-0FD1-4D52-8E6B-6777C18A7C59}" type="datetimeFigureOut">
              <a:rPr lang="nl-BE" smtClean="0"/>
              <a:pPr/>
              <a:t>31/03/2011</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C7CAC-3DDB-4F1B-A927-2295F950605E}"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586607"/>
          </a:xfrm>
        </p:spPr>
        <p:txBody>
          <a:bodyPr/>
          <a:lstStyle/>
          <a:p>
            <a:r>
              <a:rPr lang="nl-BE" dirty="0" smtClean="0"/>
              <a:t>De blauwe reiger</a:t>
            </a:r>
            <a:endParaRPr lang="nl-BE" dirty="0"/>
          </a:p>
        </p:txBody>
      </p:sp>
      <p:sp>
        <p:nvSpPr>
          <p:cNvPr id="3" name="Ondertitel 2"/>
          <p:cNvSpPr>
            <a:spLocks noGrp="1"/>
          </p:cNvSpPr>
          <p:nvPr>
            <p:ph type="subTitle" idx="1"/>
          </p:nvPr>
        </p:nvSpPr>
        <p:spPr/>
        <p:txBody>
          <a:bodyPr/>
          <a:lstStyle/>
          <a:p>
            <a:endParaRPr lang="nl-BE"/>
          </a:p>
        </p:txBody>
      </p:sp>
      <p:pic>
        <p:nvPicPr>
          <p:cNvPr id="1026" name="Picture 2" descr="http://www.de-natuur.be/temp/es_page_sections_img_thumb_9275_.jpg?1219008456"/>
          <p:cNvPicPr>
            <a:picLocks noChangeAspect="1" noChangeArrowheads="1"/>
          </p:cNvPicPr>
          <p:nvPr/>
        </p:nvPicPr>
        <p:blipFill>
          <a:blip r:embed="rId2" cstate="print"/>
          <a:srcRect/>
          <a:stretch>
            <a:fillRect/>
          </a:stretch>
        </p:blipFill>
        <p:spPr bwMode="auto">
          <a:xfrm>
            <a:off x="0" y="0"/>
            <a:ext cx="9144000" cy="7022592"/>
          </a:xfrm>
          <a:prstGeom prst="rect">
            <a:avLst/>
          </a:prstGeom>
          <a:noFill/>
        </p:spPr>
      </p:pic>
      <p:sp>
        <p:nvSpPr>
          <p:cNvPr id="6" name="Rechthoek 5"/>
          <p:cNvSpPr/>
          <p:nvPr/>
        </p:nvSpPr>
        <p:spPr>
          <a:xfrm>
            <a:off x="0" y="0"/>
            <a:ext cx="5220072" cy="923330"/>
          </a:xfrm>
          <a:prstGeom prst="rect">
            <a:avLst/>
          </a:prstGeom>
        </p:spPr>
        <p:txBody>
          <a:bodyPr wrap="square">
            <a:spAutoFit/>
          </a:bodyPr>
          <a:lstStyle/>
          <a:p>
            <a:r>
              <a:rPr lang="nl-BE" sz="5400" dirty="0" smtClean="0">
                <a:solidFill>
                  <a:srgbClr val="00B0F0"/>
                </a:solidFill>
              </a:rPr>
              <a:t> de blauwe reiger</a:t>
            </a:r>
            <a:endParaRPr lang="nl-BE" sz="5400" dirty="0">
              <a:solidFill>
                <a:srgbClr val="00B0F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EINDE</a:t>
            </a:r>
            <a:endParaRPr lang="nl-BE" dirty="0"/>
          </a:p>
        </p:txBody>
      </p:sp>
      <p:pic>
        <p:nvPicPr>
          <p:cNvPr id="5" name="Tijdelijke aanduiding voor inhoud 4" descr="zwaai.bmp"/>
          <p:cNvPicPr>
            <a:picLocks noGrp="1" noChangeAspect="1"/>
          </p:cNvPicPr>
          <p:nvPr>
            <p:ph idx="1"/>
          </p:nvPr>
        </p:nvPicPr>
        <p:blipFill>
          <a:blip r:embed="rId2" cstate="print"/>
          <a:stretch>
            <a:fillRect/>
          </a:stretch>
        </p:blipFill>
        <p:spPr>
          <a:xfrm>
            <a:off x="1475656" y="2852936"/>
            <a:ext cx="1613148" cy="1613148"/>
          </a:xfrm>
        </p:spPr>
      </p:pic>
      <p:sp>
        <p:nvSpPr>
          <p:cNvPr id="4" name="Tijdelijke aanduiding voor tekst 3"/>
          <p:cNvSpPr>
            <a:spLocks noGrp="1"/>
          </p:cNvSpPr>
          <p:nvPr>
            <p:ph type="body" sz="half" idx="2"/>
          </p:nvPr>
        </p:nvSpPr>
        <p:spPr/>
        <p:txBody>
          <a:bodyPr>
            <a:noAutofit/>
          </a:bodyPr>
          <a:lstStyle/>
          <a:p>
            <a:r>
              <a:rPr lang="nl-BE" sz="3600" dirty="0" smtClean="0"/>
              <a:t>Bedankt voor de aandacht.</a:t>
            </a:r>
          </a:p>
          <a:p>
            <a:r>
              <a:rPr lang="nl-BE" sz="3600" dirty="0" smtClean="0"/>
              <a:t>En hopelijk heb je iets uit de PowerPoint geleerd!!</a:t>
            </a:r>
          </a:p>
          <a:p>
            <a:r>
              <a:rPr lang="nl-BE" sz="3600" dirty="0" smtClean="0"/>
              <a:t>daaaaaaaaaaaaaaaaag</a:t>
            </a:r>
            <a:endParaRPr lang="nl-BE" sz="3600" dirty="0"/>
          </a:p>
        </p:txBody>
      </p:sp>
      <p:pic>
        <p:nvPicPr>
          <p:cNvPr id="6" name="Tijdelijke aanduiding voor inhoud 4" descr="zwaai.bmp"/>
          <p:cNvPicPr>
            <a:picLocks noChangeAspect="1"/>
          </p:cNvPicPr>
          <p:nvPr/>
        </p:nvPicPr>
        <p:blipFill>
          <a:blip r:embed="rId2" cstate="print"/>
          <a:stretch>
            <a:fillRect/>
          </a:stretch>
        </p:blipFill>
        <p:spPr>
          <a:xfrm>
            <a:off x="3347864" y="980728"/>
            <a:ext cx="1613148" cy="1613148"/>
          </a:xfrm>
          <a:prstGeom prst="rect">
            <a:avLst/>
          </a:prstGeom>
        </p:spPr>
      </p:pic>
      <p:pic>
        <p:nvPicPr>
          <p:cNvPr id="7" name="Tijdelijke aanduiding voor inhoud 4" descr="zwaai.bmp"/>
          <p:cNvPicPr>
            <a:picLocks noChangeAspect="1"/>
          </p:cNvPicPr>
          <p:nvPr/>
        </p:nvPicPr>
        <p:blipFill>
          <a:blip r:embed="rId2" cstate="print"/>
          <a:stretch>
            <a:fillRect/>
          </a:stretch>
        </p:blipFill>
        <p:spPr>
          <a:xfrm>
            <a:off x="4644008" y="3429000"/>
            <a:ext cx="1613148" cy="1613148"/>
          </a:xfrm>
          <a:prstGeom prst="rect">
            <a:avLst/>
          </a:prstGeom>
        </p:spPr>
      </p:pic>
      <p:pic>
        <p:nvPicPr>
          <p:cNvPr id="8" name="Tijdelijke aanduiding voor inhoud 4" descr="zwaai.bmp"/>
          <p:cNvPicPr>
            <a:picLocks noChangeAspect="1"/>
          </p:cNvPicPr>
          <p:nvPr/>
        </p:nvPicPr>
        <p:blipFill>
          <a:blip r:embed="rId2" cstate="print"/>
          <a:stretch>
            <a:fillRect/>
          </a:stretch>
        </p:blipFill>
        <p:spPr>
          <a:xfrm>
            <a:off x="6516216" y="836712"/>
            <a:ext cx="1613148" cy="1613148"/>
          </a:xfrm>
          <a:prstGeom prst="rect">
            <a:avLst/>
          </a:prstGeom>
        </p:spPr>
      </p:pic>
      <p:pic>
        <p:nvPicPr>
          <p:cNvPr id="9" name="Tijdelijke aanduiding voor inhoud 4" descr="zwaai.bmp"/>
          <p:cNvPicPr>
            <a:picLocks noChangeAspect="1"/>
          </p:cNvPicPr>
          <p:nvPr/>
        </p:nvPicPr>
        <p:blipFill>
          <a:blip r:embed="rId2" cstate="print"/>
          <a:stretch>
            <a:fillRect/>
          </a:stretch>
        </p:blipFill>
        <p:spPr>
          <a:xfrm>
            <a:off x="3929058" y="5244852"/>
            <a:ext cx="1613148" cy="1613148"/>
          </a:xfrm>
          <a:prstGeom prst="rect">
            <a:avLst/>
          </a:prstGeom>
        </p:spPr>
      </p:pic>
      <p:pic>
        <p:nvPicPr>
          <p:cNvPr id="10" name="Tijdelijke aanduiding voor inhoud 4" descr="zwaai.bmp"/>
          <p:cNvPicPr>
            <a:picLocks noChangeAspect="1"/>
          </p:cNvPicPr>
          <p:nvPr/>
        </p:nvPicPr>
        <p:blipFill>
          <a:blip r:embed="rId2" cstate="print"/>
          <a:stretch>
            <a:fillRect/>
          </a:stretch>
        </p:blipFill>
        <p:spPr>
          <a:xfrm>
            <a:off x="6444208" y="4437112"/>
            <a:ext cx="1613148" cy="1613148"/>
          </a:xfrm>
          <a:prstGeom prst="rect">
            <a:avLst/>
          </a:prstGeom>
        </p:spPr>
      </p:pic>
      <p:pic>
        <p:nvPicPr>
          <p:cNvPr id="11" name="Tijdelijke aanduiding voor inhoud 4" descr="zwaai.bmp"/>
          <p:cNvPicPr>
            <a:picLocks noChangeAspect="1"/>
          </p:cNvPicPr>
          <p:nvPr/>
        </p:nvPicPr>
        <p:blipFill>
          <a:blip r:embed="rId2" cstate="print"/>
          <a:stretch>
            <a:fillRect/>
          </a:stretch>
        </p:blipFill>
        <p:spPr>
          <a:xfrm>
            <a:off x="6660232" y="2636912"/>
            <a:ext cx="1613148" cy="1613148"/>
          </a:xfrm>
          <a:prstGeom prst="rect">
            <a:avLst/>
          </a:prstGeom>
        </p:spPr>
      </p:pic>
      <p:pic>
        <p:nvPicPr>
          <p:cNvPr id="12" name="Tijdelijke aanduiding voor inhoud 4" descr="zwaai.bmp"/>
          <p:cNvPicPr>
            <a:picLocks noChangeAspect="1"/>
          </p:cNvPicPr>
          <p:nvPr/>
        </p:nvPicPr>
        <p:blipFill>
          <a:blip r:embed="rId2" cstate="print"/>
          <a:stretch>
            <a:fillRect/>
          </a:stretch>
        </p:blipFill>
        <p:spPr>
          <a:xfrm>
            <a:off x="2699792" y="4509120"/>
            <a:ext cx="1613148" cy="16131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anim calcmode="lin" valueType="num">
                                      <p:cBhvr>
                                        <p:cTn id="16"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4">
                                            <p:txEl>
                                              <p:pRg st="0" end="0"/>
                                            </p:txEl>
                                          </p:spTgt>
                                        </p:tgtEl>
                                        <p:attrNameLst>
                                          <p:attrName>ppt_w</p:attrName>
                                        </p:attrNameLst>
                                      </p:cBhvr>
                                      <p:tavLst>
                                        <p:tav tm="0">
                                          <p:val>
                                            <p:fltVal val="0"/>
                                          </p:val>
                                        </p:tav>
                                        <p:tav tm="100000">
                                          <p:val>
                                            <p:strVal val="#ppt_w"/>
                                          </p:val>
                                        </p:tav>
                                      </p:tavLst>
                                    </p:anim>
                                  </p:childTnLst>
                                </p:cTn>
                              </p:par>
                              <p:par>
                                <p:cTn id="19" presetID="35"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000"/>
                                        <p:tgtEl>
                                          <p:spTgt spid="4">
                                            <p:txEl>
                                              <p:pRg st="1" end="1"/>
                                            </p:txEl>
                                          </p:spTgt>
                                        </p:tgtEl>
                                      </p:cBhvr>
                                    </p:animEffect>
                                    <p:anim calcmode="lin" valueType="num">
                                      <p:cBhvr>
                                        <p:cTn id="22"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23"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4" dur="2000" fill="hold"/>
                                        <p:tgtEl>
                                          <p:spTgt spid="4">
                                            <p:txEl>
                                              <p:pRg st="1" end="1"/>
                                            </p:txEl>
                                          </p:spTgt>
                                        </p:tgtEl>
                                        <p:attrNameLst>
                                          <p:attrName>ppt_w</p:attrName>
                                        </p:attrNameLst>
                                      </p:cBhvr>
                                      <p:tavLst>
                                        <p:tav tm="0">
                                          <p:val>
                                            <p:fltVal val="0"/>
                                          </p:val>
                                        </p:tav>
                                        <p:tav tm="100000">
                                          <p:val>
                                            <p:strVal val="#ppt_w"/>
                                          </p:val>
                                        </p:tav>
                                      </p:tavLst>
                                    </p:anim>
                                  </p:childTnLst>
                                </p:cTn>
                              </p:par>
                              <p:par>
                                <p:cTn id="25" presetID="35"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2000"/>
                                        <p:tgtEl>
                                          <p:spTgt spid="4">
                                            <p:txEl>
                                              <p:pRg st="2" end="2"/>
                                            </p:txEl>
                                          </p:spTgt>
                                        </p:tgtEl>
                                      </p:cBhvr>
                                    </p:animEffect>
                                    <p:anim calcmode="lin" valueType="num">
                                      <p:cBhvr>
                                        <p:cTn id="28" dur="2000" fill="hold"/>
                                        <p:tgtEl>
                                          <p:spTgt spid="4">
                                            <p:txEl>
                                              <p:pRg st="2" end="2"/>
                                            </p:txEl>
                                          </p:spTgt>
                                        </p:tgtEl>
                                        <p:attrNameLst>
                                          <p:attrName>style.rotation</p:attrName>
                                        </p:attrNameLst>
                                      </p:cBhvr>
                                      <p:tavLst>
                                        <p:tav tm="0">
                                          <p:val>
                                            <p:fltVal val="720"/>
                                          </p:val>
                                        </p:tav>
                                        <p:tav tm="100000">
                                          <p:val>
                                            <p:fltVal val="0"/>
                                          </p:val>
                                        </p:tav>
                                      </p:tavLst>
                                    </p:anim>
                                    <p:anim calcmode="lin" valueType="num">
                                      <p:cBhvr>
                                        <p:cTn id="29"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4">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plus(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plus(in)">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plus(in)">
                                      <p:cBhvr>
                                        <p:cTn id="45" dur="2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plus(in)">
                                      <p:cBhvr>
                                        <p:cTn id="50" dur="20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3" presetClass="entr" presetSubtype="16"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plus(in)">
                                      <p:cBhvr>
                                        <p:cTn id="55" dur="2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3" presetClass="entr" presetSubtype="16"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plus(in)">
                                      <p:cBhvr>
                                        <p:cTn id="60" dur="20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3" presetClass="entr" presetSubtype="16"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plus(in)">
                                      <p:cBhvr>
                                        <p:cTn id="65" dur="20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13" presetClass="entr" presetSubtype="16"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plus(in)">
                                      <p:cBhvr>
                                        <p:cTn id="7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000" dirty="0" smtClean="0"/>
              <a:t>voedsel</a:t>
            </a:r>
            <a:endParaRPr lang="nl-BE" sz="4000" dirty="0"/>
          </a:p>
        </p:txBody>
      </p:sp>
      <p:sp>
        <p:nvSpPr>
          <p:cNvPr id="4" name="Tijdelijke aanduiding voor tekst 3"/>
          <p:cNvSpPr>
            <a:spLocks noGrp="1"/>
          </p:cNvSpPr>
          <p:nvPr>
            <p:ph type="body" sz="half" idx="2"/>
          </p:nvPr>
        </p:nvSpPr>
        <p:spPr/>
        <p:txBody>
          <a:bodyPr/>
          <a:lstStyle/>
          <a:p>
            <a:r>
              <a:rPr lang="nl-BE" sz="1600" dirty="0" smtClean="0"/>
              <a:t>Vissen van 10 – 16 cm lengte vormen de hoofdschotel van het menu van de blauwe reiger,</a:t>
            </a:r>
          </a:p>
          <a:p>
            <a:r>
              <a:rPr lang="nl-BE" sz="1600" dirty="0" smtClean="0"/>
              <a:t>zoals voorn in rietvelden, forellen in stromend water, maar ook stekelbaars,paling,baars, snoekgrondel, zeelt, alver, karper en brasem.</a:t>
            </a:r>
          </a:p>
          <a:p>
            <a:r>
              <a:rPr lang="nl-BE" sz="1600" dirty="0" smtClean="0"/>
              <a:t>Verder eet hij/zij amfibieën (kikkers)</a:t>
            </a:r>
          </a:p>
          <a:p>
            <a:r>
              <a:rPr lang="nl-BE" sz="1600" dirty="0" smtClean="0"/>
              <a:t>reptielen(ringslangen)</a:t>
            </a:r>
          </a:p>
          <a:p>
            <a:r>
              <a:rPr lang="nl-BE" sz="1600" dirty="0" smtClean="0"/>
              <a:t>Insecten,wormen,rivierkreeften,</a:t>
            </a:r>
          </a:p>
          <a:p>
            <a:r>
              <a:rPr lang="nl-BE" sz="1600" dirty="0" smtClean="0"/>
              <a:t>Slakken,steurgarnalen,jonge vogels,vissen,mollen,muizen,</a:t>
            </a:r>
          </a:p>
          <a:p>
            <a:r>
              <a:rPr lang="nl-BE" sz="1600" dirty="0" smtClean="0"/>
              <a:t>veldmuizen,waterspitsmuizen en konijnen.</a:t>
            </a:r>
          </a:p>
          <a:p>
            <a:endParaRPr lang="nl-BE" dirty="0"/>
          </a:p>
        </p:txBody>
      </p:sp>
      <p:pic>
        <p:nvPicPr>
          <p:cNvPr id="4098" name="Picture 2" descr="http://www.schonevijver.nl/contents/media/reigers-eten-vijvervissen.jpg"/>
          <p:cNvPicPr>
            <a:picLocks noGrp="1" noChangeAspect="1" noChangeArrowheads="1"/>
          </p:cNvPicPr>
          <p:nvPr>
            <p:ph idx="1"/>
          </p:nvPr>
        </p:nvPicPr>
        <p:blipFill>
          <a:blip r:embed="rId2" cstate="print"/>
          <a:srcRect/>
          <a:stretch>
            <a:fillRect/>
          </a:stretch>
        </p:blipFill>
        <p:spPr bwMode="auto">
          <a:xfrm rot="759717">
            <a:off x="5130934" y="3908056"/>
            <a:ext cx="3312368" cy="2208245"/>
          </a:xfrm>
          <a:prstGeom prst="rect">
            <a:avLst/>
          </a:prstGeom>
          <a:noFill/>
        </p:spPr>
      </p:pic>
      <p:pic>
        <p:nvPicPr>
          <p:cNvPr id="4099" name="Picture 3" descr="G:\Picture Back up\Afbeeldingen van Pearl\reiger 1.jpg"/>
          <p:cNvPicPr>
            <a:picLocks noChangeAspect="1" noChangeArrowheads="1"/>
          </p:cNvPicPr>
          <p:nvPr/>
        </p:nvPicPr>
        <p:blipFill>
          <a:blip r:embed="rId3" cstate="print"/>
          <a:srcRect/>
          <a:stretch>
            <a:fillRect/>
          </a:stretch>
        </p:blipFill>
        <p:spPr bwMode="auto">
          <a:xfrm rot="889639">
            <a:off x="5159028" y="569170"/>
            <a:ext cx="3692128" cy="2769096"/>
          </a:xfrm>
          <a:prstGeom prst="rect">
            <a:avLst/>
          </a:prstGeom>
          <a:noFill/>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80">
                                          <p:stCondLst>
                                            <p:cond delay="0"/>
                                          </p:stCondLst>
                                        </p:cTn>
                                        <p:tgtEl>
                                          <p:spTgt spid="4">
                                            <p:txEl>
                                              <p:pRg st="0" end="0"/>
                                            </p:txEl>
                                          </p:spTgt>
                                        </p:tgtEl>
                                      </p:cBhvr>
                                    </p:animEffect>
                                    <p:anim calcmode="lin" valueType="num">
                                      <p:cBhvr>
                                        <p:cTn id="1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xEl>
                                              <p:pRg st="0" end="0"/>
                                            </p:txEl>
                                          </p:spTgt>
                                        </p:tgtEl>
                                      </p:cBhvr>
                                      <p:to x="100000" y="60000"/>
                                    </p:animScale>
                                    <p:animScale>
                                      <p:cBhvr>
                                        <p:cTn id="21" dur="166" decel="50000">
                                          <p:stCondLst>
                                            <p:cond delay="676"/>
                                          </p:stCondLst>
                                        </p:cTn>
                                        <p:tgtEl>
                                          <p:spTgt spid="4">
                                            <p:txEl>
                                              <p:pRg st="0" end="0"/>
                                            </p:txEl>
                                          </p:spTgt>
                                        </p:tgtEl>
                                      </p:cBhvr>
                                      <p:to x="100000" y="100000"/>
                                    </p:animScale>
                                    <p:animScale>
                                      <p:cBhvr>
                                        <p:cTn id="22" dur="26">
                                          <p:stCondLst>
                                            <p:cond delay="1312"/>
                                          </p:stCondLst>
                                        </p:cTn>
                                        <p:tgtEl>
                                          <p:spTgt spid="4">
                                            <p:txEl>
                                              <p:pRg st="0" end="0"/>
                                            </p:txEl>
                                          </p:spTgt>
                                        </p:tgtEl>
                                      </p:cBhvr>
                                      <p:to x="100000" y="80000"/>
                                    </p:animScale>
                                    <p:animScale>
                                      <p:cBhvr>
                                        <p:cTn id="23" dur="166" decel="50000">
                                          <p:stCondLst>
                                            <p:cond delay="1338"/>
                                          </p:stCondLst>
                                        </p:cTn>
                                        <p:tgtEl>
                                          <p:spTgt spid="4">
                                            <p:txEl>
                                              <p:pRg st="0" end="0"/>
                                            </p:txEl>
                                          </p:spTgt>
                                        </p:tgtEl>
                                      </p:cBhvr>
                                      <p:to x="100000" y="100000"/>
                                    </p:animScale>
                                    <p:animScale>
                                      <p:cBhvr>
                                        <p:cTn id="24" dur="26">
                                          <p:stCondLst>
                                            <p:cond delay="1642"/>
                                          </p:stCondLst>
                                        </p:cTn>
                                        <p:tgtEl>
                                          <p:spTgt spid="4">
                                            <p:txEl>
                                              <p:pRg st="0" end="0"/>
                                            </p:txEl>
                                          </p:spTgt>
                                        </p:tgtEl>
                                      </p:cBhvr>
                                      <p:to x="100000" y="90000"/>
                                    </p:animScale>
                                    <p:animScale>
                                      <p:cBhvr>
                                        <p:cTn id="25" dur="166" decel="50000">
                                          <p:stCondLst>
                                            <p:cond delay="1668"/>
                                          </p:stCondLst>
                                        </p:cTn>
                                        <p:tgtEl>
                                          <p:spTgt spid="4">
                                            <p:txEl>
                                              <p:pRg st="0" end="0"/>
                                            </p:txEl>
                                          </p:spTgt>
                                        </p:tgtEl>
                                      </p:cBhvr>
                                      <p:to x="100000" y="100000"/>
                                    </p:animScale>
                                    <p:animScale>
                                      <p:cBhvr>
                                        <p:cTn id="26" dur="26">
                                          <p:stCondLst>
                                            <p:cond delay="1808"/>
                                          </p:stCondLst>
                                        </p:cTn>
                                        <p:tgtEl>
                                          <p:spTgt spid="4">
                                            <p:txEl>
                                              <p:pRg st="0" end="0"/>
                                            </p:txEl>
                                          </p:spTgt>
                                        </p:tgtEl>
                                      </p:cBhvr>
                                      <p:to x="100000" y="95000"/>
                                    </p:animScale>
                                    <p:animScale>
                                      <p:cBhvr>
                                        <p:cTn id="27" dur="166" decel="50000">
                                          <p:stCondLst>
                                            <p:cond delay="1834"/>
                                          </p:stCondLst>
                                        </p:cTn>
                                        <p:tgtEl>
                                          <p:spTgt spid="4">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80">
                                          <p:stCondLst>
                                            <p:cond delay="0"/>
                                          </p:stCondLst>
                                        </p:cTn>
                                        <p:tgtEl>
                                          <p:spTgt spid="4">
                                            <p:txEl>
                                              <p:pRg st="1" end="1"/>
                                            </p:txEl>
                                          </p:spTgt>
                                        </p:tgtEl>
                                      </p:cBhvr>
                                    </p:animEffect>
                                    <p:anim calcmode="lin" valueType="num">
                                      <p:cBhvr>
                                        <p:cTn id="31"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1" end="1"/>
                                            </p:txEl>
                                          </p:spTgt>
                                        </p:tgtEl>
                                      </p:cBhvr>
                                      <p:to x="100000" y="60000"/>
                                    </p:animScale>
                                    <p:animScale>
                                      <p:cBhvr>
                                        <p:cTn id="37" dur="166" decel="50000">
                                          <p:stCondLst>
                                            <p:cond delay="676"/>
                                          </p:stCondLst>
                                        </p:cTn>
                                        <p:tgtEl>
                                          <p:spTgt spid="4">
                                            <p:txEl>
                                              <p:pRg st="1" end="1"/>
                                            </p:txEl>
                                          </p:spTgt>
                                        </p:tgtEl>
                                      </p:cBhvr>
                                      <p:to x="100000" y="100000"/>
                                    </p:animScale>
                                    <p:animScale>
                                      <p:cBhvr>
                                        <p:cTn id="38" dur="26">
                                          <p:stCondLst>
                                            <p:cond delay="1312"/>
                                          </p:stCondLst>
                                        </p:cTn>
                                        <p:tgtEl>
                                          <p:spTgt spid="4">
                                            <p:txEl>
                                              <p:pRg st="1" end="1"/>
                                            </p:txEl>
                                          </p:spTgt>
                                        </p:tgtEl>
                                      </p:cBhvr>
                                      <p:to x="100000" y="80000"/>
                                    </p:animScale>
                                    <p:animScale>
                                      <p:cBhvr>
                                        <p:cTn id="39" dur="166" decel="50000">
                                          <p:stCondLst>
                                            <p:cond delay="1338"/>
                                          </p:stCondLst>
                                        </p:cTn>
                                        <p:tgtEl>
                                          <p:spTgt spid="4">
                                            <p:txEl>
                                              <p:pRg st="1" end="1"/>
                                            </p:txEl>
                                          </p:spTgt>
                                        </p:tgtEl>
                                      </p:cBhvr>
                                      <p:to x="100000" y="100000"/>
                                    </p:animScale>
                                    <p:animScale>
                                      <p:cBhvr>
                                        <p:cTn id="40" dur="26">
                                          <p:stCondLst>
                                            <p:cond delay="1642"/>
                                          </p:stCondLst>
                                        </p:cTn>
                                        <p:tgtEl>
                                          <p:spTgt spid="4">
                                            <p:txEl>
                                              <p:pRg st="1" end="1"/>
                                            </p:txEl>
                                          </p:spTgt>
                                        </p:tgtEl>
                                      </p:cBhvr>
                                      <p:to x="100000" y="90000"/>
                                    </p:animScale>
                                    <p:animScale>
                                      <p:cBhvr>
                                        <p:cTn id="41" dur="166" decel="50000">
                                          <p:stCondLst>
                                            <p:cond delay="1668"/>
                                          </p:stCondLst>
                                        </p:cTn>
                                        <p:tgtEl>
                                          <p:spTgt spid="4">
                                            <p:txEl>
                                              <p:pRg st="1" end="1"/>
                                            </p:txEl>
                                          </p:spTgt>
                                        </p:tgtEl>
                                      </p:cBhvr>
                                      <p:to x="100000" y="100000"/>
                                    </p:animScale>
                                    <p:animScale>
                                      <p:cBhvr>
                                        <p:cTn id="42" dur="26">
                                          <p:stCondLst>
                                            <p:cond delay="1808"/>
                                          </p:stCondLst>
                                        </p:cTn>
                                        <p:tgtEl>
                                          <p:spTgt spid="4">
                                            <p:txEl>
                                              <p:pRg st="1" end="1"/>
                                            </p:txEl>
                                          </p:spTgt>
                                        </p:tgtEl>
                                      </p:cBhvr>
                                      <p:to x="100000" y="95000"/>
                                    </p:animScale>
                                    <p:animScale>
                                      <p:cBhvr>
                                        <p:cTn id="43" dur="166" decel="50000">
                                          <p:stCondLst>
                                            <p:cond delay="1834"/>
                                          </p:stCondLst>
                                        </p:cTn>
                                        <p:tgtEl>
                                          <p:spTgt spid="4">
                                            <p:txEl>
                                              <p:pRg st="1" end="1"/>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wipe(down)">
                                      <p:cBhvr>
                                        <p:cTn id="46" dur="580">
                                          <p:stCondLst>
                                            <p:cond delay="0"/>
                                          </p:stCondLst>
                                        </p:cTn>
                                        <p:tgtEl>
                                          <p:spTgt spid="4">
                                            <p:txEl>
                                              <p:pRg st="2" end="2"/>
                                            </p:txEl>
                                          </p:spTgt>
                                        </p:tgtEl>
                                      </p:cBhvr>
                                    </p:animEffect>
                                    <p:anim calcmode="lin" valueType="num">
                                      <p:cBhvr>
                                        <p:cTn id="47"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4">
                                            <p:txEl>
                                              <p:pRg st="2" end="2"/>
                                            </p:txEl>
                                          </p:spTgt>
                                        </p:tgtEl>
                                      </p:cBhvr>
                                      <p:to x="100000" y="60000"/>
                                    </p:animScale>
                                    <p:animScale>
                                      <p:cBhvr>
                                        <p:cTn id="53" dur="166" decel="50000">
                                          <p:stCondLst>
                                            <p:cond delay="676"/>
                                          </p:stCondLst>
                                        </p:cTn>
                                        <p:tgtEl>
                                          <p:spTgt spid="4">
                                            <p:txEl>
                                              <p:pRg st="2" end="2"/>
                                            </p:txEl>
                                          </p:spTgt>
                                        </p:tgtEl>
                                      </p:cBhvr>
                                      <p:to x="100000" y="100000"/>
                                    </p:animScale>
                                    <p:animScale>
                                      <p:cBhvr>
                                        <p:cTn id="54" dur="26">
                                          <p:stCondLst>
                                            <p:cond delay="1312"/>
                                          </p:stCondLst>
                                        </p:cTn>
                                        <p:tgtEl>
                                          <p:spTgt spid="4">
                                            <p:txEl>
                                              <p:pRg st="2" end="2"/>
                                            </p:txEl>
                                          </p:spTgt>
                                        </p:tgtEl>
                                      </p:cBhvr>
                                      <p:to x="100000" y="80000"/>
                                    </p:animScale>
                                    <p:animScale>
                                      <p:cBhvr>
                                        <p:cTn id="55" dur="166" decel="50000">
                                          <p:stCondLst>
                                            <p:cond delay="1338"/>
                                          </p:stCondLst>
                                        </p:cTn>
                                        <p:tgtEl>
                                          <p:spTgt spid="4">
                                            <p:txEl>
                                              <p:pRg st="2" end="2"/>
                                            </p:txEl>
                                          </p:spTgt>
                                        </p:tgtEl>
                                      </p:cBhvr>
                                      <p:to x="100000" y="100000"/>
                                    </p:animScale>
                                    <p:animScale>
                                      <p:cBhvr>
                                        <p:cTn id="56" dur="26">
                                          <p:stCondLst>
                                            <p:cond delay="1642"/>
                                          </p:stCondLst>
                                        </p:cTn>
                                        <p:tgtEl>
                                          <p:spTgt spid="4">
                                            <p:txEl>
                                              <p:pRg st="2" end="2"/>
                                            </p:txEl>
                                          </p:spTgt>
                                        </p:tgtEl>
                                      </p:cBhvr>
                                      <p:to x="100000" y="90000"/>
                                    </p:animScale>
                                    <p:animScale>
                                      <p:cBhvr>
                                        <p:cTn id="57" dur="166" decel="50000">
                                          <p:stCondLst>
                                            <p:cond delay="1668"/>
                                          </p:stCondLst>
                                        </p:cTn>
                                        <p:tgtEl>
                                          <p:spTgt spid="4">
                                            <p:txEl>
                                              <p:pRg st="2" end="2"/>
                                            </p:txEl>
                                          </p:spTgt>
                                        </p:tgtEl>
                                      </p:cBhvr>
                                      <p:to x="100000" y="100000"/>
                                    </p:animScale>
                                    <p:animScale>
                                      <p:cBhvr>
                                        <p:cTn id="58" dur="26">
                                          <p:stCondLst>
                                            <p:cond delay="1808"/>
                                          </p:stCondLst>
                                        </p:cTn>
                                        <p:tgtEl>
                                          <p:spTgt spid="4">
                                            <p:txEl>
                                              <p:pRg st="2" end="2"/>
                                            </p:txEl>
                                          </p:spTgt>
                                        </p:tgtEl>
                                      </p:cBhvr>
                                      <p:to x="100000" y="95000"/>
                                    </p:animScale>
                                    <p:animScale>
                                      <p:cBhvr>
                                        <p:cTn id="59" dur="166" decel="50000">
                                          <p:stCondLst>
                                            <p:cond delay="1834"/>
                                          </p:stCondLst>
                                        </p:cTn>
                                        <p:tgtEl>
                                          <p:spTgt spid="4">
                                            <p:txEl>
                                              <p:pRg st="2" end="2"/>
                                            </p:txEl>
                                          </p:spTgt>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wipe(down)">
                                      <p:cBhvr>
                                        <p:cTn id="62" dur="580">
                                          <p:stCondLst>
                                            <p:cond delay="0"/>
                                          </p:stCondLst>
                                        </p:cTn>
                                        <p:tgtEl>
                                          <p:spTgt spid="4">
                                            <p:txEl>
                                              <p:pRg st="3" end="3"/>
                                            </p:txEl>
                                          </p:spTgt>
                                        </p:tgtEl>
                                      </p:cBhvr>
                                    </p:animEffect>
                                    <p:anim calcmode="lin" valueType="num">
                                      <p:cBhvr>
                                        <p:cTn id="63"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4">
                                            <p:txEl>
                                              <p:pRg st="3" end="3"/>
                                            </p:txEl>
                                          </p:spTgt>
                                        </p:tgtEl>
                                      </p:cBhvr>
                                      <p:to x="100000" y="60000"/>
                                    </p:animScale>
                                    <p:animScale>
                                      <p:cBhvr>
                                        <p:cTn id="69" dur="166" decel="50000">
                                          <p:stCondLst>
                                            <p:cond delay="676"/>
                                          </p:stCondLst>
                                        </p:cTn>
                                        <p:tgtEl>
                                          <p:spTgt spid="4">
                                            <p:txEl>
                                              <p:pRg st="3" end="3"/>
                                            </p:txEl>
                                          </p:spTgt>
                                        </p:tgtEl>
                                      </p:cBhvr>
                                      <p:to x="100000" y="100000"/>
                                    </p:animScale>
                                    <p:animScale>
                                      <p:cBhvr>
                                        <p:cTn id="70" dur="26">
                                          <p:stCondLst>
                                            <p:cond delay="1312"/>
                                          </p:stCondLst>
                                        </p:cTn>
                                        <p:tgtEl>
                                          <p:spTgt spid="4">
                                            <p:txEl>
                                              <p:pRg st="3" end="3"/>
                                            </p:txEl>
                                          </p:spTgt>
                                        </p:tgtEl>
                                      </p:cBhvr>
                                      <p:to x="100000" y="80000"/>
                                    </p:animScale>
                                    <p:animScale>
                                      <p:cBhvr>
                                        <p:cTn id="71" dur="166" decel="50000">
                                          <p:stCondLst>
                                            <p:cond delay="1338"/>
                                          </p:stCondLst>
                                        </p:cTn>
                                        <p:tgtEl>
                                          <p:spTgt spid="4">
                                            <p:txEl>
                                              <p:pRg st="3" end="3"/>
                                            </p:txEl>
                                          </p:spTgt>
                                        </p:tgtEl>
                                      </p:cBhvr>
                                      <p:to x="100000" y="100000"/>
                                    </p:animScale>
                                    <p:animScale>
                                      <p:cBhvr>
                                        <p:cTn id="72" dur="26">
                                          <p:stCondLst>
                                            <p:cond delay="1642"/>
                                          </p:stCondLst>
                                        </p:cTn>
                                        <p:tgtEl>
                                          <p:spTgt spid="4">
                                            <p:txEl>
                                              <p:pRg st="3" end="3"/>
                                            </p:txEl>
                                          </p:spTgt>
                                        </p:tgtEl>
                                      </p:cBhvr>
                                      <p:to x="100000" y="90000"/>
                                    </p:animScale>
                                    <p:animScale>
                                      <p:cBhvr>
                                        <p:cTn id="73" dur="166" decel="50000">
                                          <p:stCondLst>
                                            <p:cond delay="1668"/>
                                          </p:stCondLst>
                                        </p:cTn>
                                        <p:tgtEl>
                                          <p:spTgt spid="4">
                                            <p:txEl>
                                              <p:pRg st="3" end="3"/>
                                            </p:txEl>
                                          </p:spTgt>
                                        </p:tgtEl>
                                      </p:cBhvr>
                                      <p:to x="100000" y="100000"/>
                                    </p:animScale>
                                    <p:animScale>
                                      <p:cBhvr>
                                        <p:cTn id="74" dur="26">
                                          <p:stCondLst>
                                            <p:cond delay="1808"/>
                                          </p:stCondLst>
                                        </p:cTn>
                                        <p:tgtEl>
                                          <p:spTgt spid="4">
                                            <p:txEl>
                                              <p:pRg st="3" end="3"/>
                                            </p:txEl>
                                          </p:spTgt>
                                        </p:tgtEl>
                                      </p:cBhvr>
                                      <p:to x="100000" y="95000"/>
                                    </p:animScale>
                                    <p:animScale>
                                      <p:cBhvr>
                                        <p:cTn id="75" dur="166" decel="50000">
                                          <p:stCondLst>
                                            <p:cond delay="1834"/>
                                          </p:stCondLst>
                                        </p:cTn>
                                        <p:tgtEl>
                                          <p:spTgt spid="4">
                                            <p:txEl>
                                              <p:pRg st="3" end="3"/>
                                            </p:txEl>
                                          </p:spTgt>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4">
                                            <p:txEl>
                                              <p:pRg st="4" end="4"/>
                                            </p:txEl>
                                          </p:spTgt>
                                        </p:tgtEl>
                                        <p:attrNameLst>
                                          <p:attrName>style.visibility</p:attrName>
                                        </p:attrNameLst>
                                      </p:cBhvr>
                                      <p:to>
                                        <p:strVal val="visible"/>
                                      </p:to>
                                    </p:set>
                                    <p:animEffect transition="in" filter="wipe(down)">
                                      <p:cBhvr>
                                        <p:cTn id="78" dur="580">
                                          <p:stCondLst>
                                            <p:cond delay="0"/>
                                          </p:stCondLst>
                                        </p:cTn>
                                        <p:tgtEl>
                                          <p:spTgt spid="4">
                                            <p:txEl>
                                              <p:pRg st="4" end="4"/>
                                            </p:txEl>
                                          </p:spTgt>
                                        </p:tgtEl>
                                      </p:cBhvr>
                                    </p:animEffect>
                                    <p:anim calcmode="lin" valueType="num">
                                      <p:cBhvr>
                                        <p:cTn id="79"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4">
                                            <p:txEl>
                                              <p:pRg st="4" end="4"/>
                                            </p:txEl>
                                          </p:spTgt>
                                        </p:tgtEl>
                                      </p:cBhvr>
                                      <p:to x="100000" y="60000"/>
                                    </p:animScale>
                                    <p:animScale>
                                      <p:cBhvr>
                                        <p:cTn id="85" dur="166" decel="50000">
                                          <p:stCondLst>
                                            <p:cond delay="676"/>
                                          </p:stCondLst>
                                        </p:cTn>
                                        <p:tgtEl>
                                          <p:spTgt spid="4">
                                            <p:txEl>
                                              <p:pRg st="4" end="4"/>
                                            </p:txEl>
                                          </p:spTgt>
                                        </p:tgtEl>
                                      </p:cBhvr>
                                      <p:to x="100000" y="100000"/>
                                    </p:animScale>
                                    <p:animScale>
                                      <p:cBhvr>
                                        <p:cTn id="86" dur="26">
                                          <p:stCondLst>
                                            <p:cond delay="1312"/>
                                          </p:stCondLst>
                                        </p:cTn>
                                        <p:tgtEl>
                                          <p:spTgt spid="4">
                                            <p:txEl>
                                              <p:pRg st="4" end="4"/>
                                            </p:txEl>
                                          </p:spTgt>
                                        </p:tgtEl>
                                      </p:cBhvr>
                                      <p:to x="100000" y="80000"/>
                                    </p:animScale>
                                    <p:animScale>
                                      <p:cBhvr>
                                        <p:cTn id="87" dur="166" decel="50000">
                                          <p:stCondLst>
                                            <p:cond delay="1338"/>
                                          </p:stCondLst>
                                        </p:cTn>
                                        <p:tgtEl>
                                          <p:spTgt spid="4">
                                            <p:txEl>
                                              <p:pRg st="4" end="4"/>
                                            </p:txEl>
                                          </p:spTgt>
                                        </p:tgtEl>
                                      </p:cBhvr>
                                      <p:to x="100000" y="100000"/>
                                    </p:animScale>
                                    <p:animScale>
                                      <p:cBhvr>
                                        <p:cTn id="88" dur="26">
                                          <p:stCondLst>
                                            <p:cond delay="1642"/>
                                          </p:stCondLst>
                                        </p:cTn>
                                        <p:tgtEl>
                                          <p:spTgt spid="4">
                                            <p:txEl>
                                              <p:pRg st="4" end="4"/>
                                            </p:txEl>
                                          </p:spTgt>
                                        </p:tgtEl>
                                      </p:cBhvr>
                                      <p:to x="100000" y="90000"/>
                                    </p:animScale>
                                    <p:animScale>
                                      <p:cBhvr>
                                        <p:cTn id="89" dur="166" decel="50000">
                                          <p:stCondLst>
                                            <p:cond delay="1668"/>
                                          </p:stCondLst>
                                        </p:cTn>
                                        <p:tgtEl>
                                          <p:spTgt spid="4">
                                            <p:txEl>
                                              <p:pRg st="4" end="4"/>
                                            </p:txEl>
                                          </p:spTgt>
                                        </p:tgtEl>
                                      </p:cBhvr>
                                      <p:to x="100000" y="100000"/>
                                    </p:animScale>
                                    <p:animScale>
                                      <p:cBhvr>
                                        <p:cTn id="90" dur="26">
                                          <p:stCondLst>
                                            <p:cond delay="1808"/>
                                          </p:stCondLst>
                                        </p:cTn>
                                        <p:tgtEl>
                                          <p:spTgt spid="4">
                                            <p:txEl>
                                              <p:pRg st="4" end="4"/>
                                            </p:txEl>
                                          </p:spTgt>
                                        </p:tgtEl>
                                      </p:cBhvr>
                                      <p:to x="100000" y="95000"/>
                                    </p:animScale>
                                    <p:animScale>
                                      <p:cBhvr>
                                        <p:cTn id="91" dur="166" decel="50000">
                                          <p:stCondLst>
                                            <p:cond delay="1834"/>
                                          </p:stCondLst>
                                        </p:cTn>
                                        <p:tgtEl>
                                          <p:spTgt spid="4">
                                            <p:txEl>
                                              <p:pRg st="4" end="4"/>
                                            </p:txEl>
                                          </p:spTgt>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4">
                                            <p:txEl>
                                              <p:pRg st="5" end="5"/>
                                            </p:txEl>
                                          </p:spTgt>
                                        </p:tgtEl>
                                        <p:attrNameLst>
                                          <p:attrName>style.visibility</p:attrName>
                                        </p:attrNameLst>
                                      </p:cBhvr>
                                      <p:to>
                                        <p:strVal val="visible"/>
                                      </p:to>
                                    </p:set>
                                    <p:animEffect transition="in" filter="wipe(down)">
                                      <p:cBhvr>
                                        <p:cTn id="94" dur="580">
                                          <p:stCondLst>
                                            <p:cond delay="0"/>
                                          </p:stCondLst>
                                        </p:cTn>
                                        <p:tgtEl>
                                          <p:spTgt spid="4">
                                            <p:txEl>
                                              <p:pRg st="5" end="5"/>
                                            </p:txEl>
                                          </p:spTgt>
                                        </p:tgtEl>
                                      </p:cBhvr>
                                    </p:animEffect>
                                    <p:anim calcmode="lin" valueType="num">
                                      <p:cBhvr>
                                        <p:cTn id="95"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4">
                                            <p:txEl>
                                              <p:pRg st="5" end="5"/>
                                            </p:txEl>
                                          </p:spTgt>
                                        </p:tgtEl>
                                      </p:cBhvr>
                                      <p:to x="100000" y="60000"/>
                                    </p:animScale>
                                    <p:animScale>
                                      <p:cBhvr>
                                        <p:cTn id="101" dur="166" decel="50000">
                                          <p:stCondLst>
                                            <p:cond delay="676"/>
                                          </p:stCondLst>
                                        </p:cTn>
                                        <p:tgtEl>
                                          <p:spTgt spid="4">
                                            <p:txEl>
                                              <p:pRg st="5" end="5"/>
                                            </p:txEl>
                                          </p:spTgt>
                                        </p:tgtEl>
                                      </p:cBhvr>
                                      <p:to x="100000" y="100000"/>
                                    </p:animScale>
                                    <p:animScale>
                                      <p:cBhvr>
                                        <p:cTn id="102" dur="26">
                                          <p:stCondLst>
                                            <p:cond delay="1312"/>
                                          </p:stCondLst>
                                        </p:cTn>
                                        <p:tgtEl>
                                          <p:spTgt spid="4">
                                            <p:txEl>
                                              <p:pRg st="5" end="5"/>
                                            </p:txEl>
                                          </p:spTgt>
                                        </p:tgtEl>
                                      </p:cBhvr>
                                      <p:to x="100000" y="80000"/>
                                    </p:animScale>
                                    <p:animScale>
                                      <p:cBhvr>
                                        <p:cTn id="103" dur="166" decel="50000">
                                          <p:stCondLst>
                                            <p:cond delay="1338"/>
                                          </p:stCondLst>
                                        </p:cTn>
                                        <p:tgtEl>
                                          <p:spTgt spid="4">
                                            <p:txEl>
                                              <p:pRg st="5" end="5"/>
                                            </p:txEl>
                                          </p:spTgt>
                                        </p:tgtEl>
                                      </p:cBhvr>
                                      <p:to x="100000" y="100000"/>
                                    </p:animScale>
                                    <p:animScale>
                                      <p:cBhvr>
                                        <p:cTn id="104" dur="26">
                                          <p:stCondLst>
                                            <p:cond delay="1642"/>
                                          </p:stCondLst>
                                        </p:cTn>
                                        <p:tgtEl>
                                          <p:spTgt spid="4">
                                            <p:txEl>
                                              <p:pRg st="5" end="5"/>
                                            </p:txEl>
                                          </p:spTgt>
                                        </p:tgtEl>
                                      </p:cBhvr>
                                      <p:to x="100000" y="90000"/>
                                    </p:animScale>
                                    <p:animScale>
                                      <p:cBhvr>
                                        <p:cTn id="105" dur="166" decel="50000">
                                          <p:stCondLst>
                                            <p:cond delay="1668"/>
                                          </p:stCondLst>
                                        </p:cTn>
                                        <p:tgtEl>
                                          <p:spTgt spid="4">
                                            <p:txEl>
                                              <p:pRg st="5" end="5"/>
                                            </p:txEl>
                                          </p:spTgt>
                                        </p:tgtEl>
                                      </p:cBhvr>
                                      <p:to x="100000" y="100000"/>
                                    </p:animScale>
                                    <p:animScale>
                                      <p:cBhvr>
                                        <p:cTn id="106" dur="26">
                                          <p:stCondLst>
                                            <p:cond delay="1808"/>
                                          </p:stCondLst>
                                        </p:cTn>
                                        <p:tgtEl>
                                          <p:spTgt spid="4">
                                            <p:txEl>
                                              <p:pRg st="5" end="5"/>
                                            </p:txEl>
                                          </p:spTgt>
                                        </p:tgtEl>
                                      </p:cBhvr>
                                      <p:to x="100000" y="95000"/>
                                    </p:animScale>
                                    <p:animScale>
                                      <p:cBhvr>
                                        <p:cTn id="107" dur="166" decel="50000">
                                          <p:stCondLst>
                                            <p:cond delay="1834"/>
                                          </p:stCondLst>
                                        </p:cTn>
                                        <p:tgtEl>
                                          <p:spTgt spid="4">
                                            <p:txEl>
                                              <p:pRg st="5" end="5"/>
                                            </p:txEl>
                                          </p:spTgt>
                                        </p:tgtEl>
                                      </p:cBhvr>
                                      <p:to x="100000" y="100000"/>
                                    </p:animScale>
                                  </p:childTnLst>
                                </p:cTn>
                              </p:par>
                              <p:par>
                                <p:cTn id="108" presetID="26" presetClass="entr" presetSubtype="0" fill="hold" nodeType="withEffect">
                                  <p:stCondLst>
                                    <p:cond delay="0"/>
                                  </p:stCondLst>
                                  <p:childTnLst>
                                    <p:set>
                                      <p:cBhvr>
                                        <p:cTn id="109" dur="1" fill="hold">
                                          <p:stCondLst>
                                            <p:cond delay="0"/>
                                          </p:stCondLst>
                                        </p:cTn>
                                        <p:tgtEl>
                                          <p:spTgt spid="4">
                                            <p:txEl>
                                              <p:pRg st="6" end="6"/>
                                            </p:txEl>
                                          </p:spTgt>
                                        </p:tgtEl>
                                        <p:attrNameLst>
                                          <p:attrName>style.visibility</p:attrName>
                                        </p:attrNameLst>
                                      </p:cBhvr>
                                      <p:to>
                                        <p:strVal val="visible"/>
                                      </p:to>
                                    </p:set>
                                    <p:animEffect transition="in" filter="wipe(down)">
                                      <p:cBhvr>
                                        <p:cTn id="110" dur="580">
                                          <p:stCondLst>
                                            <p:cond delay="0"/>
                                          </p:stCondLst>
                                        </p:cTn>
                                        <p:tgtEl>
                                          <p:spTgt spid="4">
                                            <p:txEl>
                                              <p:pRg st="6" end="6"/>
                                            </p:txEl>
                                          </p:spTgt>
                                        </p:tgtEl>
                                      </p:cBhvr>
                                    </p:animEffect>
                                    <p:anim calcmode="lin" valueType="num">
                                      <p:cBhvr>
                                        <p:cTn id="111"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16" dur="26">
                                          <p:stCondLst>
                                            <p:cond delay="650"/>
                                          </p:stCondLst>
                                        </p:cTn>
                                        <p:tgtEl>
                                          <p:spTgt spid="4">
                                            <p:txEl>
                                              <p:pRg st="6" end="6"/>
                                            </p:txEl>
                                          </p:spTgt>
                                        </p:tgtEl>
                                      </p:cBhvr>
                                      <p:to x="100000" y="60000"/>
                                    </p:animScale>
                                    <p:animScale>
                                      <p:cBhvr>
                                        <p:cTn id="117" dur="166" decel="50000">
                                          <p:stCondLst>
                                            <p:cond delay="676"/>
                                          </p:stCondLst>
                                        </p:cTn>
                                        <p:tgtEl>
                                          <p:spTgt spid="4">
                                            <p:txEl>
                                              <p:pRg st="6" end="6"/>
                                            </p:txEl>
                                          </p:spTgt>
                                        </p:tgtEl>
                                      </p:cBhvr>
                                      <p:to x="100000" y="100000"/>
                                    </p:animScale>
                                    <p:animScale>
                                      <p:cBhvr>
                                        <p:cTn id="118" dur="26">
                                          <p:stCondLst>
                                            <p:cond delay="1312"/>
                                          </p:stCondLst>
                                        </p:cTn>
                                        <p:tgtEl>
                                          <p:spTgt spid="4">
                                            <p:txEl>
                                              <p:pRg st="6" end="6"/>
                                            </p:txEl>
                                          </p:spTgt>
                                        </p:tgtEl>
                                      </p:cBhvr>
                                      <p:to x="100000" y="80000"/>
                                    </p:animScale>
                                    <p:animScale>
                                      <p:cBhvr>
                                        <p:cTn id="119" dur="166" decel="50000">
                                          <p:stCondLst>
                                            <p:cond delay="1338"/>
                                          </p:stCondLst>
                                        </p:cTn>
                                        <p:tgtEl>
                                          <p:spTgt spid="4">
                                            <p:txEl>
                                              <p:pRg st="6" end="6"/>
                                            </p:txEl>
                                          </p:spTgt>
                                        </p:tgtEl>
                                      </p:cBhvr>
                                      <p:to x="100000" y="100000"/>
                                    </p:animScale>
                                    <p:animScale>
                                      <p:cBhvr>
                                        <p:cTn id="120" dur="26">
                                          <p:stCondLst>
                                            <p:cond delay="1642"/>
                                          </p:stCondLst>
                                        </p:cTn>
                                        <p:tgtEl>
                                          <p:spTgt spid="4">
                                            <p:txEl>
                                              <p:pRg st="6" end="6"/>
                                            </p:txEl>
                                          </p:spTgt>
                                        </p:tgtEl>
                                      </p:cBhvr>
                                      <p:to x="100000" y="90000"/>
                                    </p:animScale>
                                    <p:animScale>
                                      <p:cBhvr>
                                        <p:cTn id="121" dur="166" decel="50000">
                                          <p:stCondLst>
                                            <p:cond delay="1668"/>
                                          </p:stCondLst>
                                        </p:cTn>
                                        <p:tgtEl>
                                          <p:spTgt spid="4">
                                            <p:txEl>
                                              <p:pRg st="6" end="6"/>
                                            </p:txEl>
                                          </p:spTgt>
                                        </p:tgtEl>
                                      </p:cBhvr>
                                      <p:to x="100000" y="100000"/>
                                    </p:animScale>
                                    <p:animScale>
                                      <p:cBhvr>
                                        <p:cTn id="122" dur="26">
                                          <p:stCondLst>
                                            <p:cond delay="1808"/>
                                          </p:stCondLst>
                                        </p:cTn>
                                        <p:tgtEl>
                                          <p:spTgt spid="4">
                                            <p:txEl>
                                              <p:pRg st="6" end="6"/>
                                            </p:txEl>
                                          </p:spTgt>
                                        </p:tgtEl>
                                      </p:cBhvr>
                                      <p:to x="100000" y="95000"/>
                                    </p:animScale>
                                    <p:animScale>
                                      <p:cBhvr>
                                        <p:cTn id="123" dur="166" decel="50000">
                                          <p:stCondLst>
                                            <p:cond delay="1834"/>
                                          </p:stCondLst>
                                        </p:cTn>
                                        <p:tgtEl>
                                          <p:spTgt spid="4">
                                            <p:txEl>
                                              <p:pRg st="6" end="6"/>
                                            </p:txEl>
                                          </p:spTgt>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13" presetClass="entr" presetSubtype="16" fill="hold" nodeType="clickEffect">
                                  <p:stCondLst>
                                    <p:cond delay="0"/>
                                  </p:stCondLst>
                                  <p:childTnLst>
                                    <p:set>
                                      <p:cBhvr>
                                        <p:cTn id="127" dur="1" fill="hold">
                                          <p:stCondLst>
                                            <p:cond delay="0"/>
                                          </p:stCondLst>
                                        </p:cTn>
                                        <p:tgtEl>
                                          <p:spTgt spid="4099"/>
                                        </p:tgtEl>
                                        <p:attrNameLst>
                                          <p:attrName>style.visibility</p:attrName>
                                        </p:attrNameLst>
                                      </p:cBhvr>
                                      <p:to>
                                        <p:strVal val="visible"/>
                                      </p:to>
                                    </p:set>
                                    <p:animEffect transition="in" filter="plus(in)">
                                      <p:cBhvr>
                                        <p:cTn id="128" dur="2000"/>
                                        <p:tgtEl>
                                          <p:spTgt spid="4099"/>
                                        </p:tgtEl>
                                      </p:cBhvr>
                                    </p:animEffect>
                                  </p:childTnLst>
                                </p:cTn>
                              </p:par>
                            </p:childTnLst>
                          </p:cTn>
                        </p:par>
                      </p:childTnLst>
                    </p:cTn>
                  </p:par>
                  <p:par>
                    <p:cTn id="129" fill="hold">
                      <p:stCondLst>
                        <p:cond delay="indefinite"/>
                      </p:stCondLst>
                      <p:childTnLst>
                        <p:par>
                          <p:cTn id="130" fill="hold">
                            <p:stCondLst>
                              <p:cond delay="0"/>
                            </p:stCondLst>
                            <p:childTnLst>
                              <p:par>
                                <p:cTn id="131" presetID="56" presetClass="entr" presetSubtype="0" fill="hold" nodeType="clickEffect">
                                  <p:stCondLst>
                                    <p:cond delay="0"/>
                                  </p:stCondLst>
                                  <p:iterate type="lt">
                                    <p:tmPct val="10000"/>
                                  </p:iterate>
                                  <p:childTnLst>
                                    <p:set>
                                      <p:cBhvr>
                                        <p:cTn id="132" dur="1" fill="hold">
                                          <p:stCondLst>
                                            <p:cond delay="0"/>
                                          </p:stCondLst>
                                        </p:cTn>
                                        <p:tgtEl>
                                          <p:spTgt spid="4098"/>
                                        </p:tgtEl>
                                        <p:attrNameLst>
                                          <p:attrName>style.visibility</p:attrName>
                                        </p:attrNameLst>
                                      </p:cBhvr>
                                      <p:to>
                                        <p:strVal val="visible"/>
                                      </p:to>
                                    </p:set>
                                    <p:anim by="(-#ppt_w*2)" calcmode="lin" valueType="num">
                                      <p:cBhvr rctx="PPT">
                                        <p:cTn id="133" dur="500" autoRev="1" fill="hold">
                                          <p:stCondLst>
                                            <p:cond delay="0"/>
                                          </p:stCondLst>
                                        </p:cTn>
                                        <p:tgtEl>
                                          <p:spTgt spid="4098"/>
                                        </p:tgtEl>
                                        <p:attrNameLst>
                                          <p:attrName>ppt_w</p:attrName>
                                        </p:attrNameLst>
                                      </p:cBhvr>
                                    </p:anim>
                                    <p:anim by="(#ppt_w*0.50)" calcmode="lin" valueType="num">
                                      <p:cBhvr>
                                        <p:cTn id="134" dur="500" decel="50000" autoRev="1" fill="hold">
                                          <p:stCondLst>
                                            <p:cond delay="0"/>
                                          </p:stCondLst>
                                        </p:cTn>
                                        <p:tgtEl>
                                          <p:spTgt spid="4098"/>
                                        </p:tgtEl>
                                        <p:attrNameLst>
                                          <p:attrName>ppt_x</p:attrName>
                                        </p:attrNameLst>
                                      </p:cBhvr>
                                    </p:anim>
                                    <p:anim from="(-#ppt_h/2)" to="(#ppt_y)" calcmode="lin" valueType="num">
                                      <p:cBhvr>
                                        <p:cTn id="135" dur="1000" fill="hold">
                                          <p:stCondLst>
                                            <p:cond delay="0"/>
                                          </p:stCondLst>
                                        </p:cTn>
                                        <p:tgtEl>
                                          <p:spTgt spid="4098"/>
                                        </p:tgtEl>
                                        <p:attrNameLst>
                                          <p:attrName>ppt_y</p:attrName>
                                        </p:attrNameLst>
                                      </p:cBhvr>
                                    </p:anim>
                                    <p:animRot by="21600000">
                                      <p:cBhvr>
                                        <p:cTn id="136" dur="1000" fill="hold">
                                          <p:stCondLst>
                                            <p:cond delay="0"/>
                                          </p:stCondLst>
                                        </p:cTn>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4800" dirty="0" smtClean="0"/>
              <a:t>Het lich</a:t>
            </a:r>
            <a:r>
              <a:rPr lang="nl-BE" sz="4800" i="1" dirty="0" smtClean="0"/>
              <a:t>aam</a:t>
            </a:r>
            <a:endParaRPr lang="nl-BE" sz="4800" i="1" dirty="0"/>
          </a:p>
        </p:txBody>
      </p:sp>
      <p:pic>
        <p:nvPicPr>
          <p:cNvPr id="5" name="Tijdelijke aanduiding voor inhoud 4" descr="reiger 2.jpg"/>
          <p:cNvPicPr>
            <a:picLocks noGrp="1" noChangeAspect="1"/>
          </p:cNvPicPr>
          <p:nvPr>
            <p:ph idx="1"/>
          </p:nvPr>
        </p:nvPicPr>
        <p:blipFill>
          <a:blip r:embed="rId2" cstate="print"/>
          <a:stretch>
            <a:fillRect/>
          </a:stretch>
        </p:blipFill>
        <p:spPr>
          <a:xfrm rot="482618">
            <a:off x="4499992" y="1268760"/>
            <a:ext cx="3320033" cy="3320033"/>
          </a:xfrm>
        </p:spPr>
      </p:pic>
      <p:sp>
        <p:nvSpPr>
          <p:cNvPr id="4" name="Tijdelijke aanduiding voor tekst 3"/>
          <p:cNvSpPr>
            <a:spLocks noGrp="1"/>
          </p:cNvSpPr>
          <p:nvPr>
            <p:ph type="body" sz="half" idx="2"/>
          </p:nvPr>
        </p:nvSpPr>
        <p:spPr>
          <a:xfrm>
            <a:off x="500034" y="1785926"/>
            <a:ext cx="3008313" cy="4691063"/>
          </a:xfrm>
        </p:spPr>
        <p:txBody>
          <a:bodyPr>
            <a:normAutofit/>
          </a:bodyPr>
          <a:lstStyle/>
          <a:p>
            <a:r>
              <a:rPr lang="nl-BE" sz="2800" dirty="0" smtClean="0"/>
              <a:t>Het lichaam bestaat uit verschillende onderdelen:</a:t>
            </a:r>
          </a:p>
          <a:p>
            <a:pPr marL="342900" indent="-342900"/>
            <a:r>
              <a:rPr lang="nl-BE" sz="2800" dirty="0" smtClean="0"/>
              <a:t>1.Hals</a:t>
            </a:r>
          </a:p>
          <a:p>
            <a:pPr marL="342900" indent="-342900"/>
            <a:r>
              <a:rPr lang="nl-BE" sz="2800" dirty="0" smtClean="0"/>
              <a:t>2.poten </a:t>
            </a:r>
          </a:p>
          <a:p>
            <a:pPr marL="342900" indent="-342900"/>
            <a:r>
              <a:rPr lang="nl-BE" sz="2800" dirty="0" smtClean="0"/>
              <a:t>3. vleugels</a:t>
            </a:r>
          </a:p>
          <a:p>
            <a:pPr marL="342900" indent="-342900"/>
            <a:r>
              <a:rPr lang="nl-BE" sz="2800" dirty="0" smtClean="0"/>
              <a:t>4. snavel</a:t>
            </a:r>
            <a:endParaRPr lang="nl-BE" sz="28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strips(downLeft)">
                                      <p:cBhvr>
                                        <p:cTn id="16" dur="500"/>
                                        <p:tgtEl>
                                          <p:spTgt spid="4">
                                            <p:txEl>
                                              <p:pRg st="0" end="0"/>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strips(downLeft)">
                                      <p:cBhvr>
                                        <p:cTn id="19" dur="500"/>
                                        <p:tgtEl>
                                          <p:spTgt spid="4">
                                            <p:txEl>
                                              <p:pRg st="1" end="1"/>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strips(downLeft)">
                                      <p:cBhvr>
                                        <p:cTn id="25" dur="500"/>
                                        <p:tgtEl>
                                          <p:spTgt spid="4">
                                            <p:txEl>
                                              <p:pRg st="3" end="3"/>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strips(downLeft)">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Horizont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4000" dirty="0" smtClean="0"/>
              <a:t>Eerst over de hals</a:t>
            </a:r>
            <a:endParaRPr lang="nl-BE" sz="4000" dirty="0"/>
          </a:p>
        </p:txBody>
      </p:sp>
      <p:sp>
        <p:nvSpPr>
          <p:cNvPr id="4" name="Tijdelijke aanduiding voor tekst 3"/>
          <p:cNvSpPr>
            <a:spLocks noGrp="1"/>
          </p:cNvSpPr>
          <p:nvPr>
            <p:ph type="body" sz="half" idx="2"/>
          </p:nvPr>
        </p:nvSpPr>
        <p:spPr/>
        <p:txBody>
          <a:bodyPr/>
          <a:lstStyle/>
          <a:p>
            <a:r>
              <a:rPr lang="nl-BE" sz="3200" dirty="0" smtClean="0"/>
              <a:t>De hals van de blauwe reiger is in de vorm van een –s</a:t>
            </a:r>
          </a:p>
          <a:p>
            <a:r>
              <a:rPr lang="nl-BE" sz="3200" dirty="0" smtClean="0"/>
              <a:t>Het is wit en kan een mooie buiging maken.</a:t>
            </a:r>
          </a:p>
          <a:p>
            <a:endParaRPr lang="nl-BE" dirty="0"/>
          </a:p>
        </p:txBody>
      </p:sp>
      <p:pic>
        <p:nvPicPr>
          <p:cNvPr id="7" name="Tijdelijke aanduiding voor inhoud 6" descr="reiger 3.jpg"/>
          <p:cNvPicPr>
            <a:picLocks noGrp="1" noChangeAspect="1"/>
          </p:cNvPicPr>
          <p:nvPr>
            <p:ph idx="1"/>
          </p:nvPr>
        </p:nvPicPr>
        <p:blipFill>
          <a:blip r:embed="rId2" cstate="print"/>
          <a:stretch>
            <a:fillRect/>
          </a:stretch>
        </p:blipFill>
        <p:spPr>
          <a:xfrm>
            <a:off x="3347864" y="2132856"/>
            <a:ext cx="4559858" cy="2376264"/>
          </a:xfr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nodeType="click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by="(-#ppt_w*2)" calcmode="lin" valueType="num">
                                      <p:cBhvr rctx="PPT">
                                        <p:cTn id="23" dur="500" autoRev="1" fill="hold">
                                          <p:stCondLst>
                                            <p:cond delay="0"/>
                                          </p:stCondLst>
                                        </p:cTn>
                                        <p:tgtEl>
                                          <p:spTgt spid="7"/>
                                        </p:tgtEl>
                                        <p:attrNameLst>
                                          <p:attrName>ppt_w</p:attrName>
                                        </p:attrNameLst>
                                      </p:cBhvr>
                                    </p:anim>
                                    <p:anim by="(#ppt_w*0.50)" calcmode="lin" valueType="num">
                                      <p:cBhvr>
                                        <p:cTn id="24" dur="500" decel="50000" autoRev="1" fill="hold">
                                          <p:stCondLst>
                                            <p:cond delay="0"/>
                                          </p:stCondLst>
                                        </p:cTn>
                                        <p:tgtEl>
                                          <p:spTgt spid="7"/>
                                        </p:tgtEl>
                                        <p:attrNameLst>
                                          <p:attrName>ppt_x</p:attrName>
                                        </p:attrNameLst>
                                      </p:cBhvr>
                                    </p:anim>
                                    <p:anim from="(-#ppt_h/2)" to="(#ppt_y)" calcmode="lin" valueType="num">
                                      <p:cBhvr>
                                        <p:cTn id="25" dur="1000" fill="hold">
                                          <p:stCondLst>
                                            <p:cond delay="0"/>
                                          </p:stCondLst>
                                        </p:cTn>
                                        <p:tgtEl>
                                          <p:spTgt spid="7"/>
                                        </p:tgtEl>
                                        <p:attrNameLst>
                                          <p:attrName>ppt_y</p:attrName>
                                        </p:attrNameLst>
                                      </p:cBhvr>
                                    </p:anim>
                                    <p:animRot by="21600000">
                                      <p:cBhvr>
                                        <p:cTn id="26"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600" dirty="0" smtClean="0"/>
              <a:t>Nu over de poten</a:t>
            </a:r>
            <a:endParaRPr lang="nl-BE" sz="3600" dirty="0"/>
          </a:p>
        </p:txBody>
      </p:sp>
      <p:pic>
        <p:nvPicPr>
          <p:cNvPr id="5" name="Tijdelijke aanduiding voor inhoud 4" descr="reiger.jpg"/>
          <p:cNvPicPr>
            <a:picLocks noGrp="1" noChangeAspect="1"/>
          </p:cNvPicPr>
          <p:nvPr>
            <p:ph idx="1"/>
          </p:nvPr>
        </p:nvPicPr>
        <p:blipFill>
          <a:blip r:embed="rId2" cstate="print"/>
          <a:stretch>
            <a:fillRect/>
          </a:stretch>
        </p:blipFill>
        <p:spPr>
          <a:xfrm>
            <a:off x="4430363" y="1268760"/>
            <a:ext cx="2578386" cy="2927542"/>
          </a:xfrm>
        </p:spPr>
      </p:pic>
      <p:sp>
        <p:nvSpPr>
          <p:cNvPr id="4" name="Tijdelijke aanduiding voor tekst 3"/>
          <p:cNvSpPr>
            <a:spLocks noGrp="1"/>
          </p:cNvSpPr>
          <p:nvPr>
            <p:ph type="body" sz="half" idx="2"/>
          </p:nvPr>
        </p:nvSpPr>
        <p:spPr/>
        <p:txBody>
          <a:bodyPr/>
          <a:lstStyle/>
          <a:p>
            <a:r>
              <a:rPr lang="nl-BE" sz="2400" dirty="0" smtClean="0"/>
              <a:t>Hij/zij heeft geen zwemvliezen.</a:t>
            </a:r>
          </a:p>
          <a:p>
            <a:r>
              <a:rPr lang="nl-BE" sz="2400" dirty="0" smtClean="0"/>
              <a:t>Als hij met zijn poten in het water staat denken de vissen dat het rietstengels zijn.</a:t>
            </a:r>
            <a:br>
              <a:rPr lang="nl-BE" sz="2400" dirty="0" smtClean="0"/>
            </a:br>
            <a:r>
              <a:rPr lang="nl-BE" sz="2400" dirty="0" smtClean="0"/>
              <a:t>En zwemmen er met volle vertrouwen rond.</a:t>
            </a:r>
          </a:p>
          <a:p>
            <a:r>
              <a:rPr lang="nl-BE" sz="2400" dirty="0" smtClean="0"/>
              <a:t>Maar opeens grijpt de reiger hun en dan is het visje dood</a:t>
            </a:r>
            <a:r>
              <a:rPr lang="nl-BE" sz="2400" dirty="0" smtClean="0">
                <a:sym typeface="Wingdings" pitchFamily="2" charset="2"/>
              </a:rPr>
              <a:t></a:t>
            </a:r>
          </a:p>
          <a:p>
            <a:endParaRPr lang="nl-BE"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4">
                                            <p:txEl>
                                              <p:pRg st="0" end="0"/>
                                            </p:txEl>
                                          </p:spTgt>
                                        </p:tgtEl>
                                        <p:attrNameLst>
                                          <p:attrName>ppt_w</p:attrName>
                                        </p:attrNameLst>
                                      </p:cBhvr>
                                    </p:anim>
                                    <p:anim by="(#ppt_w*0.50)" calcmode="lin" valueType="num">
                                      <p:cBhvr>
                                        <p:cTn id="13" dur="500" decel="50000" autoRev="1" fill="hold">
                                          <p:stCondLst>
                                            <p:cond delay="0"/>
                                          </p:stCondLst>
                                        </p:cTn>
                                        <p:tgtEl>
                                          <p:spTgt spid="4">
                                            <p:txEl>
                                              <p:pRg st="0" end="0"/>
                                            </p:txEl>
                                          </p:spTgt>
                                        </p:tgtEl>
                                        <p:attrNameLst>
                                          <p:attrName>ppt_x</p:attrName>
                                        </p:attrNameLst>
                                      </p:cBhvr>
                                    </p:anim>
                                    <p:anim from="(-#ppt_h/2)" to="(#ppt_y)" calcmode="lin" valueType="num">
                                      <p:cBhvr>
                                        <p:cTn id="14" dur="1000" fill="hold">
                                          <p:stCondLst>
                                            <p:cond delay="0"/>
                                          </p:stCondLst>
                                        </p:cTn>
                                        <p:tgtEl>
                                          <p:spTgt spid="4">
                                            <p:txEl>
                                              <p:pRg st="0" end="0"/>
                                            </p:txEl>
                                          </p:spTgt>
                                        </p:tgtEl>
                                        <p:attrNameLst>
                                          <p:attrName>ppt_y</p:attrName>
                                        </p:attrNameLst>
                                      </p:cBhvr>
                                    </p:anim>
                                    <p:animRot by="21600000">
                                      <p:cBhvr>
                                        <p:cTn id="15" dur="1000" fill="hold">
                                          <p:stCondLst>
                                            <p:cond delay="0"/>
                                          </p:stCondLst>
                                        </p:cTn>
                                        <p:tgtEl>
                                          <p:spTgt spid="4">
                                            <p:txEl>
                                              <p:pRg st="0" end="0"/>
                                            </p:txEl>
                                          </p:spTgt>
                                        </p:tgtEl>
                                        <p:attrNameLst>
                                          <p:attrName>r</p:attrName>
                                        </p:attrNameLst>
                                      </p:cBhvr>
                                    </p:animRot>
                                  </p:childTnLst>
                                </p:cTn>
                              </p:par>
                              <p:par>
                                <p:cTn id="16" presetID="56" presetClass="entr" presetSubtype="0" fill="hold" nodeType="withEffect">
                                  <p:stCondLst>
                                    <p:cond delay="0"/>
                                  </p:stCondLst>
                                  <p:iterate type="lt">
                                    <p:tmPct val="10000"/>
                                  </p:iterate>
                                  <p:childTnLst>
                                    <p:set>
                                      <p:cBhvr>
                                        <p:cTn id="17" dur="1" fill="hold">
                                          <p:stCondLst>
                                            <p:cond delay="0"/>
                                          </p:stCondLst>
                                        </p:cTn>
                                        <p:tgtEl>
                                          <p:spTgt spid="4">
                                            <p:txEl>
                                              <p:pRg st="1" end="1"/>
                                            </p:txEl>
                                          </p:spTgt>
                                        </p:tgtEl>
                                        <p:attrNameLst>
                                          <p:attrName>style.visibility</p:attrName>
                                        </p:attrNameLst>
                                      </p:cBhvr>
                                      <p:to>
                                        <p:strVal val="visible"/>
                                      </p:to>
                                    </p:set>
                                    <p:anim by="(-#ppt_w*2)" calcmode="lin" valueType="num">
                                      <p:cBhvr rctx="PPT">
                                        <p:cTn id="18" dur="500" autoRev="1" fill="hold">
                                          <p:stCondLst>
                                            <p:cond delay="0"/>
                                          </p:stCondLst>
                                        </p:cTn>
                                        <p:tgtEl>
                                          <p:spTgt spid="4">
                                            <p:txEl>
                                              <p:pRg st="1" end="1"/>
                                            </p:txEl>
                                          </p:spTgt>
                                        </p:tgtEl>
                                        <p:attrNameLst>
                                          <p:attrName>ppt_w</p:attrName>
                                        </p:attrNameLst>
                                      </p:cBhvr>
                                    </p:anim>
                                    <p:anim by="(#ppt_w*0.50)" calcmode="lin" valueType="num">
                                      <p:cBhvr>
                                        <p:cTn id="19" dur="500" decel="50000" autoRev="1" fill="hold">
                                          <p:stCondLst>
                                            <p:cond delay="0"/>
                                          </p:stCondLst>
                                        </p:cTn>
                                        <p:tgtEl>
                                          <p:spTgt spid="4">
                                            <p:txEl>
                                              <p:pRg st="1" end="1"/>
                                            </p:txEl>
                                          </p:spTgt>
                                        </p:tgtEl>
                                        <p:attrNameLst>
                                          <p:attrName>ppt_x</p:attrName>
                                        </p:attrNameLst>
                                      </p:cBhvr>
                                    </p:anim>
                                    <p:anim from="(-#ppt_h/2)" to="(#ppt_y)" calcmode="lin" valueType="num">
                                      <p:cBhvr>
                                        <p:cTn id="20" dur="1000" fill="hold">
                                          <p:stCondLst>
                                            <p:cond delay="0"/>
                                          </p:stCondLst>
                                        </p:cTn>
                                        <p:tgtEl>
                                          <p:spTgt spid="4">
                                            <p:txEl>
                                              <p:pRg st="1" end="1"/>
                                            </p:txEl>
                                          </p:spTgt>
                                        </p:tgtEl>
                                        <p:attrNameLst>
                                          <p:attrName>ppt_y</p:attrName>
                                        </p:attrNameLst>
                                      </p:cBhvr>
                                    </p:anim>
                                    <p:animRot by="21600000">
                                      <p:cBhvr>
                                        <p:cTn id="21" dur="1000" fill="hold">
                                          <p:stCondLst>
                                            <p:cond delay="0"/>
                                          </p:stCondLst>
                                        </p:cTn>
                                        <p:tgtEl>
                                          <p:spTgt spid="4">
                                            <p:txEl>
                                              <p:pRg st="1" end="1"/>
                                            </p:txEl>
                                          </p:spTgt>
                                        </p:tgtEl>
                                        <p:attrNameLst>
                                          <p:attrName>r</p:attrName>
                                        </p:attrNameLst>
                                      </p:cBhvr>
                                    </p:animRot>
                                  </p:childTnLst>
                                </p:cTn>
                              </p:par>
                              <p:par>
                                <p:cTn id="22" presetID="56" presetClass="entr" presetSubtype="0" fill="hold" nodeType="withEffect">
                                  <p:stCondLst>
                                    <p:cond delay="0"/>
                                  </p:stCondLst>
                                  <p:iterate type="lt">
                                    <p:tmPct val="10000"/>
                                  </p:iterate>
                                  <p:childTnLst>
                                    <p:set>
                                      <p:cBhvr>
                                        <p:cTn id="23" dur="1" fill="hold">
                                          <p:stCondLst>
                                            <p:cond delay="0"/>
                                          </p:stCondLst>
                                        </p:cTn>
                                        <p:tgtEl>
                                          <p:spTgt spid="4">
                                            <p:txEl>
                                              <p:pRg st="2" end="2"/>
                                            </p:txEl>
                                          </p:spTgt>
                                        </p:tgtEl>
                                        <p:attrNameLst>
                                          <p:attrName>style.visibility</p:attrName>
                                        </p:attrNameLst>
                                      </p:cBhvr>
                                      <p:to>
                                        <p:strVal val="visible"/>
                                      </p:to>
                                    </p:set>
                                    <p:anim by="(-#ppt_w*2)" calcmode="lin" valueType="num">
                                      <p:cBhvr rctx="PPT">
                                        <p:cTn id="24" dur="500" autoRev="1" fill="hold">
                                          <p:stCondLst>
                                            <p:cond delay="0"/>
                                          </p:stCondLst>
                                        </p:cTn>
                                        <p:tgtEl>
                                          <p:spTgt spid="4">
                                            <p:txEl>
                                              <p:pRg st="2" end="2"/>
                                            </p:txEl>
                                          </p:spTgt>
                                        </p:tgtEl>
                                        <p:attrNameLst>
                                          <p:attrName>ppt_w</p:attrName>
                                        </p:attrNameLst>
                                      </p:cBhvr>
                                    </p:anim>
                                    <p:anim by="(#ppt_w*0.50)" calcmode="lin" valueType="num">
                                      <p:cBhvr>
                                        <p:cTn id="25" dur="500" decel="50000" autoRev="1" fill="hold">
                                          <p:stCondLst>
                                            <p:cond delay="0"/>
                                          </p:stCondLst>
                                        </p:cTn>
                                        <p:tgtEl>
                                          <p:spTgt spid="4">
                                            <p:txEl>
                                              <p:pRg st="2" end="2"/>
                                            </p:txEl>
                                          </p:spTgt>
                                        </p:tgtEl>
                                        <p:attrNameLst>
                                          <p:attrName>ppt_x</p:attrName>
                                        </p:attrNameLst>
                                      </p:cBhvr>
                                    </p:anim>
                                    <p:anim from="(-#ppt_h/2)" to="(#ppt_y)" calcmode="lin" valueType="num">
                                      <p:cBhvr>
                                        <p:cTn id="26" dur="1000" fill="hold">
                                          <p:stCondLst>
                                            <p:cond delay="0"/>
                                          </p:stCondLst>
                                        </p:cTn>
                                        <p:tgtEl>
                                          <p:spTgt spid="4">
                                            <p:txEl>
                                              <p:pRg st="2" end="2"/>
                                            </p:txEl>
                                          </p:spTgt>
                                        </p:tgtEl>
                                        <p:attrNameLst>
                                          <p:attrName>ppt_y</p:attrName>
                                        </p:attrNameLst>
                                      </p:cBhvr>
                                    </p:anim>
                                    <p:animRot by="21600000">
                                      <p:cBhvr>
                                        <p:cTn id="27" dur="1000" fill="hold">
                                          <p:stCondLst>
                                            <p:cond delay="0"/>
                                          </p:stCondLst>
                                        </p:cTn>
                                        <p:tgtEl>
                                          <p:spTgt spid="4">
                                            <p:txEl>
                                              <p:pRg st="2" end="2"/>
                                            </p:txEl>
                                          </p:spTgt>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plus(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600" dirty="0" smtClean="0"/>
              <a:t>Nu over de vleugels</a:t>
            </a:r>
            <a:endParaRPr lang="nl-BE" sz="3600" dirty="0"/>
          </a:p>
        </p:txBody>
      </p:sp>
      <p:pic>
        <p:nvPicPr>
          <p:cNvPr id="5" name="Tijdelijke aanduiding voor inhoud 4" descr="reiger.jpg"/>
          <p:cNvPicPr>
            <a:picLocks noGrp="1" noChangeAspect="1"/>
          </p:cNvPicPr>
          <p:nvPr>
            <p:ph idx="1"/>
          </p:nvPr>
        </p:nvPicPr>
        <p:blipFill>
          <a:blip r:embed="rId2" cstate="print"/>
          <a:stretch>
            <a:fillRect/>
          </a:stretch>
        </p:blipFill>
        <p:spPr>
          <a:xfrm>
            <a:off x="3635896" y="908720"/>
            <a:ext cx="3810000" cy="2533650"/>
          </a:xfrm>
        </p:spPr>
      </p:pic>
      <p:sp>
        <p:nvSpPr>
          <p:cNvPr id="4" name="Tijdelijke aanduiding voor tekst 3"/>
          <p:cNvSpPr>
            <a:spLocks noGrp="1"/>
          </p:cNvSpPr>
          <p:nvPr>
            <p:ph type="body" sz="half" idx="2"/>
          </p:nvPr>
        </p:nvSpPr>
        <p:spPr>
          <a:xfrm>
            <a:off x="357158" y="1714488"/>
            <a:ext cx="3008313" cy="4691063"/>
          </a:xfrm>
        </p:spPr>
        <p:txBody>
          <a:bodyPr>
            <a:normAutofit fontScale="77500" lnSpcReduction="20000"/>
          </a:bodyPr>
          <a:lstStyle/>
          <a:p>
            <a:r>
              <a:rPr lang="nl-BE" sz="4800" dirty="0" smtClean="0"/>
              <a:t>De vleugels zijn lang en behaard met pluimpjes.</a:t>
            </a:r>
          </a:p>
          <a:p>
            <a:r>
              <a:rPr lang="nl-BE" sz="4800" dirty="0" smtClean="0"/>
              <a:t>Ze zijn blauw-grijsachtig</a:t>
            </a:r>
          </a:p>
          <a:p>
            <a:r>
              <a:rPr lang="nl-BE" sz="4800" dirty="0" smtClean="0"/>
              <a:t>Beginnen breed en eindigen kort</a:t>
            </a:r>
          </a:p>
          <a:p>
            <a:r>
              <a:rPr lang="nl-BE" dirty="0" smtClean="0"/>
              <a:t/>
            </a:r>
            <a:br>
              <a:rPr lang="nl-BE" dirty="0" smtClean="0"/>
            </a:br>
            <a:endParaRPr lang="nl-BE"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down)">
                                      <p:cBhvr>
                                        <p:cTn id="28" dur="580">
                                          <p:stCondLst>
                                            <p:cond delay="0"/>
                                          </p:stCondLst>
                                        </p:cTn>
                                        <p:tgtEl>
                                          <p:spTgt spid="4">
                                            <p:txEl>
                                              <p:pRg st="1" end="1"/>
                                            </p:txEl>
                                          </p:spTgt>
                                        </p:tgtEl>
                                      </p:cBhvr>
                                    </p:animEffect>
                                    <p:anim calcmode="lin" valueType="num">
                                      <p:cBhvr>
                                        <p:cTn id="29"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xEl>
                                              <p:pRg st="1" end="1"/>
                                            </p:txEl>
                                          </p:spTgt>
                                        </p:tgtEl>
                                      </p:cBhvr>
                                      <p:to x="100000" y="60000"/>
                                    </p:animScale>
                                    <p:animScale>
                                      <p:cBhvr>
                                        <p:cTn id="35" dur="166" decel="50000">
                                          <p:stCondLst>
                                            <p:cond delay="676"/>
                                          </p:stCondLst>
                                        </p:cTn>
                                        <p:tgtEl>
                                          <p:spTgt spid="4">
                                            <p:txEl>
                                              <p:pRg st="1" end="1"/>
                                            </p:txEl>
                                          </p:spTgt>
                                        </p:tgtEl>
                                      </p:cBhvr>
                                      <p:to x="100000" y="100000"/>
                                    </p:animScale>
                                    <p:animScale>
                                      <p:cBhvr>
                                        <p:cTn id="36" dur="26">
                                          <p:stCondLst>
                                            <p:cond delay="1312"/>
                                          </p:stCondLst>
                                        </p:cTn>
                                        <p:tgtEl>
                                          <p:spTgt spid="4">
                                            <p:txEl>
                                              <p:pRg st="1" end="1"/>
                                            </p:txEl>
                                          </p:spTgt>
                                        </p:tgtEl>
                                      </p:cBhvr>
                                      <p:to x="100000" y="80000"/>
                                    </p:animScale>
                                    <p:animScale>
                                      <p:cBhvr>
                                        <p:cTn id="37" dur="166" decel="50000">
                                          <p:stCondLst>
                                            <p:cond delay="1338"/>
                                          </p:stCondLst>
                                        </p:cTn>
                                        <p:tgtEl>
                                          <p:spTgt spid="4">
                                            <p:txEl>
                                              <p:pRg st="1" end="1"/>
                                            </p:txEl>
                                          </p:spTgt>
                                        </p:tgtEl>
                                      </p:cBhvr>
                                      <p:to x="100000" y="100000"/>
                                    </p:animScale>
                                    <p:animScale>
                                      <p:cBhvr>
                                        <p:cTn id="38" dur="26">
                                          <p:stCondLst>
                                            <p:cond delay="1642"/>
                                          </p:stCondLst>
                                        </p:cTn>
                                        <p:tgtEl>
                                          <p:spTgt spid="4">
                                            <p:txEl>
                                              <p:pRg st="1" end="1"/>
                                            </p:txEl>
                                          </p:spTgt>
                                        </p:tgtEl>
                                      </p:cBhvr>
                                      <p:to x="100000" y="90000"/>
                                    </p:animScale>
                                    <p:animScale>
                                      <p:cBhvr>
                                        <p:cTn id="39" dur="166" decel="50000">
                                          <p:stCondLst>
                                            <p:cond delay="1668"/>
                                          </p:stCondLst>
                                        </p:cTn>
                                        <p:tgtEl>
                                          <p:spTgt spid="4">
                                            <p:txEl>
                                              <p:pRg st="1" end="1"/>
                                            </p:txEl>
                                          </p:spTgt>
                                        </p:tgtEl>
                                      </p:cBhvr>
                                      <p:to x="100000" y="100000"/>
                                    </p:animScale>
                                    <p:animScale>
                                      <p:cBhvr>
                                        <p:cTn id="40" dur="26">
                                          <p:stCondLst>
                                            <p:cond delay="1808"/>
                                          </p:stCondLst>
                                        </p:cTn>
                                        <p:tgtEl>
                                          <p:spTgt spid="4">
                                            <p:txEl>
                                              <p:pRg st="1" end="1"/>
                                            </p:txEl>
                                          </p:spTgt>
                                        </p:tgtEl>
                                      </p:cBhvr>
                                      <p:to x="100000" y="95000"/>
                                    </p:animScale>
                                    <p:animScale>
                                      <p:cBhvr>
                                        <p:cTn id="41" dur="166" decel="50000">
                                          <p:stCondLst>
                                            <p:cond delay="1834"/>
                                          </p:stCondLst>
                                        </p:cTn>
                                        <p:tgtEl>
                                          <p:spTgt spid="4">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wipe(down)">
                                      <p:cBhvr>
                                        <p:cTn id="44" dur="580">
                                          <p:stCondLst>
                                            <p:cond delay="0"/>
                                          </p:stCondLst>
                                        </p:cTn>
                                        <p:tgtEl>
                                          <p:spTgt spid="4">
                                            <p:txEl>
                                              <p:pRg st="2" end="2"/>
                                            </p:txEl>
                                          </p:spTgt>
                                        </p:tgtEl>
                                      </p:cBhvr>
                                    </p:animEffect>
                                    <p:anim calcmode="lin" valueType="num">
                                      <p:cBhvr>
                                        <p:cTn id="45"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4">
                                            <p:txEl>
                                              <p:pRg st="2" end="2"/>
                                            </p:txEl>
                                          </p:spTgt>
                                        </p:tgtEl>
                                      </p:cBhvr>
                                      <p:to x="100000" y="60000"/>
                                    </p:animScale>
                                    <p:animScale>
                                      <p:cBhvr>
                                        <p:cTn id="51" dur="166" decel="50000">
                                          <p:stCondLst>
                                            <p:cond delay="676"/>
                                          </p:stCondLst>
                                        </p:cTn>
                                        <p:tgtEl>
                                          <p:spTgt spid="4">
                                            <p:txEl>
                                              <p:pRg st="2" end="2"/>
                                            </p:txEl>
                                          </p:spTgt>
                                        </p:tgtEl>
                                      </p:cBhvr>
                                      <p:to x="100000" y="100000"/>
                                    </p:animScale>
                                    <p:animScale>
                                      <p:cBhvr>
                                        <p:cTn id="52" dur="26">
                                          <p:stCondLst>
                                            <p:cond delay="1312"/>
                                          </p:stCondLst>
                                        </p:cTn>
                                        <p:tgtEl>
                                          <p:spTgt spid="4">
                                            <p:txEl>
                                              <p:pRg st="2" end="2"/>
                                            </p:txEl>
                                          </p:spTgt>
                                        </p:tgtEl>
                                      </p:cBhvr>
                                      <p:to x="100000" y="80000"/>
                                    </p:animScale>
                                    <p:animScale>
                                      <p:cBhvr>
                                        <p:cTn id="53" dur="166" decel="50000">
                                          <p:stCondLst>
                                            <p:cond delay="1338"/>
                                          </p:stCondLst>
                                        </p:cTn>
                                        <p:tgtEl>
                                          <p:spTgt spid="4">
                                            <p:txEl>
                                              <p:pRg st="2" end="2"/>
                                            </p:txEl>
                                          </p:spTgt>
                                        </p:tgtEl>
                                      </p:cBhvr>
                                      <p:to x="100000" y="100000"/>
                                    </p:animScale>
                                    <p:animScale>
                                      <p:cBhvr>
                                        <p:cTn id="54" dur="26">
                                          <p:stCondLst>
                                            <p:cond delay="1642"/>
                                          </p:stCondLst>
                                        </p:cTn>
                                        <p:tgtEl>
                                          <p:spTgt spid="4">
                                            <p:txEl>
                                              <p:pRg st="2" end="2"/>
                                            </p:txEl>
                                          </p:spTgt>
                                        </p:tgtEl>
                                      </p:cBhvr>
                                      <p:to x="100000" y="90000"/>
                                    </p:animScale>
                                    <p:animScale>
                                      <p:cBhvr>
                                        <p:cTn id="55" dur="166" decel="50000">
                                          <p:stCondLst>
                                            <p:cond delay="1668"/>
                                          </p:stCondLst>
                                        </p:cTn>
                                        <p:tgtEl>
                                          <p:spTgt spid="4">
                                            <p:txEl>
                                              <p:pRg st="2" end="2"/>
                                            </p:txEl>
                                          </p:spTgt>
                                        </p:tgtEl>
                                      </p:cBhvr>
                                      <p:to x="100000" y="100000"/>
                                    </p:animScale>
                                    <p:animScale>
                                      <p:cBhvr>
                                        <p:cTn id="56" dur="26">
                                          <p:stCondLst>
                                            <p:cond delay="1808"/>
                                          </p:stCondLst>
                                        </p:cTn>
                                        <p:tgtEl>
                                          <p:spTgt spid="4">
                                            <p:txEl>
                                              <p:pRg st="2" end="2"/>
                                            </p:txEl>
                                          </p:spTgt>
                                        </p:tgtEl>
                                      </p:cBhvr>
                                      <p:to x="100000" y="95000"/>
                                    </p:animScale>
                                    <p:animScale>
                                      <p:cBhvr>
                                        <p:cTn id="57" dur="166" decel="50000">
                                          <p:stCondLst>
                                            <p:cond delay="1834"/>
                                          </p:stCondLst>
                                        </p:cTn>
                                        <p:tgtEl>
                                          <p:spTgt spid="4">
                                            <p:txEl>
                                              <p:pRg st="2" end="2"/>
                                            </p:txEl>
                                          </p:spTgt>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38" presetClass="entr" presetSubtype="0" accel="50000" fill="hold" nodeType="clickEffect">
                                  <p:stCondLst>
                                    <p:cond delay="0"/>
                                  </p:stCondLst>
                                  <p:iterate type="lt">
                                    <p:tmPct val="50000"/>
                                  </p:iterate>
                                  <p:childTnLst>
                                    <p:set>
                                      <p:cBhvr>
                                        <p:cTn id="61" dur="1" fill="hold">
                                          <p:stCondLst>
                                            <p:cond delay="0"/>
                                          </p:stCondLst>
                                        </p:cTn>
                                        <p:tgtEl>
                                          <p:spTgt spid="5"/>
                                        </p:tgtEl>
                                        <p:attrNameLst>
                                          <p:attrName>style.visibility</p:attrName>
                                        </p:attrNameLst>
                                      </p:cBhvr>
                                      <p:to>
                                        <p:strVal val="visible"/>
                                      </p:to>
                                    </p:set>
                                    <p:set>
                                      <p:cBhvr>
                                        <p:cTn id="62" dur="455" fill="hold">
                                          <p:stCondLst>
                                            <p:cond delay="0"/>
                                          </p:stCondLst>
                                        </p:cTn>
                                        <p:tgtEl>
                                          <p:spTgt spid="5"/>
                                        </p:tgtEl>
                                        <p:attrNameLst>
                                          <p:attrName>style.rotation</p:attrName>
                                        </p:attrNameLst>
                                      </p:cBhvr>
                                      <p:to>
                                        <p:strVal val="-45.0"/>
                                      </p:to>
                                    </p:set>
                                    <p:anim calcmode="lin" valueType="num">
                                      <p:cBhvr>
                                        <p:cTn id="63"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64"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65"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66"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600" dirty="0" smtClean="0"/>
              <a:t>En nu over de snavel</a:t>
            </a:r>
            <a:endParaRPr lang="nl-BE" sz="3600" dirty="0"/>
          </a:p>
        </p:txBody>
      </p:sp>
      <p:pic>
        <p:nvPicPr>
          <p:cNvPr id="5" name="Tijdelijke aanduiding voor inhoud 4" descr="reiger.jpg"/>
          <p:cNvPicPr>
            <a:picLocks noGrp="1" noChangeAspect="1"/>
          </p:cNvPicPr>
          <p:nvPr>
            <p:ph idx="1"/>
          </p:nvPr>
        </p:nvPicPr>
        <p:blipFill>
          <a:blip r:embed="rId2" cstate="print"/>
          <a:stretch>
            <a:fillRect/>
          </a:stretch>
        </p:blipFill>
        <p:spPr>
          <a:xfrm rot="603434">
            <a:off x="3923928" y="980728"/>
            <a:ext cx="4392488" cy="3294366"/>
          </a:xfrm>
        </p:spPr>
      </p:pic>
      <p:sp>
        <p:nvSpPr>
          <p:cNvPr id="4" name="Tijdelijke aanduiding voor tekst 3"/>
          <p:cNvSpPr>
            <a:spLocks noGrp="1"/>
          </p:cNvSpPr>
          <p:nvPr>
            <p:ph type="body" sz="half" idx="2"/>
          </p:nvPr>
        </p:nvSpPr>
        <p:spPr>
          <a:xfrm>
            <a:off x="395536" y="1412776"/>
            <a:ext cx="3008313" cy="4691063"/>
          </a:xfrm>
        </p:spPr>
        <p:txBody>
          <a:bodyPr>
            <a:noAutofit/>
          </a:bodyPr>
          <a:lstStyle/>
          <a:p>
            <a:r>
              <a:rPr lang="nl-BE" sz="4400" dirty="0" smtClean="0"/>
              <a:t>De snavel is scherp en oranje.</a:t>
            </a:r>
          </a:p>
          <a:p>
            <a:r>
              <a:rPr lang="nl-BE" sz="4400" dirty="0" smtClean="0"/>
              <a:t>Begint heel breed en wordt daarna smal</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kenmerken</a:t>
            </a:r>
            <a:endParaRPr lang="nl-BE" dirty="0"/>
          </a:p>
        </p:txBody>
      </p:sp>
      <p:pic>
        <p:nvPicPr>
          <p:cNvPr id="5" name="Tijdelijke aanduiding voor inhoud 4" descr="reiger.jpg 1.jpg"/>
          <p:cNvPicPr>
            <a:picLocks noGrp="1" noChangeAspect="1"/>
          </p:cNvPicPr>
          <p:nvPr>
            <p:ph idx="1"/>
          </p:nvPr>
        </p:nvPicPr>
        <p:blipFill>
          <a:blip r:embed="rId2" cstate="print"/>
          <a:stretch>
            <a:fillRect/>
          </a:stretch>
        </p:blipFill>
        <p:spPr>
          <a:xfrm rot="311108">
            <a:off x="3563888" y="980729"/>
            <a:ext cx="4692935" cy="3528392"/>
          </a:xfrm>
        </p:spPr>
      </p:pic>
      <p:sp>
        <p:nvSpPr>
          <p:cNvPr id="4" name="Tijdelijke aanduiding voor tekst 3"/>
          <p:cNvSpPr>
            <a:spLocks noGrp="1"/>
          </p:cNvSpPr>
          <p:nvPr>
            <p:ph type="body" sz="half" idx="2"/>
          </p:nvPr>
        </p:nvSpPr>
        <p:spPr/>
        <p:txBody>
          <a:bodyPr>
            <a:normAutofit fontScale="92500" lnSpcReduction="20000"/>
          </a:bodyPr>
          <a:lstStyle/>
          <a:p>
            <a:r>
              <a:rPr lang="nl-BE" sz="1900" dirty="0" smtClean="0"/>
              <a:t>De blauwe reiger is te herkennen aan:</a:t>
            </a:r>
          </a:p>
          <a:p>
            <a:r>
              <a:rPr lang="nl-BE" sz="1900" dirty="0" smtClean="0"/>
              <a:t>Een grootte van  90 cm</a:t>
            </a:r>
          </a:p>
          <a:p>
            <a:r>
              <a:rPr lang="nl-BE" sz="1900" dirty="0" smtClean="0"/>
              <a:t>En een gewicht van zo’n 2 kg</a:t>
            </a:r>
          </a:p>
          <a:p>
            <a:endParaRPr lang="nl-BE" dirty="0" smtClean="0"/>
          </a:p>
          <a:p>
            <a:endParaRPr lang="nl-BE" dirty="0" smtClean="0"/>
          </a:p>
          <a:p>
            <a:r>
              <a:rPr lang="nl-BE" sz="2800" dirty="0" smtClean="0"/>
              <a:t>Aan het geluid kun je de vogel herkennen</a:t>
            </a:r>
          </a:p>
          <a:p>
            <a:endParaRPr lang="nl-BE" dirty="0" smtClean="0"/>
          </a:p>
          <a:p>
            <a:endParaRPr lang="nl-BE" dirty="0" smtClean="0"/>
          </a:p>
          <a:p>
            <a:r>
              <a:rPr lang="nl-BE" sz="2200" dirty="0" smtClean="0"/>
              <a:t>Een diep, rauw "schraatsj" in de vlucht (ook wel beschreven als "grrèngk"). Op het nest snavelgeklapper en verschillende rauwe, krassende en kokkerende geluiden</a:t>
            </a:r>
            <a:endParaRPr lang="nl-BE" sz="2200"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80">
                                          <p:stCondLst>
                                            <p:cond delay="0"/>
                                          </p:stCondLst>
                                        </p:cTn>
                                        <p:tgtEl>
                                          <p:spTgt spid="4">
                                            <p:txEl>
                                              <p:pRg st="0" end="0"/>
                                            </p:txEl>
                                          </p:spTgt>
                                        </p:tgtEl>
                                      </p:cBhvr>
                                    </p:animEffect>
                                    <p:anim calcmode="lin" valueType="num">
                                      <p:cBhvr>
                                        <p:cTn id="1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xEl>
                                              <p:pRg st="0" end="0"/>
                                            </p:txEl>
                                          </p:spTgt>
                                        </p:tgtEl>
                                      </p:cBhvr>
                                      <p:to x="100000" y="60000"/>
                                    </p:animScale>
                                    <p:animScale>
                                      <p:cBhvr>
                                        <p:cTn id="19" dur="166" decel="50000">
                                          <p:stCondLst>
                                            <p:cond delay="676"/>
                                          </p:stCondLst>
                                        </p:cTn>
                                        <p:tgtEl>
                                          <p:spTgt spid="4">
                                            <p:txEl>
                                              <p:pRg st="0" end="0"/>
                                            </p:txEl>
                                          </p:spTgt>
                                        </p:tgtEl>
                                      </p:cBhvr>
                                      <p:to x="100000" y="100000"/>
                                    </p:animScale>
                                    <p:animScale>
                                      <p:cBhvr>
                                        <p:cTn id="20" dur="26">
                                          <p:stCondLst>
                                            <p:cond delay="1312"/>
                                          </p:stCondLst>
                                        </p:cTn>
                                        <p:tgtEl>
                                          <p:spTgt spid="4">
                                            <p:txEl>
                                              <p:pRg st="0" end="0"/>
                                            </p:txEl>
                                          </p:spTgt>
                                        </p:tgtEl>
                                      </p:cBhvr>
                                      <p:to x="100000" y="80000"/>
                                    </p:animScale>
                                    <p:animScale>
                                      <p:cBhvr>
                                        <p:cTn id="21" dur="166" decel="50000">
                                          <p:stCondLst>
                                            <p:cond delay="1338"/>
                                          </p:stCondLst>
                                        </p:cTn>
                                        <p:tgtEl>
                                          <p:spTgt spid="4">
                                            <p:txEl>
                                              <p:pRg st="0" end="0"/>
                                            </p:txEl>
                                          </p:spTgt>
                                        </p:tgtEl>
                                      </p:cBhvr>
                                      <p:to x="100000" y="100000"/>
                                    </p:animScale>
                                    <p:animScale>
                                      <p:cBhvr>
                                        <p:cTn id="22" dur="26">
                                          <p:stCondLst>
                                            <p:cond delay="1642"/>
                                          </p:stCondLst>
                                        </p:cTn>
                                        <p:tgtEl>
                                          <p:spTgt spid="4">
                                            <p:txEl>
                                              <p:pRg st="0" end="0"/>
                                            </p:txEl>
                                          </p:spTgt>
                                        </p:tgtEl>
                                      </p:cBhvr>
                                      <p:to x="100000" y="90000"/>
                                    </p:animScale>
                                    <p:animScale>
                                      <p:cBhvr>
                                        <p:cTn id="23" dur="166" decel="50000">
                                          <p:stCondLst>
                                            <p:cond delay="1668"/>
                                          </p:stCondLst>
                                        </p:cTn>
                                        <p:tgtEl>
                                          <p:spTgt spid="4">
                                            <p:txEl>
                                              <p:pRg st="0" end="0"/>
                                            </p:txEl>
                                          </p:spTgt>
                                        </p:tgtEl>
                                      </p:cBhvr>
                                      <p:to x="100000" y="100000"/>
                                    </p:animScale>
                                    <p:animScale>
                                      <p:cBhvr>
                                        <p:cTn id="24" dur="26">
                                          <p:stCondLst>
                                            <p:cond delay="1808"/>
                                          </p:stCondLst>
                                        </p:cTn>
                                        <p:tgtEl>
                                          <p:spTgt spid="4">
                                            <p:txEl>
                                              <p:pRg st="0" end="0"/>
                                            </p:txEl>
                                          </p:spTgt>
                                        </p:tgtEl>
                                      </p:cBhvr>
                                      <p:to x="100000" y="95000"/>
                                    </p:animScale>
                                    <p:animScale>
                                      <p:cBhvr>
                                        <p:cTn id="25" dur="166" decel="50000">
                                          <p:stCondLst>
                                            <p:cond delay="1834"/>
                                          </p:stCondLst>
                                        </p:cTn>
                                        <p:tgtEl>
                                          <p:spTgt spid="4">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down)">
                                      <p:cBhvr>
                                        <p:cTn id="28" dur="580">
                                          <p:stCondLst>
                                            <p:cond delay="0"/>
                                          </p:stCondLst>
                                        </p:cTn>
                                        <p:tgtEl>
                                          <p:spTgt spid="4">
                                            <p:txEl>
                                              <p:pRg st="1" end="1"/>
                                            </p:txEl>
                                          </p:spTgt>
                                        </p:tgtEl>
                                      </p:cBhvr>
                                    </p:animEffect>
                                    <p:anim calcmode="lin" valueType="num">
                                      <p:cBhvr>
                                        <p:cTn id="29"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xEl>
                                              <p:pRg st="1" end="1"/>
                                            </p:txEl>
                                          </p:spTgt>
                                        </p:tgtEl>
                                      </p:cBhvr>
                                      <p:to x="100000" y="60000"/>
                                    </p:animScale>
                                    <p:animScale>
                                      <p:cBhvr>
                                        <p:cTn id="35" dur="166" decel="50000">
                                          <p:stCondLst>
                                            <p:cond delay="676"/>
                                          </p:stCondLst>
                                        </p:cTn>
                                        <p:tgtEl>
                                          <p:spTgt spid="4">
                                            <p:txEl>
                                              <p:pRg st="1" end="1"/>
                                            </p:txEl>
                                          </p:spTgt>
                                        </p:tgtEl>
                                      </p:cBhvr>
                                      <p:to x="100000" y="100000"/>
                                    </p:animScale>
                                    <p:animScale>
                                      <p:cBhvr>
                                        <p:cTn id="36" dur="26">
                                          <p:stCondLst>
                                            <p:cond delay="1312"/>
                                          </p:stCondLst>
                                        </p:cTn>
                                        <p:tgtEl>
                                          <p:spTgt spid="4">
                                            <p:txEl>
                                              <p:pRg st="1" end="1"/>
                                            </p:txEl>
                                          </p:spTgt>
                                        </p:tgtEl>
                                      </p:cBhvr>
                                      <p:to x="100000" y="80000"/>
                                    </p:animScale>
                                    <p:animScale>
                                      <p:cBhvr>
                                        <p:cTn id="37" dur="166" decel="50000">
                                          <p:stCondLst>
                                            <p:cond delay="1338"/>
                                          </p:stCondLst>
                                        </p:cTn>
                                        <p:tgtEl>
                                          <p:spTgt spid="4">
                                            <p:txEl>
                                              <p:pRg st="1" end="1"/>
                                            </p:txEl>
                                          </p:spTgt>
                                        </p:tgtEl>
                                      </p:cBhvr>
                                      <p:to x="100000" y="100000"/>
                                    </p:animScale>
                                    <p:animScale>
                                      <p:cBhvr>
                                        <p:cTn id="38" dur="26">
                                          <p:stCondLst>
                                            <p:cond delay="1642"/>
                                          </p:stCondLst>
                                        </p:cTn>
                                        <p:tgtEl>
                                          <p:spTgt spid="4">
                                            <p:txEl>
                                              <p:pRg st="1" end="1"/>
                                            </p:txEl>
                                          </p:spTgt>
                                        </p:tgtEl>
                                      </p:cBhvr>
                                      <p:to x="100000" y="90000"/>
                                    </p:animScale>
                                    <p:animScale>
                                      <p:cBhvr>
                                        <p:cTn id="39" dur="166" decel="50000">
                                          <p:stCondLst>
                                            <p:cond delay="1668"/>
                                          </p:stCondLst>
                                        </p:cTn>
                                        <p:tgtEl>
                                          <p:spTgt spid="4">
                                            <p:txEl>
                                              <p:pRg st="1" end="1"/>
                                            </p:txEl>
                                          </p:spTgt>
                                        </p:tgtEl>
                                      </p:cBhvr>
                                      <p:to x="100000" y="100000"/>
                                    </p:animScale>
                                    <p:animScale>
                                      <p:cBhvr>
                                        <p:cTn id="40" dur="26">
                                          <p:stCondLst>
                                            <p:cond delay="1808"/>
                                          </p:stCondLst>
                                        </p:cTn>
                                        <p:tgtEl>
                                          <p:spTgt spid="4">
                                            <p:txEl>
                                              <p:pRg st="1" end="1"/>
                                            </p:txEl>
                                          </p:spTgt>
                                        </p:tgtEl>
                                      </p:cBhvr>
                                      <p:to x="100000" y="95000"/>
                                    </p:animScale>
                                    <p:animScale>
                                      <p:cBhvr>
                                        <p:cTn id="41" dur="166" decel="50000">
                                          <p:stCondLst>
                                            <p:cond delay="1834"/>
                                          </p:stCondLst>
                                        </p:cTn>
                                        <p:tgtEl>
                                          <p:spTgt spid="4">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wipe(down)">
                                      <p:cBhvr>
                                        <p:cTn id="44" dur="580">
                                          <p:stCondLst>
                                            <p:cond delay="0"/>
                                          </p:stCondLst>
                                        </p:cTn>
                                        <p:tgtEl>
                                          <p:spTgt spid="4">
                                            <p:txEl>
                                              <p:pRg st="2" end="2"/>
                                            </p:txEl>
                                          </p:spTgt>
                                        </p:tgtEl>
                                      </p:cBhvr>
                                    </p:animEffect>
                                    <p:anim calcmode="lin" valueType="num">
                                      <p:cBhvr>
                                        <p:cTn id="45"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4">
                                            <p:txEl>
                                              <p:pRg st="2" end="2"/>
                                            </p:txEl>
                                          </p:spTgt>
                                        </p:tgtEl>
                                      </p:cBhvr>
                                      <p:to x="100000" y="60000"/>
                                    </p:animScale>
                                    <p:animScale>
                                      <p:cBhvr>
                                        <p:cTn id="51" dur="166" decel="50000">
                                          <p:stCondLst>
                                            <p:cond delay="676"/>
                                          </p:stCondLst>
                                        </p:cTn>
                                        <p:tgtEl>
                                          <p:spTgt spid="4">
                                            <p:txEl>
                                              <p:pRg st="2" end="2"/>
                                            </p:txEl>
                                          </p:spTgt>
                                        </p:tgtEl>
                                      </p:cBhvr>
                                      <p:to x="100000" y="100000"/>
                                    </p:animScale>
                                    <p:animScale>
                                      <p:cBhvr>
                                        <p:cTn id="52" dur="26">
                                          <p:stCondLst>
                                            <p:cond delay="1312"/>
                                          </p:stCondLst>
                                        </p:cTn>
                                        <p:tgtEl>
                                          <p:spTgt spid="4">
                                            <p:txEl>
                                              <p:pRg st="2" end="2"/>
                                            </p:txEl>
                                          </p:spTgt>
                                        </p:tgtEl>
                                      </p:cBhvr>
                                      <p:to x="100000" y="80000"/>
                                    </p:animScale>
                                    <p:animScale>
                                      <p:cBhvr>
                                        <p:cTn id="53" dur="166" decel="50000">
                                          <p:stCondLst>
                                            <p:cond delay="1338"/>
                                          </p:stCondLst>
                                        </p:cTn>
                                        <p:tgtEl>
                                          <p:spTgt spid="4">
                                            <p:txEl>
                                              <p:pRg st="2" end="2"/>
                                            </p:txEl>
                                          </p:spTgt>
                                        </p:tgtEl>
                                      </p:cBhvr>
                                      <p:to x="100000" y="100000"/>
                                    </p:animScale>
                                    <p:animScale>
                                      <p:cBhvr>
                                        <p:cTn id="54" dur="26">
                                          <p:stCondLst>
                                            <p:cond delay="1642"/>
                                          </p:stCondLst>
                                        </p:cTn>
                                        <p:tgtEl>
                                          <p:spTgt spid="4">
                                            <p:txEl>
                                              <p:pRg st="2" end="2"/>
                                            </p:txEl>
                                          </p:spTgt>
                                        </p:tgtEl>
                                      </p:cBhvr>
                                      <p:to x="100000" y="90000"/>
                                    </p:animScale>
                                    <p:animScale>
                                      <p:cBhvr>
                                        <p:cTn id="55" dur="166" decel="50000">
                                          <p:stCondLst>
                                            <p:cond delay="1668"/>
                                          </p:stCondLst>
                                        </p:cTn>
                                        <p:tgtEl>
                                          <p:spTgt spid="4">
                                            <p:txEl>
                                              <p:pRg st="2" end="2"/>
                                            </p:txEl>
                                          </p:spTgt>
                                        </p:tgtEl>
                                      </p:cBhvr>
                                      <p:to x="100000" y="100000"/>
                                    </p:animScale>
                                    <p:animScale>
                                      <p:cBhvr>
                                        <p:cTn id="56" dur="26">
                                          <p:stCondLst>
                                            <p:cond delay="1808"/>
                                          </p:stCondLst>
                                        </p:cTn>
                                        <p:tgtEl>
                                          <p:spTgt spid="4">
                                            <p:txEl>
                                              <p:pRg st="2" end="2"/>
                                            </p:txEl>
                                          </p:spTgt>
                                        </p:tgtEl>
                                      </p:cBhvr>
                                      <p:to x="100000" y="95000"/>
                                    </p:animScale>
                                    <p:animScale>
                                      <p:cBhvr>
                                        <p:cTn id="57" dur="166" decel="50000">
                                          <p:stCondLst>
                                            <p:cond delay="1834"/>
                                          </p:stCondLst>
                                        </p:cTn>
                                        <p:tgtEl>
                                          <p:spTgt spid="4">
                                            <p:txEl>
                                              <p:pRg st="2" end="2"/>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wipe(down)">
                                      <p:cBhvr>
                                        <p:cTn id="60" dur="580">
                                          <p:stCondLst>
                                            <p:cond delay="0"/>
                                          </p:stCondLst>
                                        </p:cTn>
                                        <p:tgtEl>
                                          <p:spTgt spid="4">
                                            <p:txEl>
                                              <p:pRg st="5" end="5"/>
                                            </p:txEl>
                                          </p:spTgt>
                                        </p:tgtEl>
                                      </p:cBhvr>
                                    </p:animEffect>
                                    <p:anim calcmode="lin" valueType="num">
                                      <p:cBhvr>
                                        <p:cTn id="61"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4">
                                            <p:txEl>
                                              <p:pRg st="5" end="5"/>
                                            </p:txEl>
                                          </p:spTgt>
                                        </p:tgtEl>
                                      </p:cBhvr>
                                      <p:to x="100000" y="60000"/>
                                    </p:animScale>
                                    <p:animScale>
                                      <p:cBhvr>
                                        <p:cTn id="67" dur="166" decel="50000">
                                          <p:stCondLst>
                                            <p:cond delay="676"/>
                                          </p:stCondLst>
                                        </p:cTn>
                                        <p:tgtEl>
                                          <p:spTgt spid="4">
                                            <p:txEl>
                                              <p:pRg st="5" end="5"/>
                                            </p:txEl>
                                          </p:spTgt>
                                        </p:tgtEl>
                                      </p:cBhvr>
                                      <p:to x="100000" y="100000"/>
                                    </p:animScale>
                                    <p:animScale>
                                      <p:cBhvr>
                                        <p:cTn id="68" dur="26">
                                          <p:stCondLst>
                                            <p:cond delay="1312"/>
                                          </p:stCondLst>
                                        </p:cTn>
                                        <p:tgtEl>
                                          <p:spTgt spid="4">
                                            <p:txEl>
                                              <p:pRg st="5" end="5"/>
                                            </p:txEl>
                                          </p:spTgt>
                                        </p:tgtEl>
                                      </p:cBhvr>
                                      <p:to x="100000" y="80000"/>
                                    </p:animScale>
                                    <p:animScale>
                                      <p:cBhvr>
                                        <p:cTn id="69" dur="166" decel="50000">
                                          <p:stCondLst>
                                            <p:cond delay="1338"/>
                                          </p:stCondLst>
                                        </p:cTn>
                                        <p:tgtEl>
                                          <p:spTgt spid="4">
                                            <p:txEl>
                                              <p:pRg st="5" end="5"/>
                                            </p:txEl>
                                          </p:spTgt>
                                        </p:tgtEl>
                                      </p:cBhvr>
                                      <p:to x="100000" y="100000"/>
                                    </p:animScale>
                                    <p:animScale>
                                      <p:cBhvr>
                                        <p:cTn id="70" dur="26">
                                          <p:stCondLst>
                                            <p:cond delay="1642"/>
                                          </p:stCondLst>
                                        </p:cTn>
                                        <p:tgtEl>
                                          <p:spTgt spid="4">
                                            <p:txEl>
                                              <p:pRg st="5" end="5"/>
                                            </p:txEl>
                                          </p:spTgt>
                                        </p:tgtEl>
                                      </p:cBhvr>
                                      <p:to x="100000" y="90000"/>
                                    </p:animScale>
                                    <p:animScale>
                                      <p:cBhvr>
                                        <p:cTn id="71" dur="166" decel="50000">
                                          <p:stCondLst>
                                            <p:cond delay="1668"/>
                                          </p:stCondLst>
                                        </p:cTn>
                                        <p:tgtEl>
                                          <p:spTgt spid="4">
                                            <p:txEl>
                                              <p:pRg st="5" end="5"/>
                                            </p:txEl>
                                          </p:spTgt>
                                        </p:tgtEl>
                                      </p:cBhvr>
                                      <p:to x="100000" y="100000"/>
                                    </p:animScale>
                                    <p:animScale>
                                      <p:cBhvr>
                                        <p:cTn id="72" dur="26">
                                          <p:stCondLst>
                                            <p:cond delay="1808"/>
                                          </p:stCondLst>
                                        </p:cTn>
                                        <p:tgtEl>
                                          <p:spTgt spid="4">
                                            <p:txEl>
                                              <p:pRg st="5" end="5"/>
                                            </p:txEl>
                                          </p:spTgt>
                                        </p:tgtEl>
                                      </p:cBhvr>
                                      <p:to x="100000" y="95000"/>
                                    </p:animScale>
                                    <p:animScale>
                                      <p:cBhvr>
                                        <p:cTn id="73" dur="166" decel="50000">
                                          <p:stCondLst>
                                            <p:cond delay="1834"/>
                                          </p:stCondLst>
                                        </p:cTn>
                                        <p:tgtEl>
                                          <p:spTgt spid="4">
                                            <p:txEl>
                                              <p:pRg st="5" end="5"/>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4">
                                            <p:txEl>
                                              <p:pRg st="8" end="8"/>
                                            </p:txEl>
                                          </p:spTgt>
                                        </p:tgtEl>
                                        <p:attrNameLst>
                                          <p:attrName>style.visibility</p:attrName>
                                        </p:attrNameLst>
                                      </p:cBhvr>
                                      <p:to>
                                        <p:strVal val="visible"/>
                                      </p:to>
                                    </p:set>
                                    <p:animEffect transition="in" filter="wipe(down)">
                                      <p:cBhvr>
                                        <p:cTn id="76" dur="580">
                                          <p:stCondLst>
                                            <p:cond delay="0"/>
                                          </p:stCondLst>
                                        </p:cTn>
                                        <p:tgtEl>
                                          <p:spTgt spid="4">
                                            <p:txEl>
                                              <p:pRg st="8" end="8"/>
                                            </p:txEl>
                                          </p:spTgt>
                                        </p:tgtEl>
                                      </p:cBhvr>
                                    </p:animEffect>
                                    <p:anim calcmode="lin" valueType="num">
                                      <p:cBhvr>
                                        <p:cTn id="77"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4">
                                            <p:txEl>
                                              <p:pRg st="8" end="8"/>
                                            </p:txEl>
                                          </p:spTgt>
                                        </p:tgtEl>
                                      </p:cBhvr>
                                      <p:to x="100000" y="60000"/>
                                    </p:animScale>
                                    <p:animScale>
                                      <p:cBhvr>
                                        <p:cTn id="83" dur="166" decel="50000">
                                          <p:stCondLst>
                                            <p:cond delay="676"/>
                                          </p:stCondLst>
                                        </p:cTn>
                                        <p:tgtEl>
                                          <p:spTgt spid="4">
                                            <p:txEl>
                                              <p:pRg st="8" end="8"/>
                                            </p:txEl>
                                          </p:spTgt>
                                        </p:tgtEl>
                                      </p:cBhvr>
                                      <p:to x="100000" y="100000"/>
                                    </p:animScale>
                                    <p:animScale>
                                      <p:cBhvr>
                                        <p:cTn id="84" dur="26">
                                          <p:stCondLst>
                                            <p:cond delay="1312"/>
                                          </p:stCondLst>
                                        </p:cTn>
                                        <p:tgtEl>
                                          <p:spTgt spid="4">
                                            <p:txEl>
                                              <p:pRg st="8" end="8"/>
                                            </p:txEl>
                                          </p:spTgt>
                                        </p:tgtEl>
                                      </p:cBhvr>
                                      <p:to x="100000" y="80000"/>
                                    </p:animScale>
                                    <p:animScale>
                                      <p:cBhvr>
                                        <p:cTn id="85" dur="166" decel="50000">
                                          <p:stCondLst>
                                            <p:cond delay="1338"/>
                                          </p:stCondLst>
                                        </p:cTn>
                                        <p:tgtEl>
                                          <p:spTgt spid="4">
                                            <p:txEl>
                                              <p:pRg st="8" end="8"/>
                                            </p:txEl>
                                          </p:spTgt>
                                        </p:tgtEl>
                                      </p:cBhvr>
                                      <p:to x="100000" y="100000"/>
                                    </p:animScale>
                                    <p:animScale>
                                      <p:cBhvr>
                                        <p:cTn id="86" dur="26">
                                          <p:stCondLst>
                                            <p:cond delay="1642"/>
                                          </p:stCondLst>
                                        </p:cTn>
                                        <p:tgtEl>
                                          <p:spTgt spid="4">
                                            <p:txEl>
                                              <p:pRg st="8" end="8"/>
                                            </p:txEl>
                                          </p:spTgt>
                                        </p:tgtEl>
                                      </p:cBhvr>
                                      <p:to x="100000" y="90000"/>
                                    </p:animScale>
                                    <p:animScale>
                                      <p:cBhvr>
                                        <p:cTn id="87" dur="166" decel="50000">
                                          <p:stCondLst>
                                            <p:cond delay="1668"/>
                                          </p:stCondLst>
                                        </p:cTn>
                                        <p:tgtEl>
                                          <p:spTgt spid="4">
                                            <p:txEl>
                                              <p:pRg st="8" end="8"/>
                                            </p:txEl>
                                          </p:spTgt>
                                        </p:tgtEl>
                                      </p:cBhvr>
                                      <p:to x="100000" y="100000"/>
                                    </p:animScale>
                                    <p:animScale>
                                      <p:cBhvr>
                                        <p:cTn id="88" dur="26">
                                          <p:stCondLst>
                                            <p:cond delay="1808"/>
                                          </p:stCondLst>
                                        </p:cTn>
                                        <p:tgtEl>
                                          <p:spTgt spid="4">
                                            <p:txEl>
                                              <p:pRg st="8" end="8"/>
                                            </p:txEl>
                                          </p:spTgt>
                                        </p:tgtEl>
                                      </p:cBhvr>
                                      <p:to x="100000" y="95000"/>
                                    </p:animScale>
                                    <p:animScale>
                                      <p:cBhvr>
                                        <p:cTn id="89" dur="166" decel="50000">
                                          <p:stCondLst>
                                            <p:cond delay="1834"/>
                                          </p:stCondLst>
                                        </p:cTn>
                                        <p:tgtEl>
                                          <p:spTgt spid="4">
                                            <p:txEl>
                                              <p:pRg st="8" end="8"/>
                                            </p:txEl>
                                          </p:spTgt>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38" presetClass="entr" presetSubtype="0" accel="50000" fill="hold" nodeType="clickEffect">
                                  <p:stCondLst>
                                    <p:cond delay="0"/>
                                  </p:stCondLst>
                                  <p:iterate type="lt">
                                    <p:tmPct val="50000"/>
                                  </p:iterate>
                                  <p:childTnLst>
                                    <p:set>
                                      <p:cBhvr>
                                        <p:cTn id="93" dur="1" fill="hold">
                                          <p:stCondLst>
                                            <p:cond delay="0"/>
                                          </p:stCondLst>
                                        </p:cTn>
                                        <p:tgtEl>
                                          <p:spTgt spid="5"/>
                                        </p:tgtEl>
                                        <p:attrNameLst>
                                          <p:attrName>style.visibility</p:attrName>
                                        </p:attrNameLst>
                                      </p:cBhvr>
                                      <p:to>
                                        <p:strVal val="visible"/>
                                      </p:to>
                                    </p:set>
                                    <p:set>
                                      <p:cBhvr>
                                        <p:cTn id="94" dur="455" fill="hold">
                                          <p:stCondLst>
                                            <p:cond delay="0"/>
                                          </p:stCondLst>
                                        </p:cTn>
                                        <p:tgtEl>
                                          <p:spTgt spid="5"/>
                                        </p:tgtEl>
                                        <p:attrNameLst>
                                          <p:attrName>style.rotation</p:attrName>
                                        </p:attrNameLst>
                                      </p:cBhvr>
                                      <p:to>
                                        <p:strVal val="-45.0"/>
                                      </p:to>
                                    </p:set>
                                    <p:anim calcmode="lin" valueType="num">
                                      <p:cBhvr>
                                        <p:cTn id="95"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6"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97"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98"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voorplanting</a:t>
            </a:r>
            <a:endParaRPr lang="nl-BE" dirty="0"/>
          </a:p>
        </p:txBody>
      </p:sp>
      <p:pic>
        <p:nvPicPr>
          <p:cNvPr id="5" name="Tijdelijke aanduiding voor inhoud 4" descr="reiger.jpg 2.jpg"/>
          <p:cNvPicPr>
            <a:picLocks noGrp="1" noChangeAspect="1"/>
          </p:cNvPicPr>
          <p:nvPr>
            <p:ph idx="1"/>
          </p:nvPr>
        </p:nvPicPr>
        <p:blipFill>
          <a:blip r:embed="rId2" cstate="print"/>
          <a:stretch>
            <a:fillRect/>
          </a:stretch>
        </p:blipFill>
        <p:spPr>
          <a:xfrm rot="355050">
            <a:off x="3995936" y="1556792"/>
            <a:ext cx="3429000" cy="2400300"/>
          </a:xfrm>
        </p:spPr>
      </p:pic>
      <p:sp>
        <p:nvSpPr>
          <p:cNvPr id="4" name="Tijdelijke aanduiding voor tekst 3"/>
          <p:cNvSpPr>
            <a:spLocks noGrp="1"/>
          </p:cNvSpPr>
          <p:nvPr>
            <p:ph type="body" sz="half" idx="2"/>
          </p:nvPr>
        </p:nvSpPr>
        <p:spPr/>
        <p:txBody>
          <a:bodyPr>
            <a:normAutofit fontScale="32500" lnSpcReduction="20000"/>
          </a:bodyPr>
          <a:lstStyle/>
          <a:p>
            <a:r>
              <a:rPr lang="nl-BE" sz="5400" dirty="0" smtClean="0"/>
              <a:t>Blauwe reigers op het nest.</a:t>
            </a:r>
          </a:p>
          <a:p>
            <a:r>
              <a:rPr lang="nl-BE" sz="5400" dirty="0" smtClean="0"/>
              <a:t>De blauwe reiger broedt van februari tot in juni. De broedduur bedraagt ongeveer 23 tot 28 dagen. Zowel het mannetje als het vrouwtje broeden de eieren uit, vanaf het eerste ei. De jongen blijven zo'n 50 dagen op het nest.</a:t>
            </a:r>
          </a:p>
          <a:p>
            <a:r>
              <a:rPr lang="nl-BE" sz="5400" dirty="0" smtClean="0"/>
              <a:t>Ze kunnen 3 tot5 eieren zedelijk 6</a:t>
            </a:r>
          </a:p>
          <a:p>
            <a:r>
              <a:rPr lang="nl-BE" sz="5400" dirty="0" smtClean="0"/>
              <a:t>De eieren zijn ongevlekt, blauwgroen en zonder glans.</a:t>
            </a:r>
          </a:p>
          <a:p>
            <a:endParaRPr lang="nl-B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
                                          </p:val>
                                        </p:tav>
                                        <p:tav tm="100000">
                                          <p:val>
                                            <p:strVal val="#ppt_y"/>
                                          </p:val>
                                        </p:tav>
                                      </p:tavLst>
                                    </p:anim>
                                  </p:childTnLst>
                                </p:cTn>
                              </p:par>
                              <p:par>
                                <p:cTn id="20" presetID="39" presetClass="entr" presetSubtype="0" accel="100000"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p:cTn id="22" dur="500" fill="hold"/>
                                        <p:tgtEl>
                                          <p:spTgt spid="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
                                          </p:val>
                                        </p:tav>
                                        <p:tav tm="100000">
                                          <p:val>
                                            <p:strVal val="#ppt_y"/>
                                          </p:val>
                                        </p:tav>
                                      </p:tavLst>
                                    </p:anim>
                                  </p:childTnLst>
                                </p:cTn>
                              </p:par>
                              <p:par>
                                <p:cTn id="26" presetID="39" presetClass="entr" presetSubtype="0" accel="10000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
                                          </p:val>
                                        </p:tav>
                                        <p:tav tm="100000">
                                          <p:val>
                                            <p:strVal val="#ppt_y"/>
                                          </p:val>
                                        </p:tav>
                                      </p:tavLst>
                                    </p:anim>
                                  </p:childTnLst>
                                </p:cTn>
                              </p:par>
                              <p:par>
                                <p:cTn id="32" presetID="39" presetClass="entr" presetSubtype="0" accel="100000"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500" fill="hold"/>
                                        <p:tgtEl>
                                          <p:spTgt spid="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500" fill="hold"/>
                                        <p:tgtEl>
                                          <p:spTgt spid="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500" fill="hold"/>
                                        <p:tgtEl>
                                          <p:spTgt spid="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269</Words>
  <Application>Microsoft Office PowerPoint</Application>
  <PresentationFormat>Diavoorstelling (4:3)</PresentationFormat>
  <Paragraphs>50</Paragraphs>
  <Slides>10</Slides>
  <Notes>0</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Office-thema</vt:lpstr>
      <vt:lpstr>De blauwe reiger</vt:lpstr>
      <vt:lpstr>voedsel</vt:lpstr>
      <vt:lpstr>Het lichaam</vt:lpstr>
      <vt:lpstr>Eerst over de hals</vt:lpstr>
      <vt:lpstr>Nu over de poten</vt:lpstr>
      <vt:lpstr>Nu over de vleugels</vt:lpstr>
      <vt:lpstr>En nu over de snavel</vt:lpstr>
      <vt:lpstr>kenmerken</vt:lpstr>
      <vt:lpstr>voorplanting</vt:lpstr>
      <vt:lpstr>EINDE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blauwe reiger</dc:title>
  <dc:creator>Johan De Meulemeester</dc:creator>
  <cp:lastModifiedBy>dekleurenplaneet</cp:lastModifiedBy>
  <cp:revision>21</cp:revision>
  <dcterms:created xsi:type="dcterms:W3CDTF">2011-03-30T11:32:10Z</dcterms:created>
  <dcterms:modified xsi:type="dcterms:W3CDTF">2011-03-31T09:40:24Z</dcterms:modified>
</cp:coreProperties>
</file>