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60" r:id="rId4"/>
    <p:sldId id="265" r:id="rId5"/>
    <p:sldId id="266" r:id="rId6"/>
    <p:sldId id="267" r:id="rId7"/>
    <p:sldId id="261" r:id="rId8"/>
    <p:sldId id="262" r:id="rId9"/>
    <p:sldId id="263" r:id="rId10"/>
    <p:sldId id="268" r:id="rId11"/>
    <p:sldId id="270" r:id="rId12"/>
    <p:sldId id="271" r:id="rId13"/>
    <p:sldId id="272" r:id="rId14"/>
    <p:sldId id="273" r:id="rId15"/>
    <p:sldId id="258" r:id="rId16"/>
    <p:sldId id="259" r:id="rId17"/>
    <p:sldId id="264" r:id="rId18"/>
    <p:sldId id="269" r:id="rId19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4109" autoAdjust="0"/>
    <p:restoredTop sz="94545" autoAdjust="0"/>
  </p:normalViewPr>
  <p:slideViewPr>
    <p:cSldViewPr>
      <p:cViewPr>
        <p:scale>
          <a:sx n="84" d="100"/>
          <a:sy n="84" d="100"/>
        </p:scale>
        <p:origin x="-576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664E00-D2DC-40B6-BC75-A68F20998E7C}" type="datetimeFigureOut">
              <a:rPr lang="nl-BE" smtClean="0"/>
              <a:pPr/>
              <a:t>18/02/2011</a:t>
            </a:fld>
            <a:endParaRPr lang="nl-BE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DCA921-A9C2-4A70-8E5B-212D2A36CEDD}" type="slidenum">
              <a:rPr lang="nl-BE" smtClean="0"/>
              <a:pPr/>
              <a:t>‹nr.›</a:t>
            </a:fld>
            <a:endParaRPr lang="nl-B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DCA921-A9C2-4A70-8E5B-212D2A36CEDD}" type="slidenum">
              <a:rPr lang="nl-BE" smtClean="0"/>
              <a:pPr/>
              <a:t>2</a:t>
            </a:fld>
            <a:endParaRPr lang="nl-BE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BE" dirty="0" err="1" smtClean="0"/>
              <a:t>lisa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DCA921-A9C2-4A70-8E5B-212D2A36CEDD}" type="slidenum">
              <a:rPr lang="nl-BE" smtClean="0"/>
              <a:pPr/>
              <a:t>7</a:t>
            </a:fld>
            <a:endParaRPr lang="nl-BE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A0485-D74F-4074-A12D-90F992E05A79}" type="datetimeFigureOut">
              <a:rPr lang="nl-BE" smtClean="0"/>
              <a:pPr/>
              <a:t>18/02/2011</a:t>
            </a:fld>
            <a:endParaRPr lang="nl-BE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CCE33-E341-404A-93BE-8F19FB5BB76F}" type="slidenum">
              <a:rPr lang="nl-BE" smtClean="0"/>
              <a:pPr/>
              <a:t>‹nr.›</a:t>
            </a:fld>
            <a:endParaRPr lang="nl-BE" dirty="0"/>
          </a:p>
        </p:txBody>
      </p:sp>
    </p:spTree>
  </p:cSld>
  <p:clrMapOvr>
    <a:masterClrMapping/>
  </p:clrMapOvr>
  <p:transition spd="slow">
    <p:dissolve/>
    <p:sndAc>
      <p:stSnd>
        <p:snd r:embed="rId1" name="drumroll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A0485-D74F-4074-A12D-90F992E05A79}" type="datetimeFigureOut">
              <a:rPr lang="nl-BE" smtClean="0"/>
              <a:pPr/>
              <a:t>18/02/2011</a:t>
            </a:fld>
            <a:endParaRPr lang="nl-BE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CCE33-E341-404A-93BE-8F19FB5BB76F}" type="slidenum">
              <a:rPr lang="nl-BE" smtClean="0"/>
              <a:pPr/>
              <a:t>‹nr.›</a:t>
            </a:fld>
            <a:endParaRPr lang="nl-BE" dirty="0"/>
          </a:p>
        </p:txBody>
      </p:sp>
    </p:spTree>
  </p:cSld>
  <p:clrMapOvr>
    <a:masterClrMapping/>
  </p:clrMapOvr>
  <p:transition spd="slow">
    <p:dissolve/>
    <p:sndAc>
      <p:stSnd>
        <p:snd r:embed="rId1" name="drumroll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A0485-D74F-4074-A12D-90F992E05A79}" type="datetimeFigureOut">
              <a:rPr lang="nl-BE" smtClean="0"/>
              <a:pPr/>
              <a:t>18/02/2011</a:t>
            </a:fld>
            <a:endParaRPr lang="nl-BE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CCE33-E341-404A-93BE-8F19FB5BB76F}" type="slidenum">
              <a:rPr lang="nl-BE" smtClean="0"/>
              <a:pPr/>
              <a:t>‹nr.›</a:t>
            </a:fld>
            <a:endParaRPr lang="nl-BE" dirty="0"/>
          </a:p>
        </p:txBody>
      </p:sp>
    </p:spTree>
  </p:cSld>
  <p:clrMapOvr>
    <a:masterClrMapping/>
  </p:clrMapOvr>
  <p:transition spd="slow">
    <p:dissolve/>
    <p:sndAc>
      <p:stSnd>
        <p:snd r:embed="rId1" name="drumroll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A0485-D74F-4074-A12D-90F992E05A79}" type="datetimeFigureOut">
              <a:rPr lang="nl-BE" smtClean="0"/>
              <a:pPr/>
              <a:t>18/02/2011</a:t>
            </a:fld>
            <a:endParaRPr lang="nl-BE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CCE33-E341-404A-93BE-8F19FB5BB76F}" type="slidenum">
              <a:rPr lang="nl-BE" smtClean="0"/>
              <a:pPr/>
              <a:t>‹nr.›</a:t>
            </a:fld>
            <a:endParaRPr lang="nl-BE" dirty="0"/>
          </a:p>
        </p:txBody>
      </p:sp>
    </p:spTree>
  </p:cSld>
  <p:clrMapOvr>
    <a:masterClrMapping/>
  </p:clrMapOvr>
  <p:transition spd="slow">
    <p:dissolve/>
    <p:sndAc>
      <p:stSnd>
        <p:snd r:embed="rId1" name="drumroll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A0485-D74F-4074-A12D-90F992E05A79}" type="datetimeFigureOut">
              <a:rPr lang="nl-BE" smtClean="0"/>
              <a:pPr/>
              <a:t>18/02/2011</a:t>
            </a:fld>
            <a:endParaRPr lang="nl-BE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CCE33-E341-404A-93BE-8F19FB5BB76F}" type="slidenum">
              <a:rPr lang="nl-BE" smtClean="0"/>
              <a:pPr/>
              <a:t>‹nr.›</a:t>
            </a:fld>
            <a:endParaRPr lang="nl-BE" dirty="0"/>
          </a:p>
        </p:txBody>
      </p:sp>
    </p:spTree>
  </p:cSld>
  <p:clrMapOvr>
    <a:masterClrMapping/>
  </p:clrMapOvr>
  <p:transition spd="slow">
    <p:dissolve/>
    <p:sndAc>
      <p:stSnd>
        <p:snd r:embed="rId1" name="drumroll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A0485-D74F-4074-A12D-90F992E05A79}" type="datetimeFigureOut">
              <a:rPr lang="nl-BE" smtClean="0"/>
              <a:pPr/>
              <a:t>18/02/2011</a:t>
            </a:fld>
            <a:endParaRPr lang="nl-BE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CCE33-E341-404A-93BE-8F19FB5BB76F}" type="slidenum">
              <a:rPr lang="nl-BE" smtClean="0"/>
              <a:pPr/>
              <a:t>‹nr.›</a:t>
            </a:fld>
            <a:endParaRPr lang="nl-BE" dirty="0"/>
          </a:p>
        </p:txBody>
      </p:sp>
    </p:spTree>
  </p:cSld>
  <p:clrMapOvr>
    <a:masterClrMapping/>
  </p:clrMapOvr>
  <p:transition spd="slow">
    <p:dissolve/>
    <p:sndAc>
      <p:stSnd>
        <p:snd r:embed="rId1" name="drumroll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A0485-D74F-4074-A12D-90F992E05A79}" type="datetimeFigureOut">
              <a:rPr lang="nl-BE" smtClean="0"/>
              <a:pPr/>
              <a:t>18/02/2011</a:t>
            </a:fld>
            <a:endParaRPr lang="nl-BE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CCE33-E341-404A-93BE-8F19FB5BB76F}" type="slidenum">
              <a:rPr lang="nl-BE" smtClean="0"/>
              <a:pPr/>
              <a:t>‹nr.›</a:t>
            </a:fld>
            <a:endParaRPr lang="nl-BE" dirty="0"/>
          </a:p>
        </p:txBody>
      </p:sp>
    </p:spTree>
  </p:cSld>
  <p:clrMapOvr>
    <a:masterClrMapping/>
  </p:clrMapOvr>
  <p:transition spd="slow">
    <p:dissolve/>
    <p:sndAc>
      <p:stSnd>
        <p:snd r:embed="rId1" name="drumroll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A0485-D74F-4074-A12D-90F992E05A79}" type="datetimeFigureOut">
              <a:rPr lang="nl-BE" smtClean="0"/>
              <a:pPr/>
              <a:t>18/02/2011</a:t>
            </a:fld>
            <a:endParaRPr lang="nl-BE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CCE33-E341-404A-93BE-8F19FB5BB76F}" type="slidenum">
              <a:rPr lang="nl-BE" smtClean="0"/>
              <a:pPr/>
              <a:t>‹nr.›</a:t>
            </a:fld>
            <a:endParaRPr lang="nl-BE" dirty="0"/>
          </a:p>
        </p:txBody>
      </p:sp>
    </p:spTree>
  </p:cSld>
  <p:clrMapOvr>
    <a:masterClrMapping/>
  </p:clrMapOvr>
  <p:transition spd="slow">
    <p:dissolve/>
    <p:sndAc>
      <p:stSnd>
        <p:snd r:embed="rId1" name="drumroll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A0485-D74F-4074-A12D-90F992E05A79}" type="datetimeFigureOut">
              <a:rPr lang="nl-BE" smtClean="0"/>
              <a:pPr/>
              <a:t>18/02/2011</a:t>
            </a:fld>
            <a:endParaRPr lang="nl-BE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CCE33-E341-404A-93BE-8F19FB5BB76F}" type="slidenum">
              <a:rPr lang="nl-BE" smtClean="0"/>
              <a:pPr/>
              <a:t>‹nr.›</a:t>
            </a:fld>
            <a:endParaRPr lang="nl-BE" dirty="0"/>
          </a:p>
        </p:txBody>
      </p:sp>
    </p:spTree>
  </p:cSld>
  <p:clrMapOvr>
    <a:masterClrMapping/>
  </p:clrMapOvr>
  <p:transition spd="slow">
    <p:dissolve/>
    <p:sndAc>
      <p:stSnd>
        <p:snd r:embed="rId1" name="drumroll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A0485-D74F-4074-A12D-90F992E05A79}" type="datetimeFigureOut">
              <a:rPr lang="nl-BE" smtClean="0"/>
              <a:pPr/>
              <a:t>18/02/2011</a:t>
            </a:fld>
            <a:endParaRPr lang="nl-BE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CCE33-E341-404A-93BE-8F19FB5BB76F}" type="slidenum">
              <a:rPr lang="nl-BE" smtClean="0"/>
              <a:pPr/>
              <a:t>‹nr.›</a:t>
            </a:fld>
            <a:endParaRPr lang="nl-BE" dirty="0"/>
          </a:p>
        </p:txBody>
      </p:sp>
    </p:spTree>
  </p:cSld>
  <p:clrMapOvr>
    <a:masterClrMapping/>
  </p:clrMapOvr>
  <p:transition spd="slow">
    <p:dissolve/>
    <p:sndAc>
      <p:stSnd>
        <p:snd r:embed="rId1" name="drumroll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A0485-D74F-4074-A12D-90F992E05A79}" type="datetimeFigureOut">
              <a:rPr lang="nl-BE" smtClean="0"/>
              <a:pPr/>
              <a:t>18/02/2011</a:t>
            </a:fld>
            <a:endParaRPr lang="nl-BE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CCE33-E341-404A-93BE-8F19FB5BB76F}" type="slidenum">
              <a:rPr lang="nl-BE" smtClean="0"/>
              <a:pPr/>
              <a:t>‹nr.›</a:t>
            </a:fld>
            <a:endParaRPr lang="nl-BE" dirty="0"/>
          </a:p>
        </p:txBody>
      </p:sp>
    </p:spTree>
  </p:cSld>
  <p:clrMapOvr>
    <a:masterClrMapping/>
  </p:clrMapOvr>
  <p:transition spd="slow">
    <p:dissolve/>
    <p:sndAc>
      <p:stSnd>
        <p:snd r:embed="rId1" name="drumroll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A0485-D74F-4074-A12D-90F992E05A79}" type="datetimeFigureOut">
              <a:rPr lang="nl-BE" smtClean="0"/>
              <a:pPr/>
              <a:t>18/02/2011</a:t>
            </a:fld>
            <a:endParaRPr lang="nl-BE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5CCE33-E341-404A-93BE-8F19FB5BB76F}" type="slidenum">
              <a:rPr lang="nl-BE" smtClean="0"/>
              <a:pPr/>
              <a:t>‹nr.›</a:t>
            </a:fld>
            <a:endParaRPr lang="nl-B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dissolve/>
    <p:sndAc>
      <p:stSnd>
        <p:snd r:embed="rId13" name="drumroll.wav"/>
      </p:stSnd>
    </p:sndAc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gif"/><Relationship Id="rId3" Type="http://schemas.openxmlformats.org/officeDocument/2006/relationships/image" Target="../media/image36.gif"/><Relationship Id="rId7" Type="http://schemas.openxmlformats.org/officeDocument/2006/relationships/image" Target="../media/image40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gif"/><Relationship Id="rId5" Type="http://schemas.openxmlformats.org/officeDocument/2006/relationships/image" Target="../media/image38.gif"/><Relationship Id="rId10" Type="http://schemas.openxmlformats.org/officeDocument/2006/relationships/image" Target="../media/image43.gif"/><Relationship Id="rId4" Type="http://schemas.openxmlformats.org/officeDocument/2006/relationships/image" Target="../media/image37.gif"/><Relationship Id="rId9" Type="http://schemas.openxmlformats.org/officeDocument/2006/relationships/image" Target="../media/image42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692697"/>
            <a:ext cx="7772400" cy="2907754"/>
          </a:xfrm>
        </p:spPr>
        <p:txBody>
          <a:bodyPr/>
          <a:lstStyle/>
          <a:p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4" name="il_fi" descr="http://www.spreekbeurtenstartpagina.nl/plaatjes/boom.g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3356992"/>
            <a:ext cx="4104456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807648"/>
            <a:ext cx="91440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Dag lieve kinderen,</a:t>
            </a:r>
            <a:endParaRPr kumimoji="0" lang="nl-BE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mijn spreekbeurt gaat over </a:t>
            </a:r>
            <a:endParaRPr kumimoji="0" lang="nl-BE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BE" sz="7200" b="1" i="1" u="sng" dirty="0" smtClean="0">
                <a:solidFill>
                  <a:srgbClr val="00B05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D</a:t>
            </a:r>
            <a:r>
              <a:rPr kumimoji="0" lang="nl-BE" sz="7200" b="1" i="1" u="sng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e bomen</a:t>
            </a:r>
            <a:endParaRPr kumimoji="0" lang="nl-BE" sz="1800" b="1" i="1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dissolve/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i="1" u="sng" dirty="0" smtClean="0">
                <a:solidFill>
                  <a:srgbClr val="00B050"/>
                </a:solidFill>
              </a:rPr>
              <a:t>Enkele naaldbomen</a:t>
            </a:r>
            <a:endParaRPr lang="nl-BE" b="1" i="1" u="sng" dirty="0">
              <a:solidFill>
                <a:srgbClr val="00B05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3429000"/>
            <a:ext cx="1954560" cy="2697163"/>
          </a:xfrm>
        </p:spPr>
        <p:txBody>
          <a:bodyPr/>
          <a:lstStyle/>
          <a:p>
            <a:endParaRPr lang="nl-BE" dirty="0"/>
          </a:p>
        </p:txBody>
      </p:sp>
      <p:pic>
        <p:nvPicPr>
          <p:cNvPr id="47108" name="Picture 4" descr="http://www.schooltv.nl/beeldbank/mmbase/images/19626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196752"/>
            <a:ext cx="5616623" cy="436754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BE" sz="7200" b="1" i="1" u="sng" dirty="0" smtClean="0">
                <a:solidFill>
                  <a:srgbClr val="00B050"/>
                </a:solidFill>
              </a:rPr>
              <a:t>Soorten bladeren</a:t>
            </a:r>
            <a:endParaRPr lang="nl-BE" sz="7200" i="1" dirty="0">
              <a:solidFill>
                <a:srgbClr val="00B050"/>
              </a:solidFill>
            </a:endParaRPr>
          </a:p>
        </p:txBody>
      </p:sp>
      <p:pic>
        <p:nvPicPr>
          <p:cNvPr id="4" name="il_fi" descr="http://blogimages.seniorennet.be/fritske3/11-ac242f5925a616ae4b829db3a7a3a36a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1823" y="1600200"/>
            <a:ext cx="604035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7504" y="2636912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nl-BE" dirty="0" smtClean="0"/>
              <a:t>  </a:t>
            </a:r>
          </a:p>
          <a:p>
            <a:pPr>
              <a:buNone/>
            </a:pPr>
            <a:r>
              <a:rPr lang="nl-BE" dirty="0" smtClean="0"/>
              <a:t> </a:t>
            </a:r>
          </a:p>
          <a:p>
            <a:pPr>
              <a:buNone/>
            </a:pPr>
            <a:r>
              <a:rPr lang="nl-BE" dirty="0" smtClean="0"/>
              <a:t>  </a:t>
            </a:r>
          </a:p>
          <a:p>
            <a:pPr>
              <a:buNone/>
            </a:pPr>
            <a:r>
              <a:rPr lang="nl-BE" dirty="0" smtClean="0"/>
              <a:t>  het fruit kan je meestal in de zomer eten.</a:t>
            </a:r>
          </a:p>
          <a:p>
            <a:pPr>
              <a:buNone/>
            </a:pPr>
            <a:r>
              <a:rPr lang="nl-BE" dirty="0" smtClean="0"/>
              <a:t> </a:t>
            </a:r>
          </a:p>
          <a:p>
            <a:pPr>
              <a:buNone/>
            </a:pPr>
            <a:r>
              <a:rPr lang="nl-BE" dirty="0" smtClean="0"/>
              <a:t> </a:t>
            </a:r>
            <a:endParaRPr lang="nl-BE" dirty="0"/>
          </a:p>
        </p:txBody>
      </p:sp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1907704" y="404664"/>
            <a:ext cx="4169090" cy="120032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sz="7200" b="1" i="1" u="sng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Vruchten</a:t>
            </a:r>
            <a:endParaRPr kumimoji="0" lang="nl-BE" sz="72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6872" name="Picture 8" descr="http://www.habakuk.nu/content/images/stories/appelboo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332656"/>
            <a:ext cx="2514600" cy="1676400"/>
          </a:xfrm>
          <a:prstGeom prst="rect">
            <a:avLst/>
          </a:prstGeom>
          <a:noFill/>
        </p:spPr>
      </p:pic>
      <p:pic>
        <p:nvPicPr>
          <p:cNvPr id="36871" name="Picture 7" descr="http://t0.gstatic.com/images?q=tbn:sjj86umNse4XsM:http://upload.digiex.net/files/nfogfg756xusgjpp79w9.jpg&amp;t=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1916832"/>
            <a:ext cx="1296144" cy="1871438"/>
          </a:xfrm>
          <a:prstGeom prst="rect">
            <a:avLst/>
          </a:prstGeom>
          <a:noFill/>
        </p:spPr>
      </p:pic>
      <p:pic>
        <p:nvPicPr>
          <p:cNvPr id="36870" name="Picture 6" descr="http://www.hetedelhert.nl/cms/veluwshert/fotos/kastanje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1916832"/>
            <a:ext cx="1343988" cy="1944216"/>
          </a:xfrm>
          <a:prstGeom prst="rect">
            <a:avLst/>
          </a:prstGeom>
          <a:noFill/>
        </p:spPr>
      </p:pic>
      <p:pic>
        <p:nvPicPr>
          <p:cNvPr id="36869" name="Picture 5" descr="http://www.tuinkrant.com/tkarchief/tk/92/prunu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16632"/>
            <a:ext cx="2016224" cy="2058229"/>
          </a:xfrm>
          <a:prstGeom prst="rect">
            <a:avLst/>
          </a:prstGeom>
          <a:noFill/>
        </p:spPr>
      </p:pic>
      <p:pic>
        <p:nvPicPr>
          <p:cNvPr id="36868" name="Picture 4" descr="http://home.planet.nl/~hachm004/beeldaromaethol/bergamotvrucht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35696" y="2060848"/>
            <a:ext cx="1552231" cy="1728192"/>
          </a:xfrm>
          <a:prstGeom prst="rect">
            <a:avLst/>
          </a:prstGeom>
          <a:noFill/>
        </p:spPr>
      </p:pic>
      <p:pic>
        <p:nvPicPr>
          <p:cNvPr id="36867" name="Picture 3" descr="http://www.lunch4kids.com/getfile.php?id=50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68144" y="2420888"/>
            <a:ext cx="1554504" cy="1501105"/>
          </a:xfrm>
          <a:prstGeom prst="rect">
            <a:avLst/>
          </a:prstGeom>
          <a:noFill/>
        </p:spPr>
      </p:pic>
      <p:pic>
        <p:nvPicPr>
          <p:cNvPr id="36866" name="il_fi" descr="http://cucinadelsole.typepad.com/cds/images/olive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19873" y="1988840"/>
            <a:ext cx="1800200" cy="1346550"/>
          </a:xfrm>
          <a:prstGeom prst="rect">
            <a:avLst/>
          </a:prstGeom>
          <a:noFill/>
        </p:spPr>
      </p:pic>
      <p:sp>
        <p:nvSpPr>
          <p:cNvPr id="36874" name="Rectangle 10"/>
          <p:cNvSpPr>
            <a:spLocks noChangeArrowheads="1"/>
          </p:cNvSpPr>
          <p:nvPr/>
        </p:nvSpPr>
        <p:spPr bwMode="auto">
          <a:xfrm>
            <a:off x="0" y="2133600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endParaRPr kumimoji="0" lang="nl-B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875" name="Rectangle 11"/>
          <p:cNvSpPr>
            <a:spLocks noChangeArrowheads="1"/>
          </p:cNvSpPr>
          <p:nvPr/>
        </p:nvSpPr>
        <p:spPr bwMode="auto">
          <a:xfrm>
            <a:off x="0" y="4705350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B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876" name="Rectangle 12"/>
          <p:cNvSpPr>
            <a:spLocks noChangeArrowheads="1"/>
          </p:cNvSpPr>
          <p:nvPr/>
        </p:nvSpPr>
        <p:spPr bwMode="auto">
          <a:xfrm>
            <a:off x="0" y="7543800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endParaRPr kumimoji="0" lang="nl-B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877" name="Rectangle 13"/>
          <p:cNvSpPr>
            <a:spLocks noChangeArrowheads="1"/>
          </p:cNvSpPr>
          <p:nvPr/>
        </p:nvSpPr>
        <p:spPr bwMode="auto">
          <a:xfrm>
            <a:off x="0" y="10810875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B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878" name="Rectangle 14"/>
          <p:cNvSpPr>
            <a:spLocks noChangeArrowheads="1"/>
          </p:cNvSpPr>
          <p:nvPr/>
        </p:nvSpPr>
        <p:spPr bwMode="auto">
          <a:xfrm>
            <a:off x="0" y="13430250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endParaRPr kumimoji="0" lang="nl-B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879" name="Rectangle 15"/>
          <p:cNvSpPr>
            <a:spLocks noChangeArrowheads="1"/>
          </p:cNvSpPr>
          <p:nvPr/>
        </p:nvSpPr>
        <p:spPr bwMode="auto">
          <a:xfrm>
            <a:off x="0" y="15840075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B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880" name="Rectangle 16"/>
          <p:cNvSpPr>
            <a:spLocks noChangeArrowheads="1"/>
          </p:cNvSpPr>
          <p:nvPr/>
        </p:nvSpPr>
        <p:spPr bwMode="auto">
          <a:xfrm>
            <a:off x="0" y="19402425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B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endParaRPr lang="nl-BE" dirty="0" smtClean="0"/>
          </a:p>
          <a:p>
            <a:endParaRPr lang="nl-BE" dirty="0" smtClean="0"/>
          </a:p>
          <a:p>
            <a:endParaRPr lang="nl-BE" dirty="0" smtClean="0"/>
          </a:p>
          <a:p>
            <a:endParaRPr lang="nl-BE" dirty="0" smtClean="0"/>
          </a:p>
          <a:p>
            <a:endParaRPr lang="nl-BE" dirty="0" smtClean="0"/>
          </a:p>
          <a:p>
            <a:pPr>
              <a:buNone/>
            </a:pPr>
            <a:endParaRPr lang="nl-BE" dirty="0" smtClean="0"/>
          </a:p>
          <a:p>
            <a:pPr>
              <a:buNone/>
            </a:pPr>
            <a:endParaRPr lang="nl-BE" dirty="0" smtClean="0"/>
          </a:p>
          <a:p>
            <a:pPr>
              <a:buNone/>
            </a:pPr>
            <a:r>
              <a:rPr lang="nl-BE" dirty="0" smtClean="0"/>
              <a:t>De bloemen zijn heel belangrijk </a:t>
            </a:r>
          </a:p>
          <a:p>
            <a:pPr>
              <a:buNone/>
            </a:pPr>
            <a:r>
              <a:rPr lang="nl-BE" dirty="0" smtClean="0"/>
              <a:t>Want de meeste insect  halen  het stuifmeel eruit.  </a:t>
            </a:r>
          </a:p>
          <a:p>
            <a:endParaRPr lang="nl-BE" dirty="0" smtClean="0"/>
          </a:p>
          <a:p>
            <a:endParaRPr lang="nl-BE" dirty="0" smtClean="0"/>
          </a:p>
          <a:p>
            <a:endParaRPr lang="nl-BE" dirty="0" smtClean="0"/>
          </a:p>
          <a:p>
            <a:pPr>
              <a:buNone/>
            </a:pPr>
            <a:r>
              <a:rPr lang="nl-BE" dirty="0" smtClean="0"/>
              <a:t>                                                             </a:t>
            </a:r>
          </a:p>
          <a:p>
            <a:pPr>
              <a:buNone/>
            </a:pPr>
            <a:endParaRPr lang="nl-BE" dirty="0" smtClean="0"/>
          </a:p>
        </p:txBody>
      </p:sp>
      <p:pic>
        <p:nvPicPr>
          <p:cNvPr id="36867" name="Picture 3" descr="http://afbeeldingen.n3po.com/cache/Fotos/Roze-bloemen-op-de-boom.jpg_5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2276872"/>
            <a:ext cx="1006249" cy="1512168"/>
          </a:xfrm>
          <a:prstGeom prst="rect">
            <a:avLst/>
          </a:prstGeom>
          <a:noFill/>
        </p:spPr>
      </p:pic>
      <p:pic>
        <p:nvPicPr>
          <p:cNvPr id="36866" name="Picture 2" descr="http://www.harmonyartcards.com/images/Purple%20Clemati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2636912"/>
            <a:ext cx="1907704" cy="1271803"/>
          </a:xfrm>
          <a:prstGeom prst="rect">
            <a:avLst/>
          </a:prstGeom>
          <a:noFill/>
        </p:spPr>
      </p:pic>
      <p:pic>
        <p:nvPicPr>
          <p:cNvPr id="36865" name="il_fi" descr="http://t0.gstatic.com/images?q=tbn:tmEYt8yxBaFmxM:http://www.meteodelft.nl/MeteoDelft/Pollen_files/shapeimage_1.png&amp;t=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2492896"/>
            <a:ext cx="3168352" cy="1813535"/>
          </a:xfrm>
          <a:prstGeom prst="rect">
            <a:avLst/>
          </a:prstGeom>
          <a:noFill/>
        </p:spPr>
      </p:pic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2339752" y="0"/>
            <a:ext cx="5040560" cy="230832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sz="7200" b="1" i="0" u="sng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Bloemen</a:t>
            </a:r>
            <a:endParaRPr kumimoji="0" lang="nl-BE" sz="72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BE" sz="72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BE" sz="7200" b="1" i="1" u="sng" dirty="0" smtClean="0">
                <a:solidFill>
                  <a:srgbClr val="00B050"/>
                </a:solidFill>
              </a:rPr>
              <a:t>Gekke bomen</a:t>
            </a:r>
            <a:endParaRPr lang="nl-BE" sz="7200" b="1" i="1" u="sng" dirty="0">
              <a:solidFill>
                <a:srgbClr val="00B050"/>
              </a:solidFill>
            </a:endParaRPr>
          </a:p>
        </p:txBody>
      </p:sp>
      <p:pic>
        <p:nvPicPr>
          <p:cNvPr id="4" name="il_fi" descr="http://jopinxt.files.wordpress.com/2006/12/bomen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3995936" y="1340768"/>
            <a:ext cx="4752528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6" name="Picture 2" descr="http://t3.gstatic.com/images?q=tbn:ANd9GcSVPeahm5iH8_ereVVxeZsTom43Fx0b9CloxN3dE6AKA9MgcmgC&amp;t=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988840"/>
            <a:ext cx="3168352" cy="422991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i="1" u="sng" dirty="0" smtClean="0">
                <a:solidFill>
                  <a:srgbClr val="00B050"/>
                </a:solidFill>
              </a:rPr>
              <a:t>Weetjes over bomen</a:t>
            </a:r>
            <a:endParaRPr lang="nl-BE" b="1" i="1" u="sng" dirty="0">
              <a:solidFill>
                <a:srgbClr val="00B05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79512" y="1268760"/>
            <a:ext cx="4104456" cy="576064"/>
          </a:xfrm>
        </p:spPr>
        <p:txBody>
          <a:bodyPr>
            <a:normAutofit/>
          </a:bodyPr>
          <a:lstStyle/>
          <a:p>
            <a:r>
              <a:rPr lang="nl-BE" sz="2400" dirty="0" smtClean="0"/>
              <a:t>De grootste boom : baobab</a:t>
            </a:r>
            <a:endParaRPr lang="nl-BE" sz="2400" dirty="0"/>
          </a:p>
        </p:txBody>
      </p:sp>
      <p:pic>
        <p:nvPicPr>
          <p:cNvPr id="4" name="il_fi" descr="http://www.wildlifearchives.com/public/plants/trees/baobab/baobab-adansonia-grandidieri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00808"/>
            <a:ext cx="3923928" cy="5157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l_fi" descr="http://www.sprunken.net/sphpblog/Photos/bonzai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2060848"/>
            <a:ext cx="4932039" cy="4941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4427984" y="1340768"/>
            <a:ext cx="4716016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 kleinste boom : de bonza</a:t>
            </a:r>
            <a:r>
              <a:rPr kumimoji="0" lang="nl-B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ï</a:t>
            </a:r>
            <a:endParaRPr kumimoji="0" lang="nl-B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B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04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i="1" u="sng" dirty="0" smtClean="0">
                <a:solidFill>
                  <a:srgbClr val="00B050"/>
                </a:solidFill>
              </a:rPr>
              <a:t>Nog meer weetjes</a:t>
            </a:r>
            <a:endParaRPr lang="nl-BE" b="1" i="1" u="sng" dirty="0">
              <a:solidFill>
                <a:srgbClr val="00B050"/>
              </a:solidFill>
            </a:endParaRPr>
          </a:p>
        </p:txBody>
      </p:sp>
      <p:pic>
        <p:nvPicPr>
          <p:cNvPr id="4" name="Tijdelijke aanduiding voor inhoud 3" descr="http://enkhuizen.groei.nl/uploads/pics/oudste_boom_van_de_wereld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564904"/>
            <a:ext cx="4211960" cy="4293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0" y="986825"/>
            <a:ext cx="2627784" cy="1508008"/>
          </a:xfrm>
          <a:prstGeom prst="rect">
            <a:avLst/>
          </a:prstGeom>
          <a:solidFill>
            <a:srgbClr val="F8FED8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304704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sz="200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De oudste boom ter wereld is 10 000 jaar oud.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B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BE"/>
          </a:p>
        </p:txBody>
      </p:sp>
      <p:pic>
        <p:nvPicPr>
          <p:cNvPr id="18434" name="Afbeelding 135" descr="http://img220.imageshack.us/img220/3236/eucareg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1916832"/>
            <a:ext cx="3212639" cy="4797152"/>
          </a:xfrm>
          <a:prstGeom prst="rect">
            <a:avLst/>
          </a:prstGeom>
          <a:noFill/>
        </p:spPr>
      </p:pic>
      <p:sp>
        <p:nvSpPr>
          <p:cNvPr id="10" name="Rechthoek 9"/>
          <p:cNvSpPr/>
          <p:nvPr/>
        </p:nvSpPr>
        <p:spPr>
          <a:xfrm>
            <a:off x="4572000" y="1196752"/>
            <a:ext cx="43924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nl-BE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De hoogste boom ooit gemeten is de eucalyptus: 132,6m hoog</a:t>
            </a: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3" grpId="0" animBg="1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/>
          <a:lstStyle/>
          <a:p>
            <a:r>
              <a:rPr lang="nl-BE" b="1" i="1" u="sng" dirty="0" smtClean="0">
                <a:solidFill>
                  <a:srgbClr val="00B050"/>
                </a:solidFill>
              </a:rPr>
              <a:t>vragen</a:t>
            </a:r>
            <a:endParaRPr lang="nl-BE" b="1" i="1" u="sng" dirty="0">
              <a:solidFill>
                <a:srgbClr val="00B05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51520" y="0"/>
            <a:ext cx="7859216" cy="4525963"/>
          </a:xfrm>
        </p:spPr>
        <p:txBody>
          <a:bodyPr>
            <a:normAutofit fontScale="85000" lnSpcReduction="20000"/>
          </a:bodyPr>
          <a:lstStyle/>
          <a:p>
            <a:r>
              <a:rPr lang="nl-BE" sz="1800" dirty="0" smtClean="0"/>
              <a:t>         </a:t>
            </a:r>
          </a:p>
          <a:p>
            <a:r>
              <a:rPr lang="nl-BE" sz="1800" dirty="0" smtClean="0"/>
              <a:t>                             </a:t>
            </a:r>
            <a:r>
              <a:rPr lang="nl-BE" dirty="0" smtClean="0"/>
              <a:t>          </a:t>
            </a:r>
          </a:p>
          <a:p>
            <a:endParaRPr lang="nl-BE" sz="1900" dirty="0" smtClean="0"/>
          </a:p>
          <a:p>
            <a:endParaRPr lang="nl-BE" sz="2100" dirty="0" smtClean="0">
              <a:latin typeface="+mj-lt"/>
            </a:endParaRPr>
          </a:p>
          <a:p>
            <a:r>
              <a:rPr lang="nl-BE" sz="2100" dirty="0" smtClean="0">
                <a:latin typeface="+mj-lt"/>
              </a:rPr>
              <a:t>Hoe oud is de  oudste boom?</a:t>
            </a:r>
          </a:p>
          <a:p>
            <a:r>
              <a:rPr lang="nl-BE" sz="2100" dirty="0" smtClean="0">
                <a:latin typeface="+mj-lt"/>
              </a:rPr>
              <a:t>10.000 jaar oud </a:t>
            </a:r>
          </a:p>
          <a:p>
            <a:endParaRPr lang="nl-BE" sz="2100" dirty="0" smtClean="0">
              <a:latin typeface="+mj-lt"/>
            </a:endParaRPr>
          </a:p>
          <a:p>
            <a:pPr>
              <a:buNone/>
            </a:pPr>
            <a:r>
              <a:rPr lang="nl-BE" sz="2100" dirty="0" smtClean="0">
                <a:latin typeface="+mj-lt"/>
              </a:rPr>
              <a:t>	Hoe hoog kan de Eucalyptus worden?</a:t>
            </a:r>
          </a:p>
          <a:p>
            <a:r>
              <a:rPr lang="nl-BE" sz="2100" dirty="0" smtClean="0">
                <a:latin typeface="+mj-lt"/>
              </a:rPr>
              <a:t>132,6 meter hoog</a:t>
            </a:r>
          </a:p>
          <a:p>
            <a:pPr>
              <a:buNone/>
            </a:pPr>
            <a:endParaRPr lang="nl-BE" sz="2100" dirty="0" smtClean="0">
              <a:latin typeface="+mj-lt"/>
            </a:endParaRPr>
          </a:p>
          <a:p>
            <a:r>
              <a:rPr lang="nl-BE" sz="2100" dirty="0" smtClean="0">
                <a:latin typeface="+mj-lt"/>
              </a:rPr>
              <a:t>Hoe noemt de kleinste boom ter wereld?    </a:t>
            </a:r>
          </a:p>
          <a:p>
            <a:r>
              <a:rPr lang="nl-BE" sz="2100" dirty="0" smtClean="0">
                <a:latin typeface="+mj-lt"/>
                <a:ea typeface="Times New Roman" pitchFamily="18" charset="0"/>
                <a:cs typeface="Arial" pitchFamily="34" charset="0"/>
              </a:rPr>
              <a:t>de </a:t>
            </a:r>
            <a:r>
              <a:rPr lang="nl-BE" sz="2100" dirty="0" err="1" smtClean="0">
                <a:latin typeface="+mj-lt"/>
                <a:ea typeface="Times New Roman" pitchFamily="18" charset="0"/>
                <a:cs typeface="Arial" pitchFamily="34" charset="0"/>
              </a:rPr>
              <a:t>bonzaï</a:t>
            </a:r>
            <a:endParaRPr lang="nl-BE" sz="2100" dirty="0" smtClean="0">
              <a:latin typeface="+mj-lt"/>
            </a:endParaRPr>
          </a:p>
          <a:p>
            <a:endParaRPr lang="nl-BE" sz="2100" dirty="0" smtClean="0">
              <a:latin typeface="+mj-lt"/>
            </a:endParaRPr>
          </a:p>
          <a:p>
            <a:endParaRPr lang="nl-BE" sz="2100" dirty="0" smtClean="0">
              <a:latin typeface="+mj-lt"/>
            </a:endParaRPr>
          </a:p>
          <a:p>
            <a:r>
              <a:rPr lang="nl-BE" sz="2100" dirty="0" smtClean="0">
                <a:latin typeface="+mj-lt"/>
              </a:rPr>
              <a:t>En hoe noemt de grootste boom ter wereld?</a:t>
            </a:r>
          </a:p>
          <a:p>
            <a:r>
              <a:rPr lang="nl-BE" sz="2100" dirty="0" smtClean="0">
                <a:latin typeface="+mj-lt"/>
              </a:rPr>
              <a:t> de </a:t>
            </a:r>
            <a:r>
              <a:rPr lang="nl-BE" sz="2100" dirty="0" err="1" smtClean="0">
                <a:latin typeface="+mj-lt"/>
              </a:rPr>
              <a:t>baobab</a:t>
            </a:r>
            <a:endParaRPr lang="nl-BE" sz="2100" dirty="0" smtClean="0">
              <a:latin typeface="+mj-lt"/>
            </a:endParaRPr>
          </a:p>
          <a:p>
            <a:endParaRPr lang="nl-BE" sz="1800" dirty="0"/>
          </a:p>
        </p:txBody>
      </p:sp>
      <p:sp>
        <p:nvSpPr>
          <p:cNvPr id="5" name="Rechthoek 4"/>
          <p:cNvSpPr/>
          <p:nvPr/>
        </p:nvSpPr>
        <p:spPr>
          <a:xfrm>
            <a:off x="1691680" y="404664"/>
            <a:ext cx="1800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BE" sz="3200" dirty="0" smtClean="0"/>
              <a:t>   </a:t>
            </a:r>
            <a:r>
              <a:rPr lang="nl-BE" dirty="0" smtClean="0"/>
              <a:t> </a:t>
            </a:r>
            <a:r>
              <a:rPr lang="nl-BE" sz="3200" dirty="0" smtClean="0"/>
              <a:t>                                        </a:t>
            </a:r>
            <a:endParaRPr lang="nl-BE" sz="3200" dirty="0"/>
          </a:p>
        </p:txBody>
      </p:sp>
    </p:spTree>
  </p:cSld>
  <p:clrMapOvr>
    <a:masterClrMapping/>
  </p:clrMapOvr>
  <p:transition spd="med">
    <p:blinds dir="vert"/>
    <p:sndAc>
      <p:stSnd>
        <p:snd r:embed="rId2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i="1" u="sng" dirty="0" smtClean="0">
                <a:solidFill>
                  <a:srgbClr val="00B050"/>
                </a:solidFill>
                <a:latin typeface="Algerian" pitchFamily="82" charset="0"/>
              </a:rPr>
              <a:t>einde</a:t>
            </a:r>
            <a:endParaRPr lang="nl-BE" b="1" i="1" u="sng" dirty="0">
              <a:solidFill>
                <a:srgbClr val="00B050"/>
              </a:solidFill>
              <a:latin typeface="Algerian" pitchFamily="82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564904"/>
            <a:ext cx="6635080" cy="3561259"/>
          </a:xfrm>
        </p:spPr>
        <p:txBody>
          <a:bodyPr/>
          <a:lstStyle/>
          <a:p>
            <a:r>
              <a:rPr lang="nl-BE" dirty="0" smtClean="0"/>
              <a:t>Bedankt voor jullie aandacht </a:t>
            </a:r>
            <a:r>
              <a:rPr lang="nl-BE" dirty="0" smtClean="0">
                <a:latin typeface="Algerian" pitchFamily="82" charset="0"/>
              </a:rPr>
              <a:t>!</a:t>
            </a:r>
            <a:endParaRPr lang="nl-BE" dirty="0" smtClean="0"/>
          </a:p>
          <a:p>
            <a:endParaRPr lang="nl-BE" dirty="0" smtClean="0"/>
          </a:p>
          <a:p>
            <a:endParaRPr lang="nl-BE" dirty="0" smtClean="0"/>
          </a:p>
          <a:p>
            <a:r>
              <a:rPr lang="nl-BE" dirty="0" smtClean="0"/>
              <a:t>                                              </a:t>
            </a:r>
            <a:r>
              <a:rPr lang="nl-BE" sz="4000" b="1" i="1" u="sng" dirty="0" err="1" smtClean="0">
                <a:solidFill>
                  <a:srgbClr val="00B050"/>
                </a:solidFill>
                <a:latin typeface="Algerian" pitchFamily="82" charset="0"/>
              </a:rPr>
              <a:t>lisa</a:t>
            </a:r>
            <a:endParaRPr lang="nl-BE" sz="4000" dirty="0"/>
          </a:p>
        </p:txBody>
      </p:sp>
      <p:pic>
        <p:nvPicPr>
          <p:cNvPr id="48178" name="Picture 50" descr="Surpris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0352" y="3645024"/>
            <a:ext cx="646931" cy="646931"/>
          </a:xfrm>
          <a:prstGeom prst="rect">
            <a:avLst/>
          </a:prstGeom>
          <a:noFill/>
        </p:spPr>
      </p:pic>
      <p:pic>
        <p:nvPicPr>
          <p:cNvPr id="48179" name="Picture 51" descr="Shocke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V="1">
            <a:off x="4644008" y="1484784"/>
            <a:ext cx="1080120" cy="1080120"/>
          </a:xfrm>
          <a:prstGeom prst="rect">
            <a:avLst/>
          </a:prstGeom>
          <a:noFill/>
        </p:spPr>
      </p:pic>
      <p:pic>
        <p:nvPicPr>
          <p:cNvPr id="48180" name="Picture 52" descr="Confuse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717032"/>
            <a:ext cx="576064" cy="576064"/>
          </a:xfrm>
          <a:prstGeom prst="rect">
            <a:avLst/>
          </a:prstGeom>
          <a:noFill/>
        </p:spPr>
      </p:pic>
      <p:pic>
        <p:nvPicPr>
          <p:cNvPr id="48181" name="Picture 53" descr="Cool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43808" y="1340768"/>
            <a:ext cx="1008112" cy="1008112"/>
          </a:xfrm>
          <a:prstGeom prst="rect">
            <a:avLst/>
          </a:prstGeom>
          <a:noFill/>
        </p:spPr>
      </p:pic>
      <p:pic>
        <p:nvPicPr>
          <p:cNvPr id="48182" name="Picture 54" descr="Laughing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11760" y="3429000"/>
            <a:ext cx="792088" cy="792088"/>
          </a:xfrm>
          <a:prstGeom prst="rect">
            <a:avLst/>
          </a:prstGeom>
          <a:noFill/>
        </p:spPr>
      </p:pic>
      <p:pic>
        <p:nvPicPr>
          <p:cNvPr id="48185" name="Picture 57" descr="Smile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96336" y="548680"/>
            <a:ext cx="648072" cy="648072"/>
          </a:xfrm>
          <a:prstGeom prst="rect">
            <a:avLst/>
          </a:prstGeom>
          <a:noFill/>
        </p:spPr>
      </p:pic>
      <p:pic>
        <p:nvPicPr>
          <p:cNvPr id="48186" name="Picture 58" descr="Sad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635896" y="3212976"/>
            <a:ext cx="1152128" cy="1152128"/>
          </a:xfrm>
          <a:prstGeom prst="rect">
            <a:avLst/>
          </a:prstGeom>
          <a:noFill/>
        </p:spPr>
      </p:pic>
      <p:pic>
        <p:nvPicPr>
          <p:cNvPr id="48187" name="Picture 59" descr="Surpris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476672"/>
            <a:ext cx="648072" cy="648072"/>
          </a:xfrm>
          <a:prstGeom prst="rect">
            <a:avLst/>
          </a:prstGeom>
          <a:noFill/>
        </p:spPr>
      </p:pic>
      <p:pic>
        <p:nvPicPr>
          <p:cNvPr id="48188" name="Picture 60" descr="Shocke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3571876"/>
            <a:ext cx="504056" cy="504056"/>
          </a:xfrm>
          <a:prstGeom prst="rect">
            <a:avLst/>
          </a:prstGeom>
          <a:noFill/>
        </p:spPr>
      </p:pic>
      <p:pic>
        <p:nvPicPr>
          <p:cNvPr id="48189" name="Picture 61" descr="Confuse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260648"/>
            <a:ext cx="1728192" cy="1728192"/>
          </a:xfrm>
          <a:prstGeom prst="rect">
            <a:avLst/>
          </a:prstGeom>
          <a:noFill/>
        </p:spPr>
      </p:pic>
      <p:pic>
        <p:nvPicPr>
          <p:cNvPr id="48190" name="Picture 62" descr="Cool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2160" y="2492896"/>
            <a:ext cx="1224136" cy="1224136"/>
          </a:xfrm>
          <a:prstGeom prst="rect">
            <a:avLst/>
          </a:prstGeom>
          <a:noFill/>
        </p:spPr>
      </p:pic>
      <p:pic>
        <p:nvPicPr>
          <p:cNvPr id="48191" name="Picture 63" descr="Laughing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96136" y="476672"/>
            <a:ext cx="1224136" cy="1224136"/>
          </a:xfrm>
          <a:prstGeom prst="rect">
            <a:avLst/>
          </a:prstGeom>
          <a:noFill/>
        </p:spPr>
      </p:pic>
      <p:pic>
        <p:nvPicPr>
          <p:cNvPr id="36867" name="Picture 3" descr="Smile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1520" y="5588100"/>
            <a:ext cx="360040" cy="360040"/>
          </a:xfrm>
          <a:prstGeom prst="rect">
            <a:avLst/>
          </a:prstGeom>
          <a:noFill/>
        </p:spPr>
      </p:pic>
      <p:pic>
        <p:nvPicPr>
          <p:cNvPr id="36868" name="Picture 4" descr="Sad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331640" y="4509120"/>
            <a:ext cx="142875" cy="142875"/>
          </a:xfrm>
          <a:prstGeom prst="rect">
            <a:avLst/>
          </a:prstGeom>
          <a:noFill/>
        </p:spPr>
      </p:pic>
      <p:pic>
        <p:nvPicPr>
          <p:cNvPr id="36869" name="Picture 5" descr="Surpris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4941168"/>
            <a:ext cx="1152128" cy="1152128"/>
          </a:xfrm>
          <a:prstGeom prst="rect">
            <a:avLst/>
          </a:prstGeom>
          <a:noFill/>
        </p:spPr>
      </p:pic>
      <p:pic>
        <p:nvPicPr>
          <p:cNvPr id="36873" name="Picture 9" descr="Laughing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44008" y="5661248"/>
            <a:ext cx="502915" cy="502915"/>
          </a:xfrm>
          <a:prstGeom prst="rect">
            <a:avLst/>
          </a:prstGeom>
          <a:noFill/>
        </p:spPr>
      </p:pic>
      <p:pic>
        <p:nvPicPr>
          <p:cNvPr id="36866" name="Picture 2" descr="Very Happy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63688" y="5417840"/>
            <a:ext cx="1440160" cy="144016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20000">
    <p:blinds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512" y="0"/>
            <a:ext cx="8229600" cy="69269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nl-BE" b="1" i="1" u="sng" dirty="0" smtClean="0">
                <a:solidFill>
                  <a:srgbClr val="00B050"/>
                </a:solidFill>
              </a:rPr>
              <a:t>Bomen hebben:</a:t>
            </a:r>
            <a:endParaRPr lang="nl-BE" b="1" i="1" u="sng" dirty="0">
              <a:solidFill>
                <a:srgbClr val="00B05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51520" y="2636913"/>
            <a:ext cx="8064896" cy="50405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nl-BE" sz="3000" dirty="0" smtClean="0"/>
              <a:t>Wortels   een stam    takken  bladeren en vruchten</a:t>
            </a:r>
          </a:p>
        </p:txBody>
      </p:sp>
      <p:sp>
        <p:nvSpPr>
          <p:cNvPr id="9" name="Staande oorkonde 8"/>
          <p:cNvSpPr/>
          <p:nvPr/>
        </p:nvSpPr>
        <p:spPr>
          <a:xfrm>
            <a:off x="179512" y="1196752"/>
            <a:ext cx="8280920" cy="1296144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nl-BE" sz="3600" dirty="0" smtClean="0"/>
              <a:t>wortels, stammen, takken, bladeren en vruchten.</a:t>
            </a:r>
          </a:p>
          <a:p>
            <a:endParaRPr lang="nl-BE" sz="2800" dirty="0"/>
          </a:p>
        </p:txBody>
      </p:sp>
      <p:sp>
        <p:nvSpPr>
          <p:cNvPr id="10" name="PIJL-OMLAAG 9"/>
          <p:cNvSpPr/>
          <p:nvPr/>
        </p:nvSpPr>
        <p:spPr>
          <a:xfrm>
            <a:off x="755576" y="3140968"/>
            <a:ext cx="432048" cy="8640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11" name="Rechthoek 10"/>
          <p:cNvSpPr/>
          <p:nvPr/>
        </p:nvSpPr>
        <p:spPr>
          <a:xfrm>
            <a:off x="179512" y="4005064"/>
            <a:ext cx="136815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BE" dirty="0" smtClean="0"/>
              <a:t>De wortels zorgen ervoor dat de boom stevig in de grond vast zit.</a:t>
            </a:r>
            <a:endParaRPr lang="nl-BE" dirty="0"/>
          </a:p>
        </p:txBody>
      </p:sp>
      <p:sp>
        <p:nvSpPr>
          <p:cNvPr id="13" name="PIJL-OMLAAG 12"/>
          <p:cNvSpPr/>
          <p:nvPr/>
        </p:nvSpPr>
        <p:spPr>
          <a:xfrm>
            <a:off x="2195736" y="3140968"/>
            <a:ext cx="432048" cy="8640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14" name="Rechthoek 13"/>
          <p:cNvSpPr/>
          <p:nvPr/>
        </p:nvSpPr>
        <p:spPr>
          <a:xfrm>
            <a:off x="1619672" y="4077072"/>
            <a:ext cx="15554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dirty="0" smtClean="0"/>
              <a:t>Uit de wortels </a:t>
            </a:r>
            <a:endParaRPr lang="nl-BE" dirty="0"/>
          </a:p>
        </p:txBody>
      </p:sp>
      <p:sp>
        <p:nvSpPr>
          <p:cNvPr id="15" name="Rechthoek 14"/>
          <p:cNvSpPr/>
          <p:nvPr/>
        </p:nvSpPr>
        <p:spPr>
          <a:xfrm>
            <a:off x="1619672" y="4365104"/>
            <a:ext cx="15841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BE" dirty="0" smtClean="0"/>
              <a:t>groeit de stam. De stam is van hout en daardoor is hij sterk en buigzaam.</a:t>
            </a:r>
            <a:endParaRPr lang="nl-BE" dirty="0"/>
          </a:p>
        </p:txBody>
      </p:sp>
      <p:sp>
        <p:nvSpPr>
          <p:cNvPr id="17" name="PIJL-OMLAAG 16"/>
          <p:cNvSpPr/>
          <p:nvPr/>
        </p:nvSpPr>
        <p:spPr>
          <a:xfrm>
            <a:off x="3851920" y="3140968"/>
            <a:ext cx="432048" cy="8640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18" name="Rechthoek 17"/>
          <p:cNvSpPr/>
          <p:nvPr/>
        </p:nvSpPr>
        <p:spPr>
          <a:xfrm>
            <a:off x="3635896" y="4077072"/>
            <a:ext cx="9361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BE" dirty="0" smtClean="0"/>
              <a:t>Aan de stam zitten takken. </a:t>
            </a:r>
            <a:endParaRPr lang="nl-BE" dirty="0"/>
          </a:p>
        </p:txBody>
      </p:sp>
      <p:sp>
        <p:nvSpPr>
          <p:cNvPr id="23" name="PIJL-OMLAAG 22"/>
          <p:cNvSpPr/>
          <p:nvPr/>
        </p:nvSpPr>
        <p:spPr>
          <a:xfrm>
            <a:off x="6084168" y="3212976"/>
            <a:ext cx="432048" cy="8640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26" name="Rechthoek 25"/>
          <p:cNvSpPr/>
          <p:nvPr/>
        </p:nvSpPr>
        <p:spPr>
          <a:xfrm>
            <a:off x="5508104" y="4005064"/>
            <a:ext cx="15772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BE" dirty="0" smtClean="0"/>
              <a:t>De bladeren en vruchten hebben zonlicht nodig.</a:t>
            </a:r>
            <a:endParaRPr lang="nl-BE" dirty="0"/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/>
      <p:bldP spid="13" grpId="0" animBg="1"/>
      <p:bldP spid="14" grpId="0"/>
      <p:bldP spid="15" grpId="0"/>
      <p:bldP spid="17" grpId="0" animBg="1"/>
      <p:bldP spid="18" grpId="0"/>
      <p:bldP spid="23" grpId="0" animBg="1"/>
      <p:bldP spid="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l_fi" descr="http://www.detuingids.be/images/artikels/3066-1.gif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03848" y="274638"/>
            <a:ext cx="3096344" cy="1143000"/>
          </a:xfrm>
        </p:spPr>
        <p:txBody>
          <a:bodyPr>
            <a:normAutofit fontScale="90000"/>
          </a:bodyPr>
          <a:lstStyle/>
          <a:p>
            <a:r>
              <a:rPr lang="nl-BE" dirty="0" smtClean="0">
                <a:solidFill>
                  <a:srgbClr val="00B050"/>
                </a:solidFill>
              </a:rPr>
              <a:t>Fotosynthese</a:t>
            </a:r>
            <a:r>
              <a:rPr lang="nl-BE" dirty="0" smtClean="0"/>
              <a:t>  </a:t>
            </a:r>
            <a:endParaRPr lang="nl-BE" dirty="0"/>
          </a:p>
        </p:txBody>
      </p:sp>
      <p:sp>
        <p:nvSpPr>
          <p:cNvPr id="22" name="PIJL-OMHOOG en -OMLAAG 21"/>
          <p:cNvSpPr/>
          <p:nvPr/>
        </p:nvSpPr>
        <p:spPr>
          <a:xfrm>
            <a:off x="1619672" y="1772816"/>
            <a:ext cx="360040" cy="1224136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3" name="PIJL-OMHOOG en -OMLAAG 22"/>
          <p:cNvSpPr/>
          <p:nvPr/>
        </p:nvSpPr>
        <p:spPr>
          <a:xfrm>
            <a:off x="1763688" y="3861048"/>
            <a:ext cx="504056" cy="2232248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4" name="Gebogen pijl 23"/>
          <p:cNvSpPr/>
          <p:nvPr/>
        </p:nvSpPr>
        <p:spPr>
          <a:xfrm>
            <a:off x="6444208" y="1412776"/>
            <a:ext cx="432048" cy="504056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b="1" i="1" u="sng" dirty="0" smtClean="0">
                <a:solidFill>
                  <a:srgbClr val="00B050"/>
                </a:solidFill>
              </a:rPr>
              <a:t>Er zijn 2 verschillende boomsoorten</a:t>
            </a:r>
            <a:endParaRPr lang="nl-BE" b="1" i="1" u="sng" dirty="0">
              <a:solidFill>
                <a:srgbClr val="00B05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Naaldbomen en loofbomen.</a:t>
            </a:r>
          </a:p>
        </p:txBody>
      </p:sp>
      <p:pic>
        <p:nvPicPr>
          <p:cNvPr id="46082" name="Picture 2" descr="http://nl.dreamstime.com/dicht-bos-van-naaldbomen-en-hardhout-thumb108274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3" y="2348880"/>
            <a:ext cx="2599695" cy="3888432"/>
          </a:xfrm>
          <a:prstGeom prst="rect">
            <a:avLst/>
          </a:prstGeom>
          <a:noFill/>
        </p:spPr>
      </p:pic>
      <p:pic>
        <p:nvPicPr>
          <p:cNvPr id="46084" name="Picture 4" descr="http://www.er-decor.be/er.2027_loofbomen_middengroen_st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2492896"/>
            <a:ext cx="5076825" cy="3810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i="1" u="sng" dirty="0" smtClean="0">
                <a:solidFill>
                  <a:srgbClr val="00B050"/>
                </a:solidFill>
              </a:rPr>
              <a:t>DE NAALDBOMEN</a:t>
            </a:r>
            <a:endParaRPr lang="nl-BE" b="1" i="1" u="sng" dirty="0">
              <a:solidFill>
                <a:srgbClr val="00B05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Naaldbomen hebben naalden die altijd groen blijven, ze vallen niet af in de winter. </a:t>
            </a:r>
          </a:p>
          <a:p>
            <a:r>
              <a:rPr lang="nl-BE" dirty="0" smtClean="0"/>
              <a:t>Opgelet: De lork is een naaldboom die wel zijn naalden in de winter verliest               </a:t>
            </a:r>
          </a:p>
          <a:p>
            <a:endParaRPr lang="nl-BE" dirty="0" smtClean="0"/>
          </a:p>
          <a:p>
            <a:endParaRPr lang="nl-BE" dirty="0" smtClean="0"/>
          </a:p>
          <a:p>
            <a:endParaRPr lang="nl-BE" dirty="0" smtClean="0"/>
          </a:p>
          <a:p>
            <a:r>
              <a:rPr lang="nl-BE" dirty="0" smtClean="0"/>
              <a:t>                                     :De Lork</a:t>
            </a:r>
          </a:p>
          <a:p>
            <a:endParaRPr lang="nl-BE" dirty="0" smtClean="0"/>
          </a:p>
        </p:txBody>
      </p:sp>
      <p:pic>
        <p:nvPicPr>
          <p:cNvPr id="45058" name="Picture 2" descr="http://www.internetgazet.be/afb/groot/76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61048"/>
            <a:ext cx="4286250" cy="287655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i="1" u="sng" dirty="0" smtClean="0">
                <a:solidFill>
                  <a:srgbClr val="00B050"/>
                </a:solidFill>
              </a:rPr>
              <a:t>DE LOOFBOMEN</a:t>
            </a:r>
            <a:endParaRPr lang="nl-BE" b="1" i="1" u="sng" dirty="0">
              <a:solidFill>
                <a:srgbClr val="00B05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Loofbomen hebben bladeren. In de herfst verkleuren ze en daarna vallen ze af.</a:t>
            </a:r>
            <a:endParaRPr lang="nl-BE" dirty="0"/>
          </a:p>
        </p:txBody>
      </p:sp>
      <p:pic>
        <p:nvPicPr>
          <p:cNvPr id="44034" name="Picture 2" descr="http://marjoleinfermie.c3log.nl/wp-content/herftsbom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6207" y="3140968"/>
            <a:ext cx="8437777" cy="345638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87624" y="260648"/>
            <a:ext cx="8229600" cy="1143000"/>
          </a:xfrm>
        </p:spPr>
        <p:txBody>
          <a:bodyPr/>
          <a:lstStyle/>
          <a:p>
            <a:r>
              <a:rPr lang="nl-BE" b="1" i="1" u="sng" dirty="0" smtClean="0">
                <a:solidFill>
                  <a:srgbClr val="00B050"/>
                </a:solidFill>
              </a:rPr>
              <a:t>    Enkele loofbomen:</a:t>
            </a:r>
            <a:endParaRPr lang="nl-BE" b="1" i="1" u="sng" dirty="0">
              <a:solidFill>
                <a:srgbClr val="00B050"/>
              </a:solidFill>
            </a:endParaRP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0" y="1"/>
            <a:ext cx="2627784" cy="692696"/>
          </a:xfrm>
        </p:spPr>
        <p:txBody>
          <a:bodyPr>
            <a:noAutofit/>
          </a:bodyPr>
          <a:lstStyle/>
          <a:p>
            <a:r>
              <a:rPr lang="nl-BE" sz="1800" dirty="0" smtClean="0"/>
              <a:t>Gewone Esdoorn, </a:t>
            </a:r>
          </a:p>
          <a:p>
            <a:r>
              <a:rPr lang="nl-BE" sz="1800" dirty="0" smtClean="0"/>
              <a:t>wordt tot 30 m hoog.</a:t>
            </a:r>
          </a:p>
          <a:p>
            <a:r>
              <a:rPr lang="nl-BE" sz="1800" dirty="0" smtClean="0"/>
              <a:t> </a:t>
            </a:r>
          </a:p>
          <a:p>
            <a:endParaRPr lang="nl-BE" sz="1800" dirty="0"/>
          </a:p>
        </p:txBody>
      </p:sp>
      <p:pic>
        <p:nvPicPr>
          <p:cNvPr id="39938" name="Picture 2" descr="http://www.bomenoverleven.nl/images/bomeninfo/esdoorn/IMG_spaanseaa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0688"/>
            <a:ext cx="3347864" cy="3816424"/>
          </a:xfrm>
          <a:prstGeom prst="rect">
            <a:avLst/>
          </a:prstGeom>
          <a:noFill/>
        </p:spPr>
      </p:pic>
      <p:sp>
        <p:nvSpPr>
          <p:cNvPr id="6" name="Rechthoek 5"/>
          <p:cNvSpPr/>
          <p:nvPr/>
        </p:nvSpPr>
        <p:spPr>
          <a:xfrm>
            <a:off x="323528" y="3356992"/>
            <a:ext cx="23042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BE" dirty="0" smtClean="0"/>
              <a:t>Beuk, </a:t>
            </a:r>
          </a:p>
          <a:p>
            <a:r>
              <a:rPr lang="nl-BE" dirty="0" smtClean="0"/>
              <a:t>wordt tot 30 m hoog.</a:t>
            </a:r>
            <a:endParaRPr lang="nl-BE" dirty="0"/>
          </a:p>
        </p:txBody>
      </p:sp>
      <p:sp>
        <p:nvSpPr>
          <p:cNvPr id="7" name="Rechthoek 6"/>
          <p:cNvSpPr/>
          <p:nvPr/>
        </p:nvSpPr>
        <p:spPr>
          <a:xfrm>
            <a:off x="3203848" y="1268760"/>
            <a:ext cx="22322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BE" dirty="0" smtClean="0"/>
              <a:t>Tamme Kastanje, </a:t>
            </a:r>
          </a:p>
          <a:p>
            <a:r>
              <a:rPr lang="nl-BE" dirty="0" smtClean="0"/>
              <a:t>wordt tot 30 m hoog.</a:t>
            </a:r>
          </a:p>
          <a:p>
            <a:r>
              <a:rPr lang="nl-BE" dirty="0" smtClean="0"/>
              <a:t> </a:t>
            </a:r>
            <a:endParaRPr lang="nl-BE" dirty="0"/>
          </a:p>
        </p:txBody>
      </p:sp>
      <p:pic>
        <p:nvPicPr>
          <p:cNvPr id="39942" name="Picture 6" descr="http://www.bomenoverleven.nl/images/bomeninfo/tammekastanje/IMG_tammekastanje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2132855"/>
            <a:ext cx="6084168" cy="3495671"/>
          </a:xfrm>
          <a:prstGeom prst="rect">
            <a:avLst/>
          </a:prstGeom>
          <a:noFill/>
        </p:spPr>
      </p:pic>
      <p:pic>
        <p:nvPicPr>
          <p:cNvPr id="39944" name="Picture 8" descr="http://www.bomenoverleven.nl/images/bomeninfo/beuk/IMG_beuk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4005065"/>
            <a:ext cx="5005150" cy="285293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6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9" dur="500"/>
                                        <p:tgtEl>
                                          <p:spTgt spid="399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5" grpId="1" uiExpand="1" build="p"/>
      <p:bldP spid="6" grpId="0" uiExpand="1" build="allAtOnce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r>
              <a:rPr lang="nl-BE" b="1" i="1" dirty="0" smtClean="0">
                <a:solidFill>
                  <a:srgbClr val="00B050"/>
                </a:solidFill>
              </a:rPr>
              <a:t>        </a:t>
            </a:r>
            <a:r>
              <a:rPr lang="nl-BE" b="1" i="1" u="sng" dirty="0" smtClean="0">
                <a:solidFill>
                  <a:srgbClr val="00B050"/>
                </a:solidFill>
              </a:rPr>
              <a:t>Enkele loofbomen: </a:t>
            </a:r>
            <a:endParaRPr lang="nl-BE" b="1" i="1" u="sng" dirty="0">
              <a:solidFill>
                <a:srgbClr val="00B05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23528" y="116633"/>
            <a:ext cx="2160240" cy="1296144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nl-BE" sz="2400" b="1" i="1" u="sng" dirty="0" smtClean="0"/>
              <a:t>walnoot</a:t>
            </a:r>
            <a:r>
              <a:rPr lang="nl-BE" sz="2400" dirty="0" smtClean="0"/>
              <a:t> </a:t>
            </a:r>
          </a:p>
          <a:p>
            <a:pPr>
              <a:buNone/>
            </a:pPr>
            <a:r>
              <a:rPr lang="nl-BE" sz="1200" dirty="0" smtClean="0"/>
              <a:t>Walnoot, </a:t>
            </a:r>
          </a:p>
          <a:p>
            <a:pPr>
              <a:buNone/>
            </a:pPr>
            <a:r>
              <a:rPr lang="nl-BE" sz="1200" dirty="0" smtClean="0"/>
              <a:t>wordt tot 30 m hoog.</a:t>
            </a:r>
          </a:p>
          <a:p>
            <a:pPr>
              <a:buNone/>
            </a:pPr>
            <a:r>
              <a:rPr lang="nl-BE" sz="1400" dirty="0" smtClean="0"/>
              <a:t> </a:t>
            </a:r>
            <a:endParaRPr lang="nl-BE" sz="1400" dirty="0"/>
          </a:p>
        </p:txBody>
      </p:sp>
      <p:pic>
        <p:nvPicPr>
          <p:cNvPr id="4" name="il_fi" descr="http://www.bragancanet.pt/patrimonio/images/nogueira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56792"/>
            <a:ext cx="2555776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l_fi" descr="http://kruidenkorf.punt.nl/upload/walnoot1b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1484784"/>
            <a:ext cx="2016224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0" y="5388605"/>
            <a:ext cx="2555776" cy="129266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sz="2400" b="1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Paardenkastanje</a:t>
            </a:r>
            <a:endParaRPr kumimoji="0" lang="nl-BE" sz="2400" b="1" i="1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Paardenkastanje,</a:t>
            </a:r>
            <a:endParaRPr kumimoji="0" lang="nl-BE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wordt tot meer dan 30 m hoog.</a:t>
            </a:r>
            <a:endParaRPr kumimoji="0" lang="nl-BE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nl-BE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B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8913" name="il_fi" descr="http://www.bomenoverleven.nl/images/bomeninfo/paardenkastanje/IMG_paardenkastanje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4365104"/>
            <a:ext cx="4364754" cy="2492896"/>
          </a:xfrm>
          <a:prstGeom prst="rect">
            <a:avLst/>
          </a:prstGeom>
          <a:noFill/>
        </p:spPr>
      </p:pic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0" y="3171825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B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4572000" y="1391870"/>
            <a:ext cx="2880320" cy="110799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sz="2400" b="1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Zomereik,</a:t>
            </a:r>
            <a:endParaRPr kumimoji="0" lang="nl-BE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Zomereik,</a:t>
            </a:r>
            <a:endParaRPr kumimoji="0" lang="nl-BE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wordt tot 30 m hoog</a:t>
            </a:r>
            <a:endParaRPr kumimoji="0" lang="nl-BE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B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il_fi" descr="http://www.zwinstreek.eu/zs/images/stories/natuur/struyf/tekeningen/zomereik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2636912"/>
            <a:ext cx="4032448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2000"/>
                                        <p:tgtEl>
                                          <p:spTgt spid="38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9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4" dur="5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7" dur="500"/>
                                        <p:tgtEl>
                                          <p:spTgt spid="389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3" grpId="1" uiExpand="1" build="p" animBg="1"/>
      <p:bldP spid="38914" grpId="0" animBg="1"/>
      <p:bldP spid="38914" grpId="1" animBg="1"/>
      <p:bldP spid="13" grpId="0" build="allAtOnce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i="1" dirty="0" smtClean="0">
                <a:solidFill>
                  <a:srgbClr val="00B050"/>
                </a:solidFill>
              </a:rPr>
              <a:t>     </a:t>
            </a:r>
            <a:r>
              <a:rPr lang="nl-BE" b="1" i="1" u="sng" dirty="0" smtClean="0">
                <a:solidFill>
                  <a:srgbClr val="00B050"/>
                </a:solidFill>
              </a:rPr>
              <a:t>Enkele loofbomen:</a:t>
            </a:r>
            <a:endParaRPr lang="nl-BE" b="1" i="1" u="sng" dirty="0">
              <a:solidFill>
                <a:srgbClr val="00B05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79512" y="116632"/>
            <a:ext cx="2314600" cy="136815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nl-BE" sz="1800" b="1" i="1" u="sng" dirty="0" smtClean="0"/>
              <a:t>Plataan,</a:t>
            </a:r>
          </a:p>
          <a:p>
            <a:pPr>
              <a:buNone/>
            </a:pPr>
            <a:r>
              <a:rPr lang="nl-BE" sz="1800" dirty="0" smtClean="0"/>
              <a:t>Plataan,</a:t>
            </a:r>
          </a:p>
          <a:p>
            <a:pPr>
              <a:buNone/>
            </a:pPr>
            <a:r>
              <a:rPr lang="nl-BE" sz="1800" dirty="0" smtClean="0"/>
              <a:t>wordt meer dan 30 m hoog</a:t>
            </a:r>
          </a:p>
          <a:p>
            <a:endParaRPr lang="nl-BE" sz="1800" dirty="0" smtClean="0"/>
          </a:p>
          <a:p>
            <a:pPr>
              <a:buNone/>
            </a:pPr>
            <a:endParaRPr lang="nl-BE" sz="1800" b="1" i="1" dirty="0" smtClean="0"/>
          </a:p>
          <a:p>
            <a:pPr>
              <a:buNone/>
            </a:pPr>
            <a:endParaRPr lang="nl-BE" sz="1800" b="1" i="1" dirty="0" smtClean="0"/>
          </a:p>
          <a:p>
            <a:pPr>
              <a:buNone/>
            </a:pPr>
            <a:endParaRPr lang="nl-BE" sz="1800" b="1" i="1" dirty="0" smtClean="0"/>
          </a:p>
          <a:p>
            <a:pPr>
              <a:buNone/>
            </a:pPr>
            <a:endParaRPr lang="nl-BE" sz="1800" b="1" i="1" dirty="0" smtClean="0"/>
          </a:p>
          <a:p>
            <a:pPr>
              <a:buNone/>
            </a:pPr>
            <a:endParaRPr lang="nl-BE" sz="1800" b="1" i="1" dirty="0" smtClean="0"/>
          </a:p>
          <a:p>
            <a:pPr>
              <a:buNone/>
            </a:pPr>
            <a:r>
              <a:rPr lang="nl-BE" sz="1800" b="1" i="1" dirty="0" smtClean="0"/>
              <a:t> </a:t>
            </a:r>
            <a:endParaRPr lang="nl-BE" sz="1800" dirty="0" smtClean="0"/>
          </a:p>
          <a:p>
            <a:pPr>
              <a:buNone/>
            </a:pPr>
            <a:r>
              <a:rPr lang="nl-BE" sz="1800" dirty="0" smtClean="0"/>
              <a:t> </a:t>
            </a:r>
          </a:p>
          <a:p>
            <a:pPr>
              <a:buNone/>
            </a:pPr>
            <a:r>
              <a:rPr lang="nl-BE" sz="1800" dirty="0" smtClean="0"/>
              <a:t> </a:t>
            </a:r>
          </a:p>
          <a:p>
            <a:pPr>
              <a:buNone/>
            </a:pPr>
            <a:r>
              <a:rPr lang="nl-BE" sz="1800" dirty="0" smtClean="0"/>
              <a:t> </a:t>
            </a:r>
          </a:p>
        </p:txBody>
      </p:sp>
      <p:pic>
        <p:nvPicPr>
          <p:cNvPr id="4" name="il_fi" descr="http://www.sliedrechtgroen.nl/pix/boom-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40768"/>
            <a:ext cx="3096344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8" name="Picture 2" descr="http://upload.wikimedia.org/wikipedia/commons/thumb/d/d9/Catesby_Natural_History_of_Carolina_plate_39_Magnolia_virginiana_and_Blue_Grosbeak.jpg/272px-Catesby_Natural_History_of_Carolina_plate_39_Magnolia_virginiana_and_Blue_Grosbea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3356992"/>
            <a:ext cx="2590800" cy="3638550"/>
          </a:xfrm>
          <a:prstGeom prst="rect">
            <a:avLst/>
          </a:prstGeom>
          <a:noFill/>
        </p:spPr>
      </p:pic>
      <p:pic>
        <p:nvPicPr>
          <p:cNvPr id="39937" name="il_fi" descr="http://www.jandenhertog.nl/bomenzoeker/share/plantgroot/736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645024"/>
            <a:ext cx="4448175" cy="3333750"/>
          </a:xfrm>
          <a:prstGeom prst="rect">
            <a:avLst/>
          </a:prstGeom>
          <a:noFill/>
        </p:spPr>
      </p:pic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467544" y="2780928"/>
            <a:ext cx="288032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Amerikaanse eik,</a:t>
            </a:r>
            <a:endParaRPr kumimoji="0" lang="nl-BE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Amerikaanse eik,</a:t>
            </a:r>
            <a:endParaRPr kumimoji="0" lang="nl-BE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wordt 18 tot 25 m hoog.</a:t>
            </a:r>
            <a:endParaRPr kumimoji="0" lang="nl-B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0" y="7429500"/>
            <a:ext cx="9144000" cy="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B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943" name="Rectangle 7"/>
          <p:cNvSpPr>
            <a:spLocks noChangeArrowheads="1"/>
          </p:cNvSpPr>
          <p:nvPr/>
        </p:nvSpPr>
        <p:spPr bwMode="auto">
          <a:xfrm>
            <a:off x="3779912" y="1988840"/>
            <a:ext cx="4464496" cy="1169551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sz="28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Zwarte Els,</a:t>
            </a:r>
            <a:endParaRPr kumimoji="0" lang="nl-BE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Zwarte Els,</a:t>
            </a:r>
            <a:endParaRPr kumimoji="0" lang="nl-BE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wordt tot 19 m of meer hoog, hij heeft een rond gezaagd blad.</a:t>
            </a:r>
            <a:endParaRPr kumimoji="0" lang="nl-BE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B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9942" name="il_fi" descr="http://www.bomenoverleven.nl/images/bomeninfo/els/IMG_el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1880" y="3356992"/>
            <a:ext cx="5553791" cy="3501008"/>
          </a:xfrm>
          <a:prstGeom prst="rect">
            <a:avLst/>
          </a:prstGeom>
          <a:noFill/>
        </p:spPr>
      </p:pic>
      <p:sp>
        <p:nvSpPr>
          <p:cNvPr id="39944" name="Rectangle 8"/>
          <p:cNvSpPr>
            <a:spLocks noChangeArrowheads="1"/>
          </p:cNvSpPr>
          <p:nvPr/>
        </p:nvSpPr>
        <p:spPr bwMode="auto">
          <a:xfrm>
            <a:off x="0" y="2924175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endParaRPr kumimoji="0" lang="nl-BE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B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39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4" dur="500"/>
                                        <p:tgtEl>
                                          <p:spTgt spid="39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9" dur="5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2" dur="500"/>
                                        <p:tgtEl>
                                          <p:spTgt spid="399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5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" grpId="1" uiExpand="1" build="p"/>
      <p:bldP spid="39939" grpId="0"/>
      <p:bldP spid="39939" grpId="1"/>
      <p:bldP spid="39943" grpId="0" animBg="1"/>
    </p:bld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803</TotalTime>
  <Words>337</Words>
  <Application>Microsoft Office PowerPoint</Application>
  <PresentationFormat>Diavoorstelling (4:3)</PresentationFormat>
  <Paragraphs>124</Paragraphs>
  <Slides>18</Slides>
  <Notes>2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18</vt:i4>
      </vt:variant>
    </vt:vector>
  </HeadingPairs>
  <TitlesOfParts>
    <vt:vector size="19" baseType="lpstr">
      <vt:lpstr>Office-thema</vt:lpstr>
      <vt:lpstr>Dia 1</vt:lpstr>
      <vt:lpstr>Bomen hebben:</vt:lpstr>
      <vt:lpstr>Fotosynthese  </vt:lpstr>
      <vt:lpstr>Er zijn 2 verschillende boomsoorten</vt:lpstr>
      <vt:lpstr>DE NAALDBOMEN</vt:lpstr>
      <vt:lpstr>DE LOOFBOMEN</vt:lpstr>
      <vt:lpstr>    Enkele loofbomen:</vt:lpstr>
      <vt:lpstr>        Enkele loofbomen: </vt:lpstr>
      <vt:lpstr>     Enkele loofbomen:</vt:lpstr>
      <vt:lpstr>Enkele naaldbomen</vt:lpstr>
      <vt:lpstr>Soorten bladeren</vt:lpstr>
      <vt:lpstr>Dia 12</vt:lpstr>
      <vt:lpstr>Dia 13</vt:lpstr>
      <vt:lpstr>Gekke bomen</vt:lpstr>
      <vt:lpstr>Weetjes over bomen</vt:lpstr>
      <vt:lpstr>Nog meer weetjes</vt:lpstr>
      <vt:lpstr>vragen</vt:lpstr>
      <vt:lpstr>einde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Bezoeker</dc:creator>
  <cp:lastModifiedBy>dekleurenplaneet</cp:lastModifiedBy>
  <cp:revision>99</cp:revision>
  <dcterms:created xsi:type="dcterms:W3CDTF">2010-12-27T10:42:06Z</dcterms:created>
  <dcterms:modified xsi:type="dcterms:W3CDTF">2011-02-18T13:47:03Z</dcterms:modified>
</cp:coreProperties>
</file>