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74" r:id="rId3"/>
    <p:sldId id="257" r:id="rId4"/>
    <p:sldId id="279" r:id="rId5"/>
    <p:sldId id="280" r:id="rId6"/>
    <p:sldId id="260" r:id="rId7"/>
    <p:sldId id="288" r:id="rId8"/>
    <p:sldId id="289" r:id="rId9"/>
    <p:sldId id="290" r:id="rId10"/>
    <p:sldId id="291" r:id="rId11"/>
    <p:sldId id="293" r:id="rId12"/>
    <p:sldId id="283" r:id="rId13"/>
    <p:sldId id="284" r:id="rId14"/>
    <p:sldId id="292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EB4C9"/>
    <a:srgbClr val="66F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4" autoAdjust="0"/>
    <p:restoredTop sz="91437" autoAdjust="0"/>
  </p:normalViewPr>
  <p:slideViewPr>
    <p:cSldViewPr snapToGrid="0" snapToObjects="1">
      <p:cViewPr varScale="1">
        <p:scale>
          <a:sx n="104" d="100"/>
          <a:sy n="104" d="100"/>
        </p:scale>
        <p:origin x="72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C064F84-3C86-754A-8864-8EA3D9687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3596F5-340F-4B42-8C08-9FDD5FBC1F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6196-8FAC-844C-804B-89BDEF98C9CF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A38744-1F40-974D-9D21-C3F6049868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A3223-DCE1-9F44-B1AF-6950AC9A34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C39D-DED7-954B-8D29-A5EAE26DED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61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0BC2-EB1D-1246-9A3B-2F9A2F1B6838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26BAD-2699-DA44-83FF-409FA0017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307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21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544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257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32981-6374-6C44-B2D9-A460ED89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D3A942-030E-4C41-AF7F-5284BA028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57E2DD-6A55-8D4F-BAA6-F5D0D9D9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D4A7EF-2D76-5A40-A42E-516D8635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8F81F1-7DB7-E846-B82B-45867B96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55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6760C-3F27-314D-B8C7-52AFACDC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C82ED9-D2B3-5A45-98B2-B72EDAD9D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E77F9F-031F-1E49-B7C2-22AB5C6F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7FA23B-7FEA-804D-AD6B-E0588750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0F7107-12D3-9042-B8A6-7DE87411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50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DC993A-E5BC-ED4F-A83C-DEF21D345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A08C7E-382E-714F-9531-2CFC534B4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B1BAB-48DB-EF4F-83FA-D385AC3C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06A306-C14E-794D-A6DE-01CA0BA3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304668-BF15-5447-8887-78CF87F7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1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019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501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9485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569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97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5777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03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929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39E2E-35D4-F141-ABB8-B6CF6AC3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0B218-F813-AF4E-9FEF-AA2ABEFA3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2E6E37-78FE-A84C-99CA-813488A4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1E019C-20AA-AA4F-8C3E-B66D55B1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1AE2C0-1432-3441-9036-6BE1DBAA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9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9728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1133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102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6228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300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3200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1424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080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6A6CE-5340-C54D-A73E-95D1BCA4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378BEC-AD47-B14A-B52F-011480C4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A284D5-A01A-B240-A782-C5154E5F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1A22C8-246A-B74D-91C8-12E8D31A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CAB43F-6661-6F4B-81E2-519E4C8C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2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5D1B8-888A-A142-A2FB-127A878E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512B1-C8DC-9D4C-8D77-30BB2666C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A61ABF-0901-544A-AC23-3CB771A4C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3CA198-CA43-BA4F-B896-7D4B3327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526D02-70C6-C745-B55E-060C1F17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7CD0B0-6DC1-6341-9A58-82F6FB8B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1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CA187-79DA-8542-AB19-8781A619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B835DC-8E7D-0F48-847B-85780CBCD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EC8E9C-26F4-2946-9EE6-F0E59A0F1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AFB825-AE07-384F-A15E-015FD1701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8695A0-41F9-C54F-85C2-EC2A79C26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081B36-B89B-B340-9B93-B09EE234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18236F-6091-574E-8602-E1620AF2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A54B497-DD7E-1F4B-8106-8AD9CE1E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57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1A2E-AA90-D646-9A83-37D8B6A2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5D4EFC-025C-F249-BAF6-D8F01C0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D93E4F-F1D2-784C-9949-5787E695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2725FE-191E-484F-8B77-BE723162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41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E4D262-2C52-1849-9BA4-8AC1FC67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E287C1-4D58-7F44-80F4-DC4ECB7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BCB0D2-9D3E-C34E-BBED-508ABA3D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2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BF4BD-E3B2-A146-9F60-0CB30117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7CD88D-1633-7142-AC9B-08B6B483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50F869-D001-3F4D-87E5-0AFFF503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720DD8-77D0-A146-B9DE-B9E12618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6928CB-6D6A-D24A-BE76-1249D3B9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73919F-DBFF-7A49-AA20-93147DC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6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0DAC2-5256-9C44-98CC-63DD3E35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951769-0AB5-C64B-A0E7-5500BFE17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315397-1BD7-EE40-AA21-8ED13F6F9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C7DFF-3422-BE42-89F6-A004439A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01EC73-05F1-8649-BA2F-A1E2EC16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E4EF02-E4DF-C645-9764-214F96F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97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249CE3-4607-AA46-93A3-0F0415BE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B5FEC-0773-6446-B384-6C4D235AA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573591-6494-6645-AABE-98FF7CA00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2B7B50-3701-AC48-BD8D-E3A4774A6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40AFF-26A2-934A-A6FB-E987B043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6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06CD-5BDB-DC46-A697-DBC27EEDB1F9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11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>
            <a:extLst>
              <a:ext uri="{FF2B5EF4-FFF2-40B4-BE49-F238E27FC236}">
                <a16:creationId xmlns:a16="http://schemas.microsoft.com/office/drawing/2014/main" id="{7B96EA05-456F-8B41-B39B-08E8522DE115}"/>
              </a:ext>
            </a:extLst>
          </p:cNvPr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F2E41FA-40CD-D84A-ABCD-705471776CC2}"/>
              </a:ext>
            </a:extLst>
          </p:cNvPr>
          <p:cNvSpPr txBox="1">
            <a:spLocks/>
          </p:cNvSpPr>
          <p:nvPr/>
        </p:nvSpPr>
        <p:spPr>
          <a:xfrm>
            <a:off x="4428781" y="2060154"/>
            <a:ext cx="5561938" cy="20434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6600" b="1" dirty="0">
                <a:solidFill>
                  <a:schemeClr val="accent5"/>
                </a:solidFill>
                <a:latin typeface="Aldine401 BT" panose="02040702060306090203" pitchFamily="18" charset="0"/>
              </a:rPr>
              <a:t>Spelling: woordpakket 18</a:t>
            </a:r>
          </a:p>
        </p:txBody>
      </p:sp>
      <p:pic>
        <p:nvPicPr>
          <p:cNvPr id="1028" name="Picture 4" descr="Tijd voor taal accent 5 spelling · Eureka ADIB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8020"/>
            <a:ext cx="4273206" cy="66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3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722"/>
          </a:xfrm>
        </p:spPr>
        <p:txBody>
          <a:bodyPr>
            <a:normAutofit fontScale="90000"/>
          </a:bodyPr>
          <a:lstStyle/>
          <a:p>
            <a:r>
              <a:rPr lang="nl-BE" sz="3500" dirty="0"/>
              <a:t>Verbetering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6728" t="29176" r="34044" b="28295"/>
          <a:stretch/>
        </p:blipFill>
        <p:spPr>
          <a:xfrm>
            <a:off x="1869141" y="927848"/>
            <a:ext cx="6400800" cy="58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BD91E-AD68-0549-B7DD-907F1ED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39400" cy="414336"/>
          </a:xfrm>
        </p:spPr>
        <p:txBody>
          <a:bodyPr>
            <a:noAutofit/>
          </a:bodyPr>
          <a:lstStyle/>
          <a:p>
            <a:r>
              <a:rPr lang="nl-BE" sz="3500" b="1" dirty="0"/>
              <a:t>We oefenen het woordpakket in.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0" y="808037"/>
            <a:ext cx="100800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18" y="610443"/>
            <a:ext cx="9552365" cy="598866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586452" y="2743200"/>
            <a:ext cx="2227006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Zie volgende dia voor de herhaling van de regels! </a:t>
            </a:r>
          </a:p>
        </p:txBody>
      </p:sp>
    </p:spTree>
    <p:extLst>
      <p:ext uri="{BB962C8B-B14F-4D97-AF65-F5344CB8AC3E}">
        <p14:creationId xmlns:p14="http://schemas.microsoft.com/office/powerpoint/2010/main" val="21551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501"/>
          </a:xfrm>
        </p:spPr>
        <p:txBody>
          <a:bodyPr>
            <a:normAutofit/>
          </a:bodyPr>
          <a:lstStyle/>
          <a:p>
            <a:r>
              <a:rPr lang="nl-BE" sz="3500" i="1" dirty="0"/>
              <a:t>Herhaling regels aanhalingstekens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638440"/>
              </p:ext>
            </p:extLst>
          </p:nvPr>
        </p:nvGraphicFramePr>
        <p:xfrm>
          <a:off x="1142997" y="1087911"/>
          <a:ext cx="8014450" cy="5608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7225">
                  <a:extLst>
                    <a:ext uri="{9D8B030D-6E8A-4147-A177-3AD203B41FA5}">
                      <a16:colId xmlns:a16="http://schemas.microsoft.com/office/drawing/2014/main" val="2909930889"/>
                    </a:ext>
                  </a:extLst>
                </a:gridCol>
                <a:gridCol w="4007225">
                  <a:extLst>
                    <a:ext uri="{9D8B030D-6E8A-4147-A177-3AD203B41FA5}">
                      <a16:colId xmlns:a16="http://schemas.microsoft.com/office/drawing/2014/main" val="2178685631"/>
                    </a:ext>
                  </a:extLst>
                </a:gridCol>
              </a:tblGrid>
              <a:tr h="133202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Wat iemand zegt, zet je tussen aanhalingstekens (“….”).</a:t>
                      </a:r>
                      <a:br>
                        <a:rPr lang="nl-BE" sz="1200" dirty="0">
                          <a:effectLst/>
                        </a:rPr>
                      </a:br>
                      <a:r>
                        <a:rPr lang="nl-BE" sz="1200" dirty="0">
                          <a:effectLst/>
                        </a:rPr>
                        <a:t>Er zijn twee soorten: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rbel" panose="020B0503020204020204" pitchFamily="34" charset="0"/>
                        <a:buChar char="-"/>
                      </a:pPr>
                      <a:r>
                        <a:rPr lang="nl-BE" sz="1200" dirty="0">
                          <a:effectLst/>
                        </a:rPr>
                        <a:t>de beginaanhaling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rbel" panose="020B0503020204020204" pitchFamily="34" charset="0"/>
                        <a:buChar char="-"/>
                      </a:pPr>
                      <a:r>
                        <a:rPr lang="nl-BE" sz="1200" dirty="0">
                          <a:effectLst/>
                        </a:rPr>
                        <a:t>de eindaanhaling</a:t>
                      </a:r>
                      <a:endParaRPr lang="nl-BE" sz="11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618365"/>
                  </a:ext>
                </a:extLst>
              </a:tr>
              <a:tr h="52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u="sng">
                          <a:effectLst/>
                        </a:rPr>
                        <a:t>De beginaanhaling</a:t>
                      </a:r>
                      <a:endParaRPr lang="nl-BE" sz="110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u="sng">
                          <a:effectLst/>
                        </a:rPr>
                        <a:t>De eindaanhaling</a:t>
                      </a:r>
                      <a:endParaRPr lang="nl-B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456798"/>
                  </a:ext>
                </a:extLst>
              </a:tr>
              <a:tr h="3751010">
                <a:tc>
                  <a:txBody>
                    <a:bodyPr/>
                    <a:lstStyle/>
                    <a:p>
                      <a:pPr indent="1428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De zin </a:t>
                      </a:r>
                      <a:r>
                        <a:rPr lang="nl-BE" sz="1200" u="sng" dirty="0">
                          <a:effectLst/>
                        </a:rPr>
                        <a:t>begint</a:t>
                      </a:r>
                      <a:r>
                        <a:rPr lang="nl-BE" sz="1200" dirty="0">
                          <a:effectLst/>
                        </a:rPr>
                        <a:t> met een aanhaling: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BE" sz="1200" dirty="0">
                          <a:effectLst/>
                        </a:rPr>
                        <a:t>open de aanhaling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BE" sz="1200" dirty="0">
                          <a:effectLst/>
                        </a:rPr>
                        <a:t>begin de aanhaling met een hoofdletter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BE" sz="1200" dirty="0">
                          <a:effectLst/>
                        </a:rPr>
                        <a:t>binnen de aanhaling een leesteken (géén punt) 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BE" sz="1200" dirty="0">
                          <a:effectLst/>
                        </a:rPr>
                        <a:t>sluit de aanhaling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BE" sz="1200" dirty="0">
                          <a:effectLst/>
                        </a:rPr>
                        <a:t>schrijf de komma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BE" sz="1200" dirty="0">
                          <a:effectLst/>
                        </a:rPr>
                        <a:t>achteraan de zin staat een punt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Vb. “Ik hou van jou!”, riep de kabouter.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       “Neem jullie agenda”, zei meester Wim.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Als de zin </a:t>
                      </a:r>
                      <a:r>
                        <a:rPr lang="nl-BE" sz="1200" u="sng" dirty="0">
                          <a:effectLst/>
                        </a:rPr>
                        <a:t>eindigt</a:t>
                      </a:r>
                      <a:r>
                        <a:rPr lang="nl-BE" sz="1200" dirty="0">
                          <a:effectLst/>
                        </a:rPr>
                        <a:t> met een aanhaling: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BE" sz="1200" dirty="0">
                          <a:effectLst/>
                        </a:rPr>
                        <a:t>plaats een dubbele punt voor de aanhaling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BE" sz="1200" dirty="0">
                          <a:effectLst/>
                        </a:rPr>
                        <a:t>open de aanhaling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BE" sz="1200" dirty="0">
                          <a:effectLst/>
                        </a:rPr>
                        <a:t>begin de aanhaling met een hoofdletter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BE" sz="1200" dirty="0">
                          <a:effectLst/>
                        </a:rPr>
                        <a:t>schrijf de leestekens binnen de aanhalingstekens</a:t>
                      </a:r>
                      <a:endParaRPr lang="nl-BE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BE" sz="1200" dirty="0">
                          <a:effectLst/>
                        </a:rPr>
                        <a:t>sluit de aanhaling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Vb. De kabouter riep: “Ik hou van jou!”</a:t>
                      </a:r>
                      <a:endParaRPr lang="nl-BE" sz="11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       Het varken zei: “De wolf is gevangen.”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97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5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4CC8D-A365-FD4D-A4F3-8C3BE4BE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b="1" dirty="0"/>
              <a:t>We lezen de woorden.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26" y="1518427"/>
            <a:ext cx="11177548" cy="3703568"/>
          </a:xfrm>
          <a:prstGeom prst="rect">
            <a:avLst/>
          </a:prstGeom>
        </p:spPr>
      </p:pic>
      <p:pic>
        <p:nvPicPr>
          <p:cNvPr id="7" name="WP18" descr="WP18">
            <a:hlinkClick r:id="" action="ppaction://media"/>
            <a:extLst>
              <a:ext uri="{FF2B5EF4-FFF2-40B4-BE49-F238E27FC236}">
                <a16:creationId xmlns:a16="http://schemas.microsoft.com/office/drawing/2014/main" id="{C951A6CF-188A-A740-B543-C779911914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4122" y="302936"/>
            <a:ext cx="1566000" cy="15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A5C460B-C3FE-F143-810A-844593FDE05B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apotheek = </a:t>
            </a:r>
            <a:r>
              <a:rPr lang="nl-NL" dirty="0">
                <a:solidFill>
                  <a:schemeClr val="tx1"/>
                </a:solidFill>
              </a:rPr>
              <a:t>winkel waar je (op doktersrecept) medicijnen kunt kopen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6C8FA36-DA28-BF42-93D5-EE4B9FAAB234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automobilist = </a:t>
            </a:r>
            <a:r>
              <a:rPr lang="nl-NL" dirty="0">
                <a:solidFill>
                  <a:schemeClr val="tx1"/>
                </a:solidFill>
              </a:rPr>
              <a:t>iemand die een auto bestuurt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D816391D-B2BD-BF4A-96EF-A9CBA6C542D1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acties = </a:t>
            </a:r>
            <a:r>
              <a:rPr lang="nl-NL" dirty="0">
                <a:solidFill>
                  <a:schemeClr val="tx1"/>
                </a:solidFill>
              </a:rPr>
              <a:t>handeling, beweging bv. actie komen;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gezamenlijke inspanning bv. een actie voor loonsverhoging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57B876EC-BB86-094C-8D2A-C6498A6C6A9B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casino = gelegenheid voor kansspelen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130C56D4-1BF2-004D-8F6F-C670E5A5AFAF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fabrikant = </a:t>
            </a:r>
            <a:r>
              <a:rPr lang="nl-NL" dirty="0">
                <a:solidFill>
                  <a:schemeClr val="tx1"/>
                </a:solidFill>
              </a:rPr>
              <a:t>fabriekseigenaar; iemand die industrieel goederen vervaardigt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14EF59C0-4DD7-C045-84EF-5DEF6BF930B6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thuis = </a:t>
            </a:r>
            <a:r>
              <a:rPr lang="nl-NL" dirty="0">
                <a:solidFill>
                  <a:schemeClr val="tx1"/>
                </a:solidFill>
              </a:rPr>
              <a:t>woning waar je woont en waar je je prettig voelt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CCDC4D4F-9D7E-F049-81D0-BD868A76D532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paasvakantie = schoolvakantie in België tijdens Pasen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9FEC0E0-372D-6742-84B2-CA2A131E99ED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product = </a:t>
            </a:r>
            <a:r>
              <a:rPr lang="nl-NL" dirty="0">
                <a:solidFill>
                  <a:schemeClr val="tx1"/>
                </a:solidFill>
              </a:rPr>
              <a:t>iets dat gemaakt of ontstaan is;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uitkomst van een vermenigvuldiging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040FC8C6-1EEE-464A-81B4-473C469B65B6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heli = de helikopter, </a:t>
            </a:r>
            <a:r>
              <a:rPr lang="nl-NL" dirty="0">
                <a:solidFill>
                  <a:schemeClr val="tx1"/>
                </a:solidFill>
              </a:rPr>
              <a:t>vliegtuig met draaiende wieken bovenop</a:t>
            </a:r>
            <a:r>
              <a:rPr lang="nl-B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78CA228A-2773-DC4D-95CB-3C2A2459433A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festival = groot (muziek)feest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81BBB9E-F41E-7840-BD92-A5A68A34FD90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theater = </a:t>
            </a:r>
            <a:r>
              <a:rPr lang="nl-NL" dirty="0">
                <a:solidFill>
                  <a:schemeClr val="tx1"/>
                </a:solidFill>
              </a:rPr>
              <a:t>schouwburg; publieke vertoning van toneel, dans, muziek, … ;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bioscoop; komedie, aanstellerij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BC174DBB-D2FF-E241-BBE0-1EFE65090DCD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insect = </a:t>
            </a:r>
            <a:r>
              <a:rPr lang="nl-NL" dirty="0">
                <a:solidFill>
                  <a:schemeClr val="tx1"/>
                </a:solidFill>
              </a:rPr>
              <a:t>klein, ongewerveld diertje waarvan het lichaam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bestaat uit kop, borststuk en achterlijf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0D4C0D0-1FB9-E844-8954-7E7B74F33785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kathedraal = </a:t>
            </a:r>
            <a:r>
              <a:rPr lang="nl-NL" dirty="0">
                <a:solidFill>
                  <a:schemeClr val="tx1"/>
                </a:solidFill>
              </a:rPr>
              <a:t>belangrijkste kerk van een bisdom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CA1FF148-91A3-C749-822E-774F1C6DAF8C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juni = 6</a:t>
            </a:r>
            <a:r>
              <a:rPr lang="nl-BE" baseline="30000" dirty="0">
                <a:solidFill>
                  <a:schemeClr val="tx1"/>
                </a:solidFill>
              </a:rPr>
              <a:t>de</a:t>
            </a:r>
            <a:r>
              <a:rPr lang="nl-BE" dirty="0">
                <a:solidFill>
                  <a:schemeClr val="tx1"/>
                </a:solidFill>
              </a:rPr>
              <a:t> maand van het jaar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A6F9DF58-EC9F-E34F-BE23-9A9323435C83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politiekantoor = kantoor van de politie, politiebureau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B9DD0022-6993-1C45-8B62-AEC217AC88ED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klimaat = </a:t>
            </a:r>
            <a:r>
              <a:rPr lang="nl-NL" dirty="0">
                <a:solidFill>
                  <a:schemeClr val="tx1"/>
                </a:solidFill>
              </a:rPr>
              <a:t>gemiddelde toestand van de atmosfeer in een bepaald gebied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bv. een tropisch klimaat; sfeer in iets: bv. woonklimaat, werkklimaat, …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635C97E6-FC38-3B4E-AAF5-A6B042DDA5A8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horizontaal = </a:t>
            </a:r>
            <a:r>
              <a:rPr lang="nl-NL" dirty="0">
                <a:solidFill>
                  <a:schemeClr val="tx1"/>
                </a:solidFill>
              </a:rPr>
              <a:t>recht van links naar rechts, evenwijdig aan de horizon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65B4ED5A-BF9E-234C-8520-EF46BBF9DB11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club = </a:t>
            </a:r>
            <a:r>
              <a:rPr lang="nl-NL" dirty="0">
                <a:solidFill>
                  <a:schemeClr val="tx1"/>
                </a:solidFill>
              </a:rPr>
              <a:t>georganiseerde groep mensen met dezelfde belangstelling, sport of hobby;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uitgaansgelegenheid waar op muziek gedanst kan worden; golfstok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4743814A-234F-634E-8362-52FF0247B1C2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thee = </a:t>
            </a:r>
            <a:r>
              <a:rPr lang="nl-NL" dirty="0">
                <a:solidFill>
                  <a:schemeClr val="tx1"/>
                </a:solidFill>
              </a:rPr>
              <a:t>heet water met de smaak van gedroogde bladeren van de theeplant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56792E1F-B98B-334B-8F06-DCE92828B5E9}"/>
              </a:ext>
            </a:extLst>
          </p:cNvPr>
          <p:cNvSpPr/>
          <p:nvPr/>
        </p:nvSpPr>
        <p:spPr>
          <a:xfrm>
            <a:off x="761474" y="57929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tractor = </a:t>
            </a:r>
            <a:r>
              <a:rPr lang="nl-NL" dirty="0">
                <a:solidFill>
                  <a:schemeClr val="tx1"/>
                </a:solidFill>
              </a:rPr>
              <a:t>gemotoriseerd voertuig voor het trekken van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landbouwmachines, wagens, ...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50" name="Afbeelding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26" y="1518427"/>
            <a:ext cx="11177548" cy="370356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E119E28E-80FF-A845-856F-B66830597926}"/>
              </a:ext>
            </a:extLst>
          </p:cNvPr>
          <p:cNvSpPr/>
          <p:nvPr/>
        </p:nvSpPr>
        <p:spPr>
          <a:xfrm>
            <a:off x="1051842" y="3025393"/>
            <a:ext cx="1454894" cy="30618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F822A01-9A0A-6E41-B664-52ED1CA57D3A}"/>
              </a:ext>
            </a:extLst>
          </p:cNvPr>
          <p:cNvSpPr/>
          <p:nvPr/>
        </p:nvSpPr>
        <p:spPr>
          <a:xfrm>
            <a:off x="3581745" y="2963261"/>
            <a:ext cx="1821897" cy="35808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3F34C46-4F11-BE4F-B3B3-6199F21B8AC1}"/>
              </a:ext>
            </a:extLst>
          </p:cNvPr>
          <p:cNvSpPr/>
          <p:nvPr/>
        </p:nvSpPr>
        <p:spPr>
          <a:xfrm>
            <a:off x="6072647" y="2992492"/>
            <a:ext cx="1105393" cy="3211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E6B6572-0486-EA4E-8D0C-64751E72B972}"/>
              </a:ext>
            </a:extLst>
          </p:cNvPr>
          <p:cNvSpPr/>
          <p:nvPr/>
        </p:nvSpPr>
        <p:spPr>
          <a:xfrm>
            <a:off x="8562792" y="2999041"/>
            <a:ext cx="1313363" cy="32975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9E08EA1-D163-D240-9BF4-8A26FB3BC4B6}"/>
              </a:ext>
            </a:extLst>
          </p:cNvPr>
          <p:cNvSpPr/>
          <p:nvPr/>
        </p:nvSpPr>
        <p:spPr>
          <a:xfrm>
            <a:off x="2199112" y="3389945"/>
            <a:ext cx="1546934" cy="3034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C558F58-5272-104B-86BF-9001FECF6518}"/>
              </a:ext>
            </a:extLst>
          </p:cNvPr>
          <p:cNvSpPr/>
          <p:nvPr/>
        </p:nvSpPr>
        <p:spPr>
          <a:xfrm>
            <a:off x="4858439" y="3368610"/>
            <a:ext cx="579494" cy="32477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4BABA43-98C4-6E46-91AB-D2C39C97F4EB}"/>
              </a:ext>
            </a:extLst>
          </p:cNvPr>
          <p:cNvSpPr/>
          <p:nvPr/>
        </p:nvSpPr>
        <p:spPr>
          <a:xfrm>
            <a:off x="7323191" y="3396942"/>
            <a:ext cx="1918308" cy="3061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3B774FD-B706-B14D-9F6D-2F48FD200109}"/>
              </a:ext>
            </a:extLst>
          </p:cNvPr>
          <p:cNvSpPr/>
          <p:nvPr/>
        </p:nvSpPr>
        <p:spPr>
          <a:xfrm>
            <a:off x="9876155" y="3406491"/>
            <a:ext cx="1360272" cy="3049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8C00E86-668D-7441-A219-57D292CE43E4}"/>
              </a:ext>
            </a:extLst>
          </p:cNvPr>
          <p:cNvSpPr/>
          <p:nvPr/>
        </p:nvSpPr>
        <p:spPr>
          <a:xfrm>
            <a:off x="1007375" y="3779104"/>
            <a:ext cx="867145" cy="30218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C8ABE15-1E02-AB4E-9725-A82BB634037C}"/>
              </a:ext>
            </a:extLst>
          </p:cNvPr>
          <p:cNvSpPr/>
          <p:nvPr/>
        </p:nvSpPr>
        <p:spPr>
          <a:xfrm>
            <a:off x="3582983" y="3778565"/>
            <a:ext cx="1275455" cy="30218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315BCC80-36FE-0742-8D8C-63DD26F0A245}"/>
              </a:ext>
            </a:extLst>
          </p:cNvPr>
          <p:cNvSpPr/>
          <p:nvPr/>
        </p:nvSpPr>
        <p:spPr>
          <a:xfrm>
            <a:off x="6072647" y="3779409"/>
            <a:ext cx="1261148" cy="3034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F3B5A53-D6D6-5D47-8D4A-47F6B6928866}"/>
              </a:ext>
            </a:extLst>
          </p:cNvPr>
          <p:cNvSpPr/>
          <p:nvPr/>
        </p:nvSpPr>
        <p:spPr>
          <a:xfrm>
            <a:off x="8604172" y="3789245"/>
            <a:ext cx="1179907" cy="31368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A9A4EE5-F675-254F-860B-73CCF5B8B8F9}"/>
              </a:ext>
            </a:extLst>
          </p:cNvPr>
          <p:cNvSpPr/>
          <p:nvPr/>
        </p:nvSpPr>
        <p:spPr>
          <a:xfrm>
            <a:off x="2318334" y="4144432"/>
            <a:ext cx="1546934" cy="32503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12215C7-3B7F-F44B-843B-861A4244313E}"/>
              </a:ext>
            </a:extLst>
          </p:cNvPr>
          <p:cNvSpPr/>
          <p:nvPr/>
        </p:nvSpPr>
        <p:spPr>
          <a:xfrm>
            <a:off x="4795627" y="4213820"/>
            <a:ext cx="568549" cy="28097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B774472-7F4F-7748-9D0E-8D3BB5A9CA98}"/>
              </a:ext>
            </a:extLst>
          </p:cNvPr>
          <p:cNvSpPr/>
          <p:nvPr/>
        </p:nvSpPr>
        <p:spPr>
          <a:xfrm>
            <a:off x="7322365" y="4201591"/>
            <a:ext cx="2084525" cy="29052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69A3591-831E-724D-9406-317A4069171B}"/>
              </a:ext>
            </a:extLst>
          </p:cNvPr>
          <p:cNvSpPr/>
          <p:nvPr/>
        </p:nvSpPr>
        <p:spPr>
          <a:xfrm>
            <a:off x="9837980" y="4178722"/>
            <a:ext cx="1352728" cy="3221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532C51FE-4F2F-234C-9B32-AE8FB89ECA6A}"/>
              </a:ext>
            </a:extLst>
          </p:cNvPr>
          <p:cNvSpPr/>
          <p:nvPr/>
        </p:nvSpPr>
        <p:spPr>
          <a:xfrm>
            <a:off x="1030235" y="4522419"/>
            <a:ext cx="1382733" cy="3894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B831CE4-9615-B543-8654-468C27C0216B}"/>
              </a:ext>
            </a:extLst>
          </p:cNvPr>
          <p:cNvSpPr/>
          <p:nvPr/>
        </p:nvSpPr>
        <p:spPr>
          <a:xfrm>
            <a:off x="3555434" y="4554434"/>
            <a:ext cx="947986" cy="318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AE1906E-FD67-C34C-879B-7B50CD5C2C41}"/>
              </a:ext>
            </a:extLst>
          </p:cNvPr>
          <p:cNvSpPr/>
          <p:nvPr/>
        </p:nvSpPr>
        <p:spPr>
          <a:xfrm>
            <a:off x="6096086" y="4555532"/>
            <a:ext cx="876214" cy="3189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C1515C0-2EC9-524F-B819-E86A2C545EB6}"/>
              </a:ext>
            </a:extLst>
          </p:cNvPr>
          <p:cNvSpPr/>
          <p:nvPr/>
        </p:nvSpPr>
        <p:spPr>
          <a:xfrm>
            <a:off x="8562792" y="4586238"/>
            <a:ext cx="1221288" cy="27012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8F6C06BA-FE36-F64E-A4F1-5FED9E44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BE" sz="3500" b="1" dirty="0"/>
              <a:t>Klik op het woord dat je nog niet begrijpt en lees de uitleg. </a:t>
            </a:r>
          </a:p>
        </p:txBody>
      </p:sp>
    </p:spTree>
    <p:extLst>
      <p:ext uri="{BB962C8B-B14F-4D97-AF65-F5344CB8AC3E}">
        <p14:creationId xmlns:p14="http://schemas.microsoft.com/office/powerpoint/2010/main" val="9584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26" y="1518427"/>
            <a:ext cx="11177548" cy="370356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5A42536-8F89-AF46-B3F4-A24DE428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500" b="1" dirty="0"/>
              <a:t>Welke groepen kan je maken?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5D0398D-BB87-EF4D-B9EC-8D5109185846}"/>
              </a:ext>
            </a:extLst>
          </p:cNvPr>
          <p:cNvCxnSpPr/>
          <p:nvPr/>
        </p:nvCxnSpPr>
        <p:spPr>
          <a:xfrm>
            <a:off x="1320800" y="5499100"/>
            <a:ext cx="14732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8B2141A-8BED-7341-BBE6-D928BF8F90AE}"/>
              </a:ext>
            </a:extLst>
          </p:cNvPr>
          <p:cNvCxnSpPr/>
          <p:nvPr/>
        </p:nvCxnSpPr>
        <p:spPr>
          <a:xfrm>
            <a:off x="1320800" y="5905594"/>
            <a:ext cx="1473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0AE34E3-B0F4-9246-A57D-DF21516F7DEE}"/>
              </a:ext>
            </a:extLst>
          </p:cNvPr>
          <p:cNvCxnSpPr/>
          <p:nvPr/>
        </p:nvCxnSpPr>
        <p:spPr>
          <a:xfrm>
            <a:off x="1320800" y="6291453"/>
            <a:ext cx="14732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266EABF4-3E87-D04F-B212-5A89052636AA}"/>
              </a:ext>
            </a:extLst>
          </p:cNvPr>
          <p:cNvSpPr txBox="1"/>
          <p:nvPr/>
        </p:nvSpPr>
        <p:spPr>
          <a:xfrm>
            <a:off x="2971799" y="5314434"/>
            <a:ext cx="786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net als </a:t>
            </a:r>
            <a:r>
              <a:rPr lang="nl-BE" b="1" dirty="0"/>
              <a:t>thee</a:t>
            </a:r>
            <a:r>
              <a:rPr lang="nl-BE" dirty="0"/>
              <a:t> 		met –</a:t>
            </a:r>
            <a:r>
              <a:rPr lang="nl-BE" dirty="0" err="1"/>
              <a:t>th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uitgesproken als -t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89178C5-4BC4-0C44-809E-21ABEF224825}"/>
              </a:ext>
            </a:extLst>
          </p:cNvPr>
          <p:cNvSpPr txBox="1"/>
          <p:nvPr/>
        </p:nvSpPr>
        <p:spPr>
          <a:xfrm>
            <a:off x="2971800" y="5682828"/>
            <a:ext cx="786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 net als </a:t>
            </a:r>
            <a:r>
              <a:rPr lang="nl-BE" b="1" dirty="0"/>
              <a:t>fabrikant</a:t>
            </a:r>
            <a:r>
              <a:rPr lang="nl-BE" dirty="0"/>
              <a:t>		met -i </a:t>
            </a:r>
            <a:r>
              <a:rPr lang="nl-BE" dirty="0">
                <a:sym typeface="Wingdings" panose="05000000000000000000" pitchFamily="2" charset="2"/>
              </a:rPr>
              <a:t> uitgesproken als -ie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892CDA0-E97F-2A46-8BEE-860B3DAA3096}"/>
              </a:ext>
            </a:extLst>
          </p:cNvPr>
          <p:cNvSpPr txBox="1"/>
          <p:nvPr/>
        </p:nvSpPr>
        <p:spPr>
          <a:xfrm>
            <a:off x="2971799" y="6053197"/>
            <a:ext cx="808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net als </a:t>
            </a:r>
            <a:r>
              <a:rPr lang="nl-BE" b="1" dirty="0"/>
              <a:t>politie		</a:t>
            </a:r>
            <a:r>
              <a:rPr lang="nl-BE" dirty="0"/>
              <a:t>met -(t)ie </a:t>
            </a:r>
            <a:r>
              <a:rPr lang="nl-BE" dirty="0">
                <a:sym typeface="Wingdings" panose="05000000000000000000" pitchFamily="2" charset="2"/>
              </a:rPr>
              <a:t> uitgesproken als -(s)ie</a:t>
            </a:r>
            <a:endParaRPr lang="nl-BE" dirty="0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0AE34E3-B0F4-9246-A57D-DF21516F7DEE}"/>
              </a:ext>
            </a:extLst>
          </p:cNvPr>
          <p:cNvCxnSpPr/>
          <p:nvPr/>
        </p:nvCxnSpPr>
        <p:spPr>
          <a:xfrm>
            <a:off x="1320801" y="6673904"/>
            <a:ext cx="1473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A892CDA0-E97F-2A46-8BEE-860B3DAA3096}"/>
              </a:ext>
            </a:extLst>
          </p:cNvPr>
          <p:cNvSpPr txBox="1"/>
          <p:nvPr/>
        </p:nvSpPr>
        <p:spPr>
          <a:xfrm>
            <a:off x="2971800" y="6435648"/>
            <a:ext cx="80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net als </a:t>
            </a:r>
            <a:r>
              <a:rPr lang="nl-BE" b="1" dirty="0"/>
              <a:t>cola 		</a:t>
            </a:r>
            <a:r>
              <a:rPr lang="nl-BE" dirty="0"/>
              <a:t>met -c </a:t>
            </a:r>
            <a:r>
              <a:rPr lang="nl-BE" dirty="0">
                <a:sym typeface="Wingdings" panose="05000000000000000000" pitchFamily="2" charset="2"/>
              </a:rPr>
              <a:t> uitgesproken als -k</a:t>
            </a:r>
            <a:endParaRPr lang="nl-BE" dirty="0"/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15D0398D-BB87-EF4D-B9EC-8D5109185846}"/>
              </a:ext>
            </a:extLst>
          </p:cNvPr>
          <p:cNvCxnSpPr/>
          <p:nvPr/>
        </p:nvCxnSpPr>
        <p:spPr>
          <a:xfrm>
            <a:off x="2323800" y="4504629"/>
            <a:ext cx="1548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15D0398D-BB87-EF4D-B9EC-8D5109185846}"/>
              </a:ext>
            </a:extLst>
          </p:cNvPr>
          <p:cNvCxnSpPr/>
          <p:nvPr/>
        </p:nvCxnSpPr>
        <p:spPr>
          <a:xfrm>
            <a:off x="4864325" y="3708619"/>
            <a:ext cx="62437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15D0398D-BB87-EF4D-B9EC-8D5109185846}"/>
              </a:ext>
            </a:extLst>
          </p:cNvPr>
          <p:cNvCxnSpPr/>
          <p:nvPr/>
        </p:nvCxnSpPr>
        <p:spPr>
          <a:xfrm>
            <a:off x="6103349" y="4892939"/>
            <a:ext cx="85404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38B2141A-8BED-7341-BBE6-D928BF8F90AE}"/>
              </a:ext>
            </a:extLst>
          </p:cNvPr>
          <p:cNvCxnSpPr/>
          <p:nvPr/>
        </p:nvCxnSpPr>
        <p:spPr>
          <a:xfrm>
            <a:off x="3597470" y="3356959"/>
            <a:ext cx="18000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38B2141A-8BED-7341-BBE6-D928BF8F90AE}"/>
              </a:ext>
            </a:extLst>
          </p:cNvPr>
          <p:cNvCxnSpPr/>
          <p:nvPr/>
        </p:nvCxnSpPr>
        <p:spPr>
          <a:xfrm>
            <a:off x="1050052" y="4890472"/>
            <a:ext cx="13680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00AE34E3-B0F4-9246-A57D-DF21516F7DEE}"/>
              </a:ext>
            </a:extLst>
          </p:cNvPr>
          <p:cNvCxnSpPr/>
          <p:nvPr/>
        </p:nvCxnSpPr>
        <p:spPr>
          <a:xfrm>
            <a:off x="6103349" y="3370211"/>
            <a:ext cx="1039573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00AE34E3-B0F4-9246-A57D-DF21516F7DEE}"/>
              </a:ext>
            </a:extLst>
          </p:cNvPr>
          <p:cNvCxnSpPr/>
          <p:nvPr/>
        </p:nvCxnSpPr>
        <p:spPr>
          <a:xfrm>
            <a:off x="7368967" y="3739926"/>
            <a:ext cx="1908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00AE34E3-B0F4-9246-A57D-DF21516F7DEE}"/>
              </a:ext>
            </a:extLst>
          </p:cNvPr>
          <p:cNvCxnSpPr/>
          <p:nvPr/>
        </p:nvCxnSpPr>
        <p:spPr>
          <a:xfrm>
            <a:off x="7378346" y="4519325"/>
            <a:ext cx="20160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00AE34E3-B0F4-9246-A57D-DF21516F7DEE}"/>
              </a:ext>
            </a:extLst>
          </p:cNvPr>
          <p:cNvCxnSpPr/>
          <p:nvPr/>
        </p:nvCxnSpPr>
        <p:spPr>
          <a:xfrm>
            <a:off x="3597470" y="4892939"/>
            <a:ext cx="84200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00AE34E3-B0F4-9246-A57D-DF21516F7DEE}"/>
              </a:ext>
            </a:extLst>
          </p:cNvPr>
          <p:cNvCxnSpPr/>
          <p:nvPr/>
        </p:nvCxnSpPr>
        <p:spPr>
          <a:xfrm>
            <a:off x="8658340" y="3330455"/>
            <a:ext cx="115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15D0398D-BB87-EF4D-B9EC-8D5109185846}"/>
              </a:ext>
            </a:extLst>
          </p:cNvPr>
          <p:cNvCxnSpPr/>
          <p:nvPr/>
        </p:nvCxnSpPr>
        <p:spPr>
          <a:xfrm>
            <a:off x="6103349" y="4153447"/>
            <a:ext cx="127887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00AE34E3-B0F4-9246-A57D-DF21516F7DEE}"/>
              </a:ext>
            </a:extLst>
          </p:cNvPr>
          <p:cNvCxnSpPr/>
          <p:nvPr/>
        </p:nvCxnSpPr>
        <p:spPr>
          <a:xfrm flipV="1">
            <a:off x="9903104" y="3739926"/>
            <a:ext cx="1332000" cy="132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00AE34E3-B0F4-9246-A57D-DF21516F7DEE}"/>
              </a:ext>
            </a:extLst>
          </p:cNvPr>
          <p:cNvCxnSpPr/>
          <p:nvPr/>
        </p:nvCxnSpPr>
        <p:spPr>
          <a:xfrm>
            <a:off x="8658340" y="4890472"/>
            <a:ext cx="1044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00AE34E3-B0F4-9246-A57D-DF21516F7DEE}"/>
              </a:ext>
            </a:extLst>
          </p:cNvPr>
          <p:cNvCxnSpPr/>
          <p:nvPr/>
        </p:nvCxnSpPr>
        <p:spPr>
          <a:xfrm>
            <a:off x="8604340" y="4126943"/>
            <a:ext cx="115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15D0398D-BB87-EF4D-B9EC-8D5109185846}"/>
              </a:ext>
            </a:extLst>
          </p:cNvPr>
          <p:cNvCxnSpPr/>
          <p:nvPr/>
        </p:nvCxnSpPr>
        <p:spPr>
          <a:xfrm>
            <a:off x="1076556" y="3370211"/>
            <a:ext cx="140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38B2141A-8BED-7341-BBE6-D928BF8F90AE}"/>
              </a:ext>
            </a:extLst>
          </p:cNvPr>
          <p:cNvCxnSpPr/>
          <p:nvPr/>
        </p:nvCxnSpPr>
        <p:spPr>
          <a:xfrm>
            <a:off x="1076556" y="4126943"/>
            <a:ext cx="7560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38B2141A-8BED-7341-BBE6-D928BF8F90AE}"/>
              </a:ext>
            </a:extLst>
          </p:cNvPr>
          <p:cNvCxnSpPr/>
          <p:nvPr/>
        </p:nvCxnSpPr>
        <p:spPr>
          <a:xfrm>
            <a:off x="2323800" y="3735123"/>
            <a:ext cx="1373557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38B2141A-8BED-7341-BBE6-D928BF8F90AE}"/>
              </a:ext>
            </a:extLst>
          </p:cNvPr>
          <p:cNvCxnSpPr/>
          <p:nvPr/>
        </p:nvCxnSpPr>
        <p:spPr>
          <a:xfrm>
            <a:off x="3597470" y="4153447"/>
            <a:ext cx="12240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38B2141A-8BED-7341-BBE6-D928BF8F90AE}"/>
              </a:ext>
            </a:extLst>
          </p:cNvPr>
          <p:cNvCxnSpPr/>
          <p:nvPr/>
        </p:nvCxnSpPr>
        <p:spPr>
          <a:xfrm>
            <a:off x="4851073" y="4532577"/>
            <a:ext cx="4680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38B2141A-8BED-7341-BBE6-D928BF8F90AE}"/>
              </a:ext>
            </a:extLst>
          </p:cNvPr>
          <p:cNvCxnSpPr/>
          <p:nvPr/>
        </p:nvCxnSpPr>
        <p:spPr>
          <a:xfrm>
            <a:off x="9903104" y="4532577"/>
            <a:ext cx="12600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FC7A4-5F88-A64A-9075-1622E5DA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b="1" dirty="0"/>
              <a:t>Over welke spellingweters gaat het hier?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9BB53-C1F6-8E4D-B591-946F39220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812925"/>
            <a:ext cx="64008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nl-BE" sz="4800" dirty="0"/>
              <a:t> 22</a:t>
            </a:r>
          </a:p>
          <a:p>
            <a:pPr marL="0" indent="0">
              <a:buNone/>
            </a:pPr>
            <a:endParaRPr lang="nl-BE" sz="4800" dirty="0"/>
          </a:p>
          <a:p>
            <a:pPr marL="0" indent="0">
              <a:buNone/>
            </a:pPr>
            <a:endParaRPr lang="nl-BE" sz="4800" dirty="0"/>
          </a:p>
          <a:p>
            <a:pPr marL="0" indent="0">
              <a:buNone/>
            </a:pPr>
            <a:endParaRPr lang="nl-BE" sz="4800" dirty="0"/>
          </a:p>
        </p:txBody>
      </p:sp>
      <p:pic>
        <p:nvPicPr>
          <p:cNvPr id="4" name="Afbeelding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1812925"/>
            <a:ext cx="72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b="1" dirty="0"/>
              <a:t>Over welke </a:t>
            </a:r>
            <a:r>
              <a:rPr lang="nl-BE" sz="3500" b="1" dirty="0" err="1"/>
              <a:t>spellingweters</a:t>
            </a:r>
            <a:r>
              <a:rPr lang="nl-BE" sz="3500" b="1" dirty="0"/>
              <a:t> gaat het hier? </a:t>
            </a:r>
            <a:endParaRPr lang="nl-BE" sz="3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nl-BE" sz="4800" dirty="0"/>
              <a:t> 22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20</a:t>
            </a:r>
          </a:p>
          <a:p>
            <a:pPr marL="0" indent="0">
              <a:buNone/>
            </a:pPr>
            <a:endParaRPr lang="nl-BE" sz="4800" dirty="0"/>
          </a:p>
        </p:txBody>
      </p:sp>
      <p:pic>
        <p:nvPicPr>
          <p:cNvPr id="4" name="Afbeelding 3"/>
          <p:cNvPicPr preferRelativeResize="0">
            <a:picLocks/>
          </p:cNvPicPr>
          <p:nvPr/>
        </p:nvPicPr>
        <p:blipFill rotWithShape="1">
          <a:blip r:embed="rId2"/>
          <a:srcRect r="916"/>
          <a:stretch/>
        </p:blipFill>
        <p:spPr>
          <a:xfrm>
            <a:off x="3562350" y="1812925"/>
            <a:ext cx="72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b="1" dirty="0"/>
              <a:t>Over welke </a:t>
            </a:r>
            <a:r>
              <a:rPr lang="nl-BE" sz="3500" b="1" dirty="0" err="1"/>
              <a:t>spellingweters</a:t>
            </a:r>
            <a:r>
              <a:rPr lang="nl-BE" sz="3500" b="1" dirty="0"/>
              <a:t> gaat het hier? </a:t>
            </a:r>
            <a:endParaRPr lang="nl-BE" sz="3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nl-BE" sz="4800" dirty="0"/>
              <a:t> 22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20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25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5" name="Afbeelding 4"/>
          <p:cNvPicPr preferRelativeResize="0">
            <a:picLocks/>
          </p:cNvPicPr>
          <p:nvPr/>
        </p:nvPicPr>
        <p:blipFill rotWithShape="1">
          <a:blip r:embed="rId2"/>
          <a:srcRect l="772" t="1670"/>
          <a:stretch/>
        </p:blipFill>
        <p:spPr>
          <a:xfrm>
            <a:off x="3562350" y="1812925"/>
            <a:ext cx="72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500" b="1" dirty="0"/>
              <a:t>Over welke </a:t>
            </a:r>
            <a:r>
              <a:rPr lang="nl-BE" sz="3500" b="1" dirty="0" err="1"/>
              <a:t>spellingweters</a:t>
            </a:r>
            <a:r>
              <a:rPr lang="nl-BE" sz="3500" b="1" dirty="0"/>
              <a:t> gaat het hier? </a:t>
            </a:r>
            <a:endParaRPr lang="nl-BE" sz="3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nl-BE" sz="4800" dirty="0"/>
              <a:t> 22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20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25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24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2281"/>
          <a:stretch/>
        </p:blipFill>
        <p:spPr>
          <a:xfrm>
            <a:off x="3562350" y="1812925"/>
            <a:ext cx="72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507"/>
          </a:xfrm>
        </p:spPr>
        <p:txBody>
          <a:bodyPr>
            <a:normAutofit/>
          </a:bodyPr>
          <a:lstStyle/>
          <a:p>
            <a:r>
              <a:rPr lang="nl-BE" sz="3500" dirty="0"/>
              <a:t>We plaatsen de woorden in de </a:t>
            </a:r>
            <a:r>
              <a:rPr lang="nl-BE" sz="3500" b="1" dirty="0"/>
              <a:t>bundel</a:t>
            </a:r>
            <a:r>
              <a:rPr lang="nl-BE" sz="3500" dirty="0"/>
              <a:t>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75" y="1076632"/>
            <a:ext cx="6323046" cy="578136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953021" y="2918881"/>
            <a:ext cx="284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i="1" dirty="0">
                <a:solidFill>
                  <a:srgbClr val="FF0000"/>
                </a:solidFill>
              </a:rPr>
              <a:t>Bij ‘fabrikant’ staat er 1 lijntje te veel. </a:t>
            </a:r>
          </a:p>
        </p:txBody>
      </p:sp>
    </p:spTree>
    <p:extLst>
      <p:ext uri="{BB962C8B-B14F-4D97-AF65-F5344CB8AC3E}">
        <p14:creationId xmlns:p14="http://schemas.microsoft.com/office/powerpoint/2010/main" val="41682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Geel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2078</TotalTime>
  <Words>586</Words>
  <Application>Microsoft Office PowerPoint</Application>
  <PresentationFormat>Breedbeeld</PresentationFormat>
  <Paragraphs>87</Paragraphs>
  <Slides>13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4" baseType="lpstr">
      <vt:lpstr>Aldine401 BT</vt:lpstr>
      <vt:lpstr>Arial</vt:lpstr>
      <vt:lpstr>Calibri</vt:lpstr>
      <vt:lpstr>Calibri Light</vt:lpstr>
      <vt:lpstr>Corbel</vt:lpstr>
      <vt:lpstr>Symbol</vt:lpstr>
      <vt:lpstr>Trebuchet MS</vt:lpstr>
      <vt:lpstr>Wingdings</vt:lpstr>
      <vt:lpstr>Wingdings 3</vt:lpstr>
      <vt:lpstr>Kantoorthema</vt:lpstr>
      <vt:lpstr>Facet</vt:lpstr>
      <vt:lpstr>PowerPoint-presentatie</vt:lpstr>
      <vt:lpstr>We lezen de woorden.</vt:lpstr>
      <vt:lpstr>Klik op het woord dat je nog niet begrijpt en lees de uitleg. </vt:lpstr>
      <vt:lpstr>Welke groepen kan je maken? </vt:lpstr>
      <vt:lpstr>Over welke spellingweters gaat het hier? </vt:lpstr>
      <vt:lpstr>Over welke spellingweters gaat het hier? </vt:lpstr>
      <vt:lpstr>Over welke spellingweters gaat het hier? </vt:lpstr>
      <vt:lpstr>Over welke spellingweters gaat het hier? </vt:lpstr>
      <vt:lpstr>We plaatsen de woorden in de bundel.</vt:lpstr>
      <vt:lpstr>Verbetering</vt:lpstr>
      <vt:lpstr>We oefenen het woordpakket in.</vt:lpstr>
      <vt:lpstr>PowerPoint-presentatie</vt:lpstr>
      <vt:lpstr>Herhaling regels aanhalingstekens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Spelling: woordpakket 18</dc:title>
  <dc:creator>Daisy Deesje</dc:creator>
  <cp:lastModifiedBy>wim vandenhouten</cp:lastModifiedBy>
  <cp:revision>81</cp:revision>
  <dcterms:created xsi:type="dcterms:W3CDTF">2020-04-03T06:48:06Z</dcterms:created>
  <dcterms:modified xsi:type="dcterms:W3CDTF">2020-05-24T06:39:31Z</dcterms:modified>
</cp:coreProperties>
</file>