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57" r:id="rId3"/>
    <p:sldId id="279" r:id="rId4"/>
    <p:sldId id="282" r:id="rId5"/>
    <p:sldId id="278" r:id="rId6"/>
    <p:sldId id="260" r:id="rId7"/>
    <p:sldId id="261" r:id="rId8"/>
    <p:sldId id="266" r:id="rId9"/>
    <p:sldId id="263" r:id="rId10"/>
    <p:sldId id="267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1"/>
    <p:restoredTop sz="94944"/>
  </p:normalViewPr>
  <p:slideViewPr>
    <p:cSldViewPr snapToGrid="0" snapToObjects="1">
      <p:cViewPr varScale="1">
        <p:scale>
          <a:sx n="72" d="100"/>
          <a:sy n="72" d="100"/>
        </p:scale>
        <p:origin x="54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C064F84-3C86-754A-8864-8EA3D9687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3596F5-340F-4B42-8C08-9FDD5FBC1F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6196-8FAC-844C-804B-89BDEF98C9C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A38744-1F40-974D-9D21-C3F6049868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A3223-DCE1-9F44-B1AF-6950AC9A34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C39D-DED7-954B-8D29-A5EAE26DED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61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0BC2-EB1D-1246-9A3B-2F9A2F1B6838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26BAD-2699-DA44-83FF-409FA0017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307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21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492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32981-6374-6C44-B2D9-A460ED89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D3A942-030E-4C41-AF7F-5284BA028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57E2DD-6A55-8D4F-BAA6-F5D0D9D9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D4A7EF-2D76-5A40-A42E-516D8635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8F81F1-7DB7-E846-B82B-45867B96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55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6760C-3F27-314D-B8C7-52AFACDC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C82ED9-D2B3-5A45-98B2-B72EDAD9D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E77F9F-031F-1E49-B7C2-22AB5C6F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7FA23B-7FEA-804D-AD6B-E0588750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0F7107-12D3-9042-B8A6-7DE87411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50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DC993A-E5BC-ED4F-A83C-DEF21D345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A08C7E-382E-714F-9531-2CFC534B4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B1BAB-48DB-EF4F-83FA-D385AC3C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06A306-C14E-794D-A6DE-01CA0BA3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304668-BF15-5447-8887-78CF87F7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1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39E2E-35D4-F141-ABB8-B6CF6AC3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0B218-F813-AF4E-9FEF-AA2ABEFA3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2E6E37-78FE-A84C-99CA-813488A4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1E019C-20AA-AA4F-8C3E-B66D55B1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1AE2C0-1432-3441-9036-6BE1DBAA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9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6A6CE-5340-C54D-A73E-95D1BCA4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378BEC-AD47-B14A-B52F-011480C4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A284D5-A01A-B240-A782-C5154E5F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1A22C8-246A-B74D-91C8-12E8D31A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CAB43F-6661-6F4B-81E2-519E4C8C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2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5D1B8-888A-A142-A2FB-127A878E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512B1-C8DC-9D4C-8D77-30BB2666C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A61ABF-0901-544A-AC23-3CB771A4C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3CA198-CA43-BA4F-B896-7D4B3327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526D02-70C6-C745-B55E-060C1F17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7CD0B0-6DC1-6341-9A58-82F6FB8B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1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CA187-79DA-8542-AB19-8781A619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B835DC-8E7D-0F48-847B-85780CBCD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EC8E9C-26F4-2946-9EE6-F0E59A0F1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AFB825-AE07-384F-A15E-015FD1701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8695A0-41F9-C54F-85C2-EC2A79C26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081B36-B89B-B340-9B93-B09EE234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18236F-6091-574E-8602-E1620AF2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A54B497-DD7E-1F4B-8106-8AD9CE1E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57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1A2E-AA90-D646-9A83-37D8B6A2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5D4EFC-025C-F249-BAF6-D8F01C0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D93E4F-F1D2-784C-9949-5787E695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2725FE-191E-484F-8B77-BE723162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41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E4D262-2C52-1849-9BA4-8AC1FC67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E287C1-4D58-7F44-80F4-DC4ECB7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BCB0D2-9D3E-C34E-BBED-508ABA3D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2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BF4BD-E3B2-A146-9F60-0CB30117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7CD88D-1633-7142-AC9B-08B6B483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50F869-D001-3F4D-87E5-0AFFF503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720DD8-77D0-A146-B9DE-B9E12618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6928CB-6D6A-D24A-BE76-1249D3B9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73919F-DBFF-7A49-AA20-93147DC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6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0DAC2-5256-9C44-98CC-63DD3E35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951769-0AB5-C64B-A0E7-5500BFE17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315397-1BD7-EE40-AA21-8ED13F6F9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C7DFF-3422-BE42-89F6-A004439A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01EC73-05F1-8649-BA2F-A1E2EC16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E4EF02-E4DF-C645-9764-214F96F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97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249CE3-4607-AA46-93A3-0F0415BE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B5FEC-0773-6446-B384-6C4D235AA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573591-6494-6645-AABE-98FF7CA00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06CD-5BDB-DC46-A697-DBC27EEDB1F9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2B7B50-3701-AC48-BD8D-E3A4774A6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40AFF-26A2-934A-A6FB-E987B043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6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0DB3F-ED15-C047-8D02-E04DEF3F5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927626-7296-3343-8FEE-CBAC0D497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59A2D50-5E8F-A246-9B71-01AA92363143}"/>
              </a:ext>
            </a:extLst>
          </p:cNvPr>
          <p:cNvSpPr/>
          <p:nvPr/>
        </p:nvSpPr>
        <p:spPr>
          <a:xfrm>
            <a:off x="-289929" y="0"/>
            <a:ext cx="1262318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8BCE0B4B-91B9-174C-8649-DBF66A763896}"/>
              </a:ext>
            </a:extLst>
          </p:cNvPr>
          <p:cNvSpPr/>
          <p:nvPr/>
        </p:nvSpPr>
        <p:spPr>
          <a:xfrm>
            <a:off x="3880624" y="21856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B96EA05-456F-8B41-B39B-08E8522DE115}"/>
              </a:ext>
            </a:extLst>
          </p:cNvPr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E5346F2-7C70-AD42-9E2B-EF021D7A6B21}"/>
              </a:ext>
            </a:extLst>
          </p:cNvPr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Boog 8">
            <a:extLst>
              <a:ext uri="{FF2B5EF4-FFF2-40B4-BE49-F238E27FC236}">
                <a16:creationId xmlns:a16="http://schemas.microsoft.com/office/drawing/2014/main" id="{88E11914-DC69-5E4C-B203-0746C4C5AD8B}"/>
              </a:ext>
            </a:extLst>
          </p:cNvPr>
          <p:cNvSpPr/>
          <p:nvPr/>
        </p:nvSpPr>
        <p:spPr>
          <a:xfrm rot="20100709" flipH="1">
            <a:off x="2483084" y="110888"/>
            <a:ext cx="6272969" cy="6178128"/>
          </a:xfrm>
          <a:prstGeom prst="arc">
            <a:avLst>
              <a:gd name="adj1" fmla="val 15961398"/>
              <a:gd name="adj2" fmla="val 0"/>
            </a:avLst>
          </a:prstGeom>
          <a:noFill/>
          <a:ln w="139700" cap="rnd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F2E41FA-40CD-D84A-ABCD-705471776CC2}"/>
              </a:ext>
            </a:extLst>
          </p:cNvPr>
          <p:cNvSpPr txBox="1">
            <a:spLocks/>
          </p:cNvSpPr>
          <p:nvPr/>
        </p:nvSpPr>
        <p:spPr>
          <a:xfrm>
            <a:off x="3315031" y="1380754"/>
            <a:ext cx="5561938" cy="251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Spelling: woordpakket 20</a:t>
            </a:r>
          </a:p>
        </p:txBody>
      </p:sp>
    </p:spTree>
    <p:extLst>
      <p:ext uri="{BB962C8B-B14F-4D97-AF65-F5344CB8AC3E}">
        <p14:creationId xmlns:p14="http://schemas.microsoft.com/office/powerpoint/2010/main" val="39616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BD91E-AD68-0549-B7DD-907F1ED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645400" cy="315912"/>
          </a:xfrm>
        </p:spPr>
        <p:txBody>
          <a:bodyPr>
            <a:normAutofit fontScale="90000"/>
          </a:bodyPr>
          <a:lstStyle/>
          <a:p>
            <a:r>
              <a:rPr lang="nl-BE" sz="2800" dirty="0"/>
              <a:t>We oefenen de achterkant van het woordpakket. (p. 54)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564305-FFA5-493C-84E6-80D6FF925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8" t="15442" r="30417" b="11866"/>
          <a:stretch/>
        </p:blipFill>
        <p:spPr>
          <a:xfrm>
            <a:off x="1089991" y="744262"/>
            <a:ext cx="8252791" cy="57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4CC8D-A365-FD4D-A4F3-8C3BE4BE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 lezen de woordjes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DBD35E-2DCE-4D0D-9805-6E5995D95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05" y="1690687"/>
            <a:ext cx="11523978" cy="3868283"/>
          </a:xfrm>
          <a:prstGeom prst="rect">
            <a:avLst/>
          </a:prstGeom>
        </p:spPr>
      </p:pic>
      <p:pic>
        <p:nvPicPr>
          <p:cNvPr id="7" name="WP 20">
            <a:hlinkClick r:id="" action="ppaction://media"/>
            <a:extLst>
              <a:ext uri="{FF2B5EF4-FFF2-40B4-BE49-F238E27FC236}">
                <a16:creationId xmlns:a16="http://schemas.microsoft.com/office/drawing/2014/main" id="{A157805A-0374-4B9C-A44C-250DAED5B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47199" y="418306"/>
            <a:ext cx="1567543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8B32E-5F95-4564-BA4E-6B9345B7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solidFill>
                  <a:prstClr val="black"/>
                </a:solidFill>
                <a:ea typeface="+mn-ea"/>
                <a:cs typeface="+mn-cs"/>
              </a:rPr>
              <a:t>Lees de uitleg bij de woorden die je nog niet begrijpt.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8279E2-D238-4E3E-9B52-6D2741FB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8" y="1540398"/>
            <a:ext cx="10834381" cy="4692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b="1" i="1" dirty="0"/>
              <a:t>de casino’s	</a:t>
            </a:r>
            <a:r>
              <a:rPr lang="nl-BE" sz="2000" i="1" dirty="0"/>
              <a:t>=&gt; plaats waar je kunt gokken, gebouw waar je spelletjes kunt doen om geld</a:t>
            </a:r>
          </a:p>
          <a:p>
            <a:pPr marL="0" indent="0">
              <a:buNone/>
            </a:pPr>
            <a:r>
              <a:rPr lang="nl-BE" sz="2000" b="1" i="1" dirty="0"/>
              <a:t>de collega’s	</a:t>
            </a:r>
            <a:r>
              <a:rPr lang="nl-BE" sz="2000" i="1" dirty="0"/>
              <a:t>=&gt; mensen waarmee je samen werkt.</a:t>
            </a:r>
          </a:p>
          <a:p>
            <a:pPr marL="0" indent="0">
              <a:buNone/>
            </a:pPr>
            <a:r>
              <a:rPr lang="nl-BE" sz="2000" b="1" i="1" dirty="0"/>
              <a:t>de centra</a:t>
            </a:r>
            <a:r>
              <a:rPr lang="nl-BE" sz="2000" i="1" dirty="0"/>
              <a:t> 	=&gt; meervoud van centrum; het middelpunt, het midden</a:t>
            </a:r>
            <a:br>
              <a:rPr lang="nl-BE" sz="2000" i="1" dirty="0"/>
            </a:br>
            <a:r>
              <a:rPr lang="nl-BE" sz="2000" i="1" dirty="0"/>
              <a:t>		=&gt; de binnenstad; deel van een stad</a:t>
            </a:r>
          </a:p>
          <a:p>
            <a:pPr marL="0" indent="0">
              <a:buNone/>
            </a:pPr>
            <a:r>
              <a:rPr lang="nl-BE" sz="2000" b="1" i="1" dirty="0"/>
              <a:t>centraal		</a:t>
            </a:r>
            <a:r>
              <a:rPr lang="nl-BE" sz="2000" i="1" dirty="0"/>
              <a:t>=&gt; in het midden gelegen,  belangrijk,  in het centrum gelegen</a:t>
            </a:r>
          </a:p>
          <a:p>
            <a:pPr marL="0" indent="0">
              <a:buNone/>
            </a:pPr>
            <a:r>
              <a:rPr lang="nl-BE" sz="2000" b="1" i="1" dirty="0"/>
              <a:t>decimaal	</a:t>
            </a:r>
            <a:r>
              <a:rPr lang="nl-BE" sz="2000" i="1" dirty="0"/>
              <a:t>=&gt; tientallig,  tiendelig,  een cijfer achter de komma</a:t>
            </a:r>
          </a:p>
          <a:p>
            <a:pPr marL="0" indent="0">
              <a:buNone/>
            </a:pPr>
            <a:r>
              <a:rPr lang="nl-BE" sz="2000" b="1" i="1" dirty="0"/>
              <a:t>de officier</a:t>
            </a:r>
            <a:r>
              <a:rPr lang="nl-BE" sz="2000" i="1" dirty="0"/>
              <a:t> 	=&gt;rang in het leger; een beroep; een bevelhebber, een militair</a:t>
            </a:r>
          </a:p>
          <a:p>
            <a:pPr marL="0" indent="0">
              <a:buNone/>
            </a:pPr>
            <a:r>
              <a:rPr lang="nl-BE" sz="2000" b="1" i="1" dirty="0"/>
              <a:t>de provincie	</a:t>
            </a:r>
            <a:r>
              <a:rPr lang="nl-BE" sz="2000" i="1" dirty="0"/>
              <a:t>=&gt; deel van een land met een eigen bestuur</a:t>
            </a:r>
            <a:r>
              <a:rPr lang="nl-BE" sz="2000" b="1" i="1" dirty="0"/>
              <a:t> </a:t>
            </a:r>
            <a:r>
              <a:rPr lang="nl-BE" sz="2000" i="1" dirty="0"/>
              <a:t>bv. België heeft 10 provincies</a:t>
            </a:r>
          </a:p>
          <a:p>
            <a:pPr marL="0" indent="0">
              <a:buNone/>
            </a:pPr>
            <a:r>
              <a:rPr lang="nl-BE" sz="2000" b="1" i="1" dirty="0"/>
              <a:t>actief</a:t>
            </a:r>
            <a:r>
              <a:rPr lang="nl-BE" sz="2000" i="1" dirty="0"/>
              <a:t> 		=&gt; werkzaam; bedrijvig; bezig; energiek</a:t>
            </a:r>
          </a:p>
          <a:p>
            <a:pPr marL="0" indent="0">
              <a:buNone/>
            </a:pPr>
            <a:r>
              <a:rPr lang="nl-BE" sz="2000" b="1" i="1" dirty="0"/>
              <a:t>de cassette</a:t>
            </a:r>
            <a:r>
              <a:rPr lang="nl-BE" sz="2000" i="1" dirty="0"/>
              <a:t>	=&gt; een audio- of videoband</a:t>
            </a:r>
            <a:endParaRPr lang="nl-BE" sz="2000" b="1" dirty="0"/>
          </a:p>
          <a:p>
            <a:pPr marL="0" indent="0" algn="l">
              <a:buNone/>
            </a:pPr>
            <a:endParaRPr lang="nl-BE" sz="1600" b="1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FDE022-E6AD-446D-B99C-B5920B80C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31" y="5610365"/>
            <a:ext cx="1565958" cy="9953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9120ED5-39B5-427E-A6A1-8524DE04C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92" y="5505181"/>
            <a:ext cx="1161198" cy="8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D42A0-6976-4438-966F-01EEA255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3797E0-C2C7-4485-B1C9-4E49CA07D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000" b="1" i="1" dirty="0"/>
              <a:t>de secretaris	</a:t>
            </a:r>
            <a:r>
              <a:rPr lang="nl-BE" sz="2000" i="1" dirty="0"/>
              <a:t>=&gt;</a:t>
            </a:r>
            <a:r>
              <a:rPr lang="nl-BE" sz="2000" b="1" i="1" dirty="0"/>
              <a:t> </a:t>
            </a:r>
            <a:r>
              <a:rPr lang="nl-BE" sz="2000" i="1" dirty="0"/>
              <a:t>lid van een bestuur of vereniging die zich bezig houdt met de verslagen van de 		vergadering</a:t>
            </a:r>
          </a:p>
          <a:p>
            <a:pPr marL="0" indent="0">
              <a:buNone/>
            </a:pPr>
            <a:r>
              <a:rPr lang="nl-BE" sz="2000" b="1" i="1" dirty="0"/>
              <a:t>bliksemsnel	</a:t>
            </a:r>
            <a:r>
              <a:rPr lang="nl-BE" sz="2000" i="1" dirty="0"/>
              <a:t>=&gt;</a:t>
            </a:r>
            <a:r>
              <a:rPr lang="nl-BE" sz="2000" b="1" i="1" dirty="0"/>
              <a:t> </a:t>
            </a:r>
            <a:r>
              <a:rPr lang="nl-BE" sz="2000" i="1" dirty="0"/>
              <a:t>heel snel</a:t>
            </a:r>
          </a:p>
          <a:p>
            <a:pPr marL="0" indent="0">
              <a:buNone/>
            </a:pPr>
            <a:r>
              <a:rPr lang="nl-BE" sz="2000" b="1" i="1" dirty="0"/>
              <a:t>de kilo’s		</a:t>
            </a:r>
            <a:r>
              <a:rPr lang="nl-BE" sz="2000" i="1" dirty="0"/>
              <a:t>=&gt; meervoud van kilo, een maateenheid voor gewicht</a:t>
            </a:r>
            <a:endParaRPr lang="nl-BE" sz="2000" b="1" i="1" dirty="0"/>
          </a:p>
          <a:p>
            <a:pPr marL="0" indent="0">
              <a:buNone/>
            </a:pPr>
            <a:r>
              <a:rPr lang="nl-BE" sz="2000" b="1" i="1" dirty="0"/>
              <a:t>de radio’s	</a:t>
            </a:r>
            <a:r>
              <a:rPr lang="nl-BE" sz="2000" i="1" dirty="0"/>
              <a:t>=&gt; meervoud van radio, uit een radio komt muziek</a:t>
            </a:r>
            <a:endParaRPr lang="nl-BE" sz="2000" b="1" i="1" dirty="0"/>
          </a:p>
          <a:p>
            <a:pPr marL="0" indent="0">
              <a:buNone/>
            </a:pPr>
            <a:r>
              <a:rPr lang="nl-BE" sz="2000" b="1" i="1" dirty="0"/>
              <a:t>de piano’s	</a:t>
            </a:r>
            <a:r>
              <a:rPr lang="nl-BE" sz="2000" i="1" dirty="0"/>
              <a:t>=&gt; meervoud van piano, muziekinstrument </a:t>
            </a:r>
            <a:endParaRPr lang="nl-BE" sz="2000" b="1" i="1" dirty="0"/>
          </a:p>
          <a:p>
            <a:pPr marL="0" indent="0">
              <a:buNone/>
            </a:pPr>
            <a:r>
              <a:rPr lang="nl-BE" sz="2000" b="1" i="1" dirty="0"/>
              <a:t>het avondmaal	</a:t>
            </a:r>
            <a:r>
              <a:rPr lang="nl-BE" sz="2000" i="1" dirty="0"/>
              <a:t>=&gt; het eten dat je ‘s avonds eet</a:t>
            </a:r>
            <a:endParaRPr lang="nl-BE" sz="2000" b="1" i="1" dirty="0"/>
          </a:p>
          <a:p>
            <a:pPr marL="0" indent="0">
              <a:buNone/>
            </a:pPr>
            <a:r>
              <a:rPr lang="nl-BE" sz="2000" b="1" i="1" dirty="0"/>
              <a:t>de telefooncel	</a:t>
            </a:r>
            <a:r>
              <a:rPr lang="nl-BE" sz="2000" i="1" dirty="0"/>
              <a:t>=&gt; plaats waar je kan telefoneren</a:t>
            </a:r>
            <a:endParaRPr lang="nl-BE" sz="2000" b="1" i="1" dirty="0"/>
          </a:p>
          <a:p>
            <a:pPr marL="0" indent="0">
              <a:buNone/>
            </a:pPr>
            <a:r>
              <a:rPr lang="nl-BE" sz="2000" b="1" i="1" dirty="0"/>
              <a:t>correct		</a:t>
            </a:r>
            <a:r>
              <a:rPr lang="nl-BE" sz="2000" i="1" dirty="0"/>
              <a:t>=&gt; je hebt het correct = je hebt het juist</a:t>
            </a:r>
            <a:endParaRPr lang="nl-BE" sz="2000" b="1" i="1" dirty="0"/>
          </a:p>
          <a:p>
            <a:pPr marL="0" indent="0">
              <a:buNone/>
            </a:pPr>
            <a:r>
              <a:rPr lang="nl-BE" sz="2000" b="1" i="1" dirty="0"/>
              <a:t>de cent		</a:t>
            </a:r>
            <a:r>
              <a:rPr lang="nl-BE" sz="2000" i="1" dirty="0"/>
              <a:t>=&gt; de </a:t>
            </a:r>
            <a:r>
              <a:rPr lang="nl-BE" sz="2000" i="1" dirty="0" err="1"/>
              <a:t>muntstukke</a:t>
            </a:r>
            <a:r>
              <a:rPr lang="nl-BE" sz="2000" i="1" dirty="0"/>
              <a:t>	n van 1, 2, 5, 10, 20, 50 cent</a:t>
            </a:r>
            <a:endParaRPr lang="nl-BE" sz="2000" b="1" i="1" dirty="0"/>
          </a:p>
          <a:p>
            <a:pPr marL="0" indent="0">
              <a:buNone/>
            </a:pPr>
            <a:r>
              <a:rPr lang="nl-BE" sz="2000" b="1" i="1" dirty="0"/>
              <a:t>gefeliciteerd	</a:t>
            </a:r>
            <a:r>
              <a:rPr lang="nl-BE" sz="2000" i="1" dirty="0"/>
              <a:t>=&gt; iemand iets goeds toewensen</a:t>
            </a:r>
            <a:endParaRPr lang="nl-BE" sz="2000" b="1" i="1" dirty="0"/>
          </a:p>
          <a:p>
            <a:pPr marL="0" indent="0">
              <a:buNone/>
            </a:pPr>
            <a:r>
              <a:rPr lang="nl-BE" sz="2000" b="1" i="1" dirty="0"/>
              <a:t>scoort 		</a:t>
            </a:r>
            <a:r>
              <a:rPr lang="nl-BE" sz="2000" i="1" dirty="0"/>
              <a:t>=&gt; hij scoort, inf. scoren vb. hij scoort een goal</a:t>
            </a:r>
            <a:endParaRPr lang="nl-BE" sz="2000" b="1" i="1" dirty="0"/>
          </a:p>
          <a:p>
            <a:pPr marL="0" indent="0">
              <a:buNone/>
            </a:pPr>
            <a:endParaRPr lang="nl-BE" sz="2000" i="1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82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fbeelding 29">
            <a:extLst>
              <a:ext uri="{FF2B5EF4-FFF2-40B4-BE49-F238E27FC236}">
                <a16:creationId xmlns:a16="http://schemas.microsoft.com/office/drawing/2014/main" id="{80C16D4D-C48F-43CA-8977-F1B406D80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05" y="1304338"/>
            <a:ext cx="11523978" cy="38682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74CC8D-A365-FD4D-A4F3-8C3BE4BE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3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BE" sz="3200" dirty="0"/>
              <a:t>Welke groepen kan je maken? </a:t>
            </a:r>
            <a:endParaRPr lang="nl-BE" sz="3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B53F16A-8911-874C-800E-DE0ACD849AED}"/>
              </a:ext>
            </a:extLst>
          </p:cNvPr>
          <p:cNvCxnSpPr>
            <a:cxnSpLocks/>
          </p:cNvCxnSpPr>
          <p:nvPr/>
        </p:nvCxnSpPr>
        <p:spPr>
          <a:xfrm>
            <a:off x="1320800" y="5370508"/>
            <a:ext cx="14732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D0DC0BA-DE6E-BC41-AF87-A588401FB237}"/>
              </a:ext>
            </a:extLst>
          </p:cNvPr>
          <p:cNvCxnSpPr/>
          <p:nvPr/>
        </p:nvCxnSpPr>
        <p:spPr>
          <a:xfrm>
            <a:off x="1329873" y="5682996"/>
            <a:ext cx="1473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61FF249-9EA6-CF4A-B1D2-56D2D2ABD88A}"/>
              </a:ext>
            </a:extLst>
          </p:cNvPr>
          <p:cNvCxnSpPr/>
          <p:nvPr/>
        </p:nvCxnSpPr>
        <p:spPr>
          <a:xfrm>
            <a:off x="1320800" y="6017252"/>
            <a:ext cx="147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857C6515-F423-A047-AA7F-FF0E06A8E3DE}"/>
              </a:ext>
            </a:extLst>
          </p:cNvPr>
          <p:cNvSpPr txBox="1"/>
          <p:nvPr/>
        </p:nvSpPr>
        <p:spPr>
          <a:xfrm>
            <a:off x="2860117" y="5169668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net als opa’s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DAC3EF2-9E85-4649-A95F-3D142C9B1C24}"/>
              </a:ext>
            </a:extLst>
          </p:cNvPr>
          <p:cNvSpPr txBox="1"/>
          <p:nvPr/>
        </p:nvSpPr>
        <p:spPr>
          <a:xfrm>
            <a:off x="2860117" y="5472141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als cent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E8E0AAA-5268-574E-BDEC-E1D2B86ED746}"/>
              </a:ext>
            </a:extLst>
          </p:cNvPr>
          <p:cNvSpPr txBox="1"/>
          <p:nvPr/>
        </p:nvSpPr>
        <p:spPr>
          <a:xfrm>
            <a:off x="2878263" y="5766893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als cola 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CB40AB23-4437-A244-8B6C-D49F3F599D7D}"/>
              </a:ext>
            </a:extLst>
          </p:cNvPr>
          <p:cNvCxnSpPr>
            <a:cxnSpLocks/>
          </p:cNvCxnSpPr>
          <p:nvPr/>
        </p:nvCxnSpPr>
        <p:spPr>
          <a:xfrm>
            <a:off x="1051104" y="3205897"/>
            <a:ext cx="1281279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460CF9DD-0C73-DC43-91B3-9FE82491D623}"/>
              </a:ext>
            </a:extLst>
          </p:cNvPr>
          <p:cNvCxnSpPr>
            <a:cxnSpLocks/>
          </p:cNvCxnSpPr>
          <p:nvPr/>
        </p:nvCxnSpPr>
        <p:spPr>
          <a:xfrm>
            <a:off x="3683540" y="4631918"/>
            <a:ext cx="127019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108588AB-1651-DF44-BB44-6CAC95B76336}"/>
              </a:ext>
            </a:extLst>
          </p:cNvPr>
          <p:cNvCxnSpPr>
            <a:cxnSpLocks/>
          </p:cNvCxnSpPr>
          <p:nvPr/>
        </p:nvCxnSpPr>
        <p:spPr>
          <a:xfrm>
            <a:off x="8801315" y="3197594"/>
            <a:ext cx="69297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5075485C-AEF9-4D49-95DC-25D51F4955D6}"/>
              </a:ext>
            </a:extLst>
          </p:cNvPr>
          <p:cNvCxnSpPr>
            <a:cxnSpLocks/>
          </p:cNvCxnSpPr>
          <p:nvPr/>
        </p:nvCxnSpPr>
        <p:spPr>
          <a:xfrm>
            <a:off x="7458449" y="4326352"/>
            <a:ext cx="103619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716E2FE6-D6B1-9C42-B5C1-F07CE3C1A7A5}"/>
              </a:ext>
            </a:extLst>
          </p:cNvPr>
          <p:cNvCxnSpPr>
            <a:cxnSpLocks/>
          </p:cNvCxnSpPr>
          <p:nvPr/>
        </p:nvCxnSpPr>
        <p:spPr>
          <a:xfrm flipV="1">
            <a:off x="8692726" y="3909295"/>
            <a:ext cx="1635057" cy="1704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297C145A-5BFF-FB40-BB03-A04291ADC3E6}"/>
              </a:ext>
            </a:extLst>
          </p:cNvPr>
          <p:cNvCxnSpPr>
            <a:cxnSpLocks/>
          </p:cNvCxnSpPr>
          <p:nvPr/>
        </p:nvCxnSpPr>
        <p:spPr>
          <a:xfrm>
            <a:off x="6219901" y="3972852"/>
            <a:ext cx="11085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0691257-BAFB-476F-89A0-F002383CB8D2}"/>
              </a:ext>
            </a:extLst>
          </p:cNvPr>
          <p:cNvCxnSpPr>
            <a:cxnSpLocks/>
          </p:cNvCxnSpPr>
          <p:nvPr/>
        </p:nvCxnSpPr>
        <p:spPr>
          <a:xfrm flipV="1">
            <a:off x="6118215" y="3140333"/>
            <a:ext cx="746411" cy="143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0472C06B-770A-4A56-8046-4CC610FEFFE0}"/>
              </a:ext>
            </a:extLst>
          </p:cNvPr>
          <p:cNvCxnSpPr>
            <a:cxnSpLocks/>
          </p:cNvCxnSpPr>
          <p:nvPr/>
        </p:nvCxnSpPr>
        <p:spPr>
          <a:xfrm flipV="1">
            <a:off x="4938622" y="3504830"/>
            <a:ext cx="718194" cy="4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FD56086C-79BB-4AE7-96CB-CF5C40DE2DFF}"/>
              </a:ext>
            </a:extLst>
          </p:cNvPr>
          <p:cNvCxnSpPr>
            <a:cxnSpLocks/>
          </p:cNvCxnSpPr>
          <p:nvPr/>
        </p:nvCxnSpPr>
        <p:spPr>
          <a:xfrm flipV="1">
            <a:off x="9960953" y="4326352"/>
            <a:ext cx="932334" cy="105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DC205725-72B6-4709-8408-8472CC3154DF}"/>
              </a:ext>
            </a:extLst>
          </p:cNvPr>
          <p:cNvCxnSpPr>
            <a:cxnSpLocks/>
          </p:cNvCxnSpPr>
          <p:nvPr/>
        </p:nvCxnSpPr>
        <p:spPr>
          <a:xfrm flipV="1">
            <a:off x="1224624" y="4737471"/>
            <a:ext cx="1255345" cy="117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B11F0833-D25D-4DD9-B9C7-582F8CD8BC97}"/>
              </a:ext>
            </a:extLst>
          </p:cNvPr>
          <p:cNvSpPr txBox="1"/>
          <p:nvPr/>
        </p:nvSpPr>
        <p:spPr>
          <a:xfrm>
            <a:off x="2860117" y="6132218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bijzondere uitspraak </a:t>
            </a:r>
          </a:p>
        </p:txBody>
      </p: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FDF593EF-A79D-450B-BD35-8C2223036949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1329873" y="6316884"/>
            <a:ext cx="153024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FC7B673C-5C37-46CF-BAAC-1B0D1C3E710E}"/>
              </a:ext>
            </a:extLst>
          </p:cNvPr>
          <p:cNvCxnSpPr>
            <a:cxnSpLocks/>
          </p:cNvCxnSpPr>
          <p:nvPr/>
        </p:nvCxnSpPr>
        <p:spPr>
          <a:xfrm>
            <a:off x="1026690" y="3925831"/>
            <a:ext cx="1281279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608A339C-FE87-4BBE-9CE0-6B5508395CD7}"/>
              </a:ext>
            </a:extLst>
          </p:cNvPr>
          <p:cNvCxnSpPr>
            <a:cxnSpLocks/>
          </p:cNvCxnSpPr>
          <p:nvPr/>
        </p:nvCxnSpPr>
        <p:spPr>
          <a:xfrm>
            <a:off x="7493605" y="3522075"/>
            <a:ext cx="84537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140A2F94-5B97-4529-A4EA-3ECD28842483}"/>
              </a:ext>
            </a:extLst>
          </p:cNvPr>
          <p:cNvCxnSpPr>
            <a:cxnSpLocks/>
          </p:cNvCxnSpPr>
          <p:nvPr/>
        </p:nvCxnSpPr>
        <p:spPr>
          <a:xfrm>
            <a:off x="4938622" y="4326352"/>
            <a:ext cx="1281279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C4EF9C65-F975-4660-80B7-A29BC1D58BC3}"/>
              </a:ext>
            </a:extLst>
          </p:cNvPr>
          <p:cNvCxnSpPr>
            <a:cxnSpLocks/>
          </p:cNvCxnSpPr>
          <p:nvPr/>
        </p:nvCxnSpPr>
        <p:spPr>
          <a:xfrm flipV="1">
            <a:off x="8676756" y="4719843"/>
            <a:ext cx="1188697" cy="1704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214BFF57-8DDD-4048-BBEF-5955D917CF4B}"/>
              </a:ext>
            </a:extLst>
          </p:cNvPr>
          <p:cNvCxnSpPr>
            <a:cxnSpLocks/>
          </p:cNvCxnSpPr>
          <p:nvPr/>
        </p:nvCxnSpPr>
        <p:spPr>
          <a:xfrm flipV="1">
            <a:off x="10124661" y="3542975"/>
            <a:ext cx="787607" cy="8608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F3F0CBF2-8CC3-4B62-8F16-AF0FF725710F}"/>
              </a:ext>
            </a:extLst>
          </p:cNvPr>
          <p:cNvCxnSpPr>
            <a:cxnSpLocks/>
          </p:cNvCxnSpPr>
          <p:nvPr/>
        </p:nvCxnSpPr>
        <p:spPr>
          <a:xfrm>
            <a:off x="6219901" y="4715420"/>
            <a:ext cx="976029" cy="4423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20356A31-D985-4054-BCD8-9372E6486F58}"/>
              </a:ext>
            </a:extLst>
          </p:cNvPr>
          <p:cNvCxnSpPr>
            <a:cxnSpLocks/>
          </p:cNvCxnSpPr>
          <p:nvPr/>
        </p:nvCxnSpPr>
        <p:spPr>
          <a:xfrm flipV="1">
            <a:off x="2231540" y="3518385"/>
            <a:ext cx="1635057" cy="1704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5E74BD82-CCA4-44C9-A42E-10909F0D60EF}"/>
              </a:ext>
            </a:extLst>
          </p:cNvPr>
          <p:cNvCxnSpPr>
            <a:cxnSpLocks/>
          </p:cNvCxnSpPr>
          <p:nvPr/>
        </p:nvCxnSpPr>
        <p:spPr>
          <a:xfrm flipV="1">
            <a:off x="3599528" y="3928765"/>
            <a:ext cx="1635057" cy="1704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18DCCC48-EA41-4749-8927-E18985C64F02}"/>
              </a:ext>
            </a:extLst>
          </p:cNvPr>
          <p:cNvCxnSpPr>
            <a:cxnSpLocks/>
          </p:cNvCxnSpPr>
          <p:nvPr/>
        </p:nvCxnSpPr>
        <p:spPr>
          <a:xfrm>
            <a:off x="2283946" y="4326352"/>
            <a:ext cx="153024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115C5BC-27A5-44C3-8E33-5E91020BE275}"/>
              </a:ext>
            </a:extLst>
          </p:cNvPr>
          <p:cNvCxnSpPr>
            <a:cxnSpLocks/>
          </p:cNvCxnSpPr>
          <p:nvPr/>
        </p:nvCxnSpPr>
        <p:spPr>
          <a:xfrm>
            <a:off x="3679373" y="3166687"/>
            <a:ext cx="153024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FC7A4-5F88-A64A-9075-1622E5DA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 welke spellingweters gaat het hier?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9BB53-C1F6-8E4D-B591-946F39220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812925"/>
            <a:ext cx="6400800" cy="3292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nl-BE" sz="4800" dirty="0"/>
              <a:t> 36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21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24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31</a:t>
            </a:r>
          </a:p>
          <a:p>
            <a:pPr marL="0" indent="0">
              <a:buNone/>
            </a:pP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37335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88573-38DD-CD45-9505-F9D85EC3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87325"/>
            <a:ext cx="7429500" cy="511175"/>
          </a:xfrm>
        </p:spPr>
        <p:txBody>
          <a:bodyPr>
            <a:normAutofit fontScale="90000"/>
          </a:bodyPr>
          <a:lstStyle/>
          <a:p>
            <a:r>
              <a:rPr lang="nl-BE" sz="2800" dirty="0"/>
              <a:t>We plaatsen de woorden in groepjes werkschrift p. 53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D7088E-DCC1-48EF-8F0D-CE7410DCB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3" t="15442" r="27609" b="8192"/>
          <a:stretch/>
        </p:blipFill>
        <p:spPr>
          <a:xfrm>
            <a:off x="2292626" y="698500"/>
            <a:ext cx="5777948" cy="60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88573-38DD-CD45-9505-F9D85EC3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87325"/>
            <a:ext cx="7429500" cy="511175"/>
          </a:xfrm>
        </p:spPr>
        <p:txBody>
          <a:bodyPr>
            <a:normAutofit/>
          </a:bodyPr>
          <a:lstStyle/>
          <a:p>
            <a:r>
              <a:rPr lang="nl-BE" sz="2800" dirty="0"/>
              <a:t>Verbetering werkschrift p. 53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895EB7-FC59-4D92-8432-8379E9C46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0" t="15636" r="28261" b="8386"/>
          <a:stretch/>
        </p:blipFill>
        <p:spPr>
          <a:xfrm>
            <a:off x="2388151" y="698499"/>
            <a:ext cx="5777949" cy="61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9DF4EEE-B770-4DBA-9CAA-6CF5B616E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6" t="22402" r="24239" b="9932"/>
          <a:stretch/>
        </p:blipFill>
        <p:spPr>
          <a:xfrm>
            <a:off x="2259009" y="821634"/>
            <a:ext cx="8237401" cy="52611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DBD91E-AD68-0549-B7DD-907F1ED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315912"/>
          </a:xfrm>
        </p:spPr>
        <p:txBody>
          <a:bodyPr>
            <a:normAutofit fontScale="90000"/>
          </a:bodyPr>
          <a:lstStyle/>
          <a:p>
            <a:r>
              <a:rPr lang="nl-BE" sz="2800" dirty="0"/>
              <a:t>We oefenen de achterkant van het woordpakket. (p. 54)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43413C4-01A8-4611-9C34-E7311663EFC1}"/>
              </a:ext>
            </a:extLst>
          </p:cNvPr>
          <p:cNvCxnSpPr/>
          <p:nvPr/>
        </p:nvCxnSpPr>
        <p:spPr>
          <a:xfrm flipV="1">
            <a:off x="2625754" y="935037"/>
            <a:ext cx="6820250" cy="1942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667E346-A613-4BD9-AA49-556628A4AFB4}"/>
              </a:ext>
            </a:extLst>
          </p:cNvPr>
          <p:cNvCxnSpPr>
            <a:cxnSpLocks/>
          </p:cNvCxnSpPr>
          <p:nvPr/>
        </p:nvCxnSpPr>
        <p:spPr>
          <a:xfrm>
            <a:off x="2684477" y="1107347"/>
            <a:ext cx="6761527" cy="16854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721D0096-86AF-4FD8-A2B4-665BA712BF23}"/>
              </a:ext>
            </a:extLst>
          </p:cNvPr>
          <p:cNvSpPr txBox="1"/>
          <p:nvPr/>
        </p:nvSpPr>
        <p:spPr>
          <a:xfrm>
            <a:off x="201336" y="935037"/>
            <a:ext cx="1959599" cy="92333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Oefening 2 heb je normaal vorige week al gemaakt. </a:t>
            </a:r>
          </a:p>
        </p:txBody>
      </p:sp>
    </p:spTree>
    <p:extLst>
      <p:ext uri="{BB962C8B-B14F-4D97-AF65-F5344CB8AC3E}">
        <p14:creationId xmlns:p14="http://schemas.microsoft.com/office/powerpoint/2010/main" val="14825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383</Words>
  <Application>Microsoft Office PowerPoint</Application>
  <PresentationFormat>Breedbeeld</PresentationFormat>
  <Paragraphs>40</Paragraphs>
  <Slides>10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Kantoorthema</vt:lpstr>
      <vt:lpstr>PowerPoint-presentatie</vt:lpstr>
      <vt:lpstr>We lezen de woordjes</vt:lpstr>
      <vt:lpstr>Lees de uitleg bij de woorden die je nog niet begrijpt.</vt:lpstr>
      <vt:lpstr>PowerPoint-presentatie</vt:lpstr>
      <vt:lpstr>Welke groepen kan je maken? </vt:lpstr>
      <vt:lpstr>Over welke spellingweters gaat het hier? </vt:lpstr>
      <vt:lpstr>We plaatsen de woorden in groepjes werkschrift p. 53</vt:lpstr>
      <vt:lpstr>Verbetering werkschrift p. 53</vt:lpstr>
      <vt:lpstr>We oefenen de achterkant van het woordpakket. (p. 54) </vt:lpstr>
      <vt:lpstr>We oefenen de achterkant van het woordpakket. (p. 54)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Spelling: woordpakket 12</dc:title>
  <dc:creator>Jana Janssens</dc:creator>
  <cp:lastModifiedBy>Stephanie</cp:lastModifiedBy>
  <cp:revision>39</cp:revision>
  <dcterms:created xsi:type="dcterms:W3CDTF">2020-04-03T06:48:06Z</dcterms:created>
  <dcterms:modified xsi:type="dcterms:W3CDTF">2020-04-28T19:05:10Z</dcterms:modified>
</cp:coreProperties>
</file>