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4" r:id="rId2"/>
    <p:sldId id="257" r:id="rId3"/>
    <p:sldId id="279" r:id="rId4"/>
    <p:sldId id="280" r:id="rId5"/>
    <p:sldId id="278" r:id="rId6"/>
    <p:sldId id="260" r:id="rId7"/>
    <p:sldId id="261" r:id="rId8"/>
    <p:sldId id="281" r:id="rId9"/>
    <p:sldId id="266" r:id="rId10"/>
    <p:sldId id="263" r:id="rId11"/>
    <p:sldId id="267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1"/>
    <p:restoredTop sz="94944"/>
  </p:normalViewPr>
  <p:slideViewPr>
    <p:cSldViewPr snapToGrid="0" snapToObjects="1">
      <p:cViewPr varScale="1">
        <p:scale>
          <a:sx n="66" d="100"/>
          <a:sy n="66" d="100"/>
        </p:scale>
        <p:origin x="84" y="1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C064F84-3C86-754A-8864-8EA3D9687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3596F5-340F-4B42-8C08-9FDD5FBC1F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6196-8FAC-844C-804B-89BDEF98C9CF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6A38744-1F40-974D-9D21-C3F6049868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6A3223-DCE1-9F44-B1AF-6950AC9A34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C39D-DED7-954B-8D29-A5EAE26DED3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4614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0BC2-EB1D-1246-9A3B-2F9A2F1B6838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26BAD-2699-DA44-83FF-409FA00175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307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21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26BAD-2699-DA44-83FF-409FA001756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49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32981-6374-6C44-B2D9-A460ED893C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D3A942-030E-4C41-AF7F-5284BA0284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57E2DD-6A55-8D4F-BAA6-F5D0D9D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D4A7EF-2D76-5A40-A42E-516D8635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F81F1-7DB7-E846-B82B-45867B9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5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66760C-3F27-314D-B8C7-52AFACDC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C82ED9-D2B3-5A45-98B2-B72EDAD9D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E77F9F-031F-1E49-B7C2-22AB5C6F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7FA23B-7FEA-804D-AD6B-E0588750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0F7107-12D3-9042-B8A6-7DE87411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509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DC993A-E5BC-ED4F-A83C-DEF21D345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A08C7E-382E-714F-9531-2CFC534B4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2B1BAB-48DB-EF4F-83FA-D385AC3C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6A306-C14E-794D-A6DE-01CA0BA3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304668-BF15-5447-8887-78CF87F7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1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39E2E-35D4-F141-ABB8-B6CF6AC3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10B218-F813-AF4E-9FEF-AA2ABEFA3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2E6E37-78FE-A84C-99CA-813488A4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1E019C-20AA-AA4F-8C3E-B66D55B14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1AE2C0-1432-3441-9036-6BE1DBAA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9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6A6CE-5340-C54D-A73E-95D1BCA49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378BEC-AD47-B14A-B52F-011480C41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A284D5-A01A-B240-A782-C5154E5F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1A22C8-246A-B74D-91C8-12E8D31A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CAB43F-6661-6F4B-81E2-519E4C8C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42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5D1B8-888A-A142-A2FB-127A878E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512B1-C8DC-9D4C-8D77-30BB2666C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A61ABF-0901-544A-AC23-3CB771A4C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13CA198-CA43-BA4F-B896-7D4B3327B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3526D02-70C6-C745-B55E-060C1F17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07CD0B0-6DC1-6341-9A58-82F6FB8B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18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CA187-79DA-8542-AB19-8781A6194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835DC-8E7D-0F48-847B-85780CBC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EC8E9C-26F4-2946-9EE6-F0E59A0F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FAFB825-AE07-384F-A15E-015FD1701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8695A0-41F9-C54F-85C2-EC2A79C26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081B36-B89B-B340-9B93-B09EE2340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C18236F-6091-574E-8602-E1620AF2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A54B497-DD7E-1F4B-8106-8AD9CE1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574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41A2E-AA90-D646-9A83-37D8B6A24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15D4EFC-025C-F249-BAF6-D8F01C04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FD93E4F-F1D2-784C-9949-5787E695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725FE-191E-484F-8B77-BE723162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11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CE4D262-2C52-1849-9BA4-8AC1FC67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BE287C1-4D58-7F44-80F4-DC4ECB76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7BCB0D2-9D3E-C34E-BBED-508ABA3D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224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BF4BD-E3B2-A146-9F60-0CB30117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7CD88D-1633-7142-AC9B-08B6B4832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50F869-D001-3F4D-87E5-0AFFF5038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20DD8-77D0-A146-B9DE-B9E12618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E6928CB-6D6A-D24A-BE76-1249D3B9C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3919F-DBFF-7A49-AA20-93147DC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86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0DAC2-5256-9C44-98CC-63DD3E35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951769-0AB5-C64B-A0E7-5500BFE17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315397-1BD7-EE40-AA21-8ED13F6F9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C7DFF-3422-BE42-89F6-A004439A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01EC73-05F1-8649-BA2F-A1E2EC16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E4EF02-E4DF-C645-9764-214F96F3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74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249CE3-4607-AA46-93A3-0F0415BE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B5FEC-0773-6446-B384-6C4D235AA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73591-6494-6645-AABE-98FF7CA00F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306CD-5BDB-DC46-A697-DBC27EEDB1F9}" type="datetimeFigureOut">
              <a:rPr lang="nl-BE" smtClean="0"/>
              <a:t>27/04/2020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2B7B50-3701-AC48-BD8D-E3A4774A6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340AFF-26A2-934A-A6FB-E987B0431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14FC8-AD3D-9248-95FC-2D25029CB7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61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0DB3F-ED15-C047-8D02-E04DEF3F5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6927626-7296-3343-8FEE-CBAC0D497C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59A2D50-5E8F-A246-9B71-01AA92363143}"/>
              </a:ext>
            </a:extLst>
          </p:cNvPr>
          <p:cNvSpPr/>
          <p:nvPr/>
        </p:nvSpPr>
        <p:spPr>
          <a:xfrm>
            <a:off x="-289929" y="0"/>
            <a:ext cx="1262318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8BCE0B4B-91B9-174C-8649-DBF66A763896}"/>
              </a:ext>
            </a:extLst>
          </p:cNvPr>
          <p:cNvSpPr/>
          <p:nvPr/>
        </p:nvSpPr>
        <p:spPr>
          <a:xfrm>
            <a:off x="3880624" y="218563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B96EA05-456F-8B41-B39B-08E8522DE115}"/>
              </a:ext>
            </a:extLst>
          </p:cNvPr>
          <p:cNvSpPr/>
          <p:nvPr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5E5346F2-7C70-AD42-9E2B-EF021D7A6B21}"/>
              </a:ext>
            </a:extLst>
          </p:cNvPr>
          <p:cNvSpPr/>
          <p:nvPr/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oog 8">
            <a:extLst>
              <a:ext uri="{FF2B5EF4-FFF2-40B4-BE49-F238E27FC236}">
                <a16:creationId xmlns:a16="http://schemas.microsoft.com/office/drawing/2014/main" id="{88E11914-DC69-5E4C-B203-0746C4C5AD8B}"/>
              </a:ext>
            </a:extLst>
          </p:cNvPr>
          <p:cNvSpPr/>
          <p:nvPr/>
        </p:nvSpPr>
        <p:spPr>
          <a:xfrm rot="20100709" flipH="1">
            <a:off x="2483084" y="110888"/>
            <a:ext cx="6272969" cy="6178128"/>
          </a:xfrm>
          <a:prstGeom prst="arc">
            <a:avLst>
              <a:gd name="adj1" fmla="val 15961398"/>
              <a:gd name="adj2" fmla="val 0"/>
            </a:avLst>
          </a:prstGeom>
          <a:noFill/>
          <a:ln w="139700" cap="rnd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2E41FA-40CD-D84A-ABCD-705471776CC2}"/>
              </a:ext>
            </a:extLst>
          </p:cNvPr>
          <p:cNvSpPr txBox="1">
            <a:spLocks/>
          </p:cNvSpPr>
          <p:nvPr/>
        </p:nvSpPr>
        <p:spPr>
          <a:xfrm>
            <a:off x="3315031" y="1380754"/>
            <a:ext cx="5561938" cy="251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Spelling: woordpakket 19</a:t>
            </a:r>
          </a:p>
        </p:txBody>
      </p:sp>
    </p:spTree>
    <p:extLst>
      <p:ext uri="{BB962C8B-B14F-4D97-AF65-F5344CB8AC3E}">
        <p14:creationId xmlns:p14="http://schemas.microsoft.com/office/powerpoint/2010/main" val="396163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1B6601-D5A3-4DAC-80CE-1938C3B0B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6" t="21575" r="22019" b="28666"/>
          <a:stretch/>
        </p:blipFill>
        <p:spPr>
          <a:xfrm>
            <a:off x="2302360" y="681038"/>
            <a:ext cx="9259769" cy="48053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52)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43413C4-01A8-4611-9C34-E7311663EFC1}"/>
              </a:ext>
            </a:extLst>
          </p:cNvPr>
          <p:cNvCxnSpPr/>
          <p:nvPr/>
        </p:nvCxnSpPr>
        <p:spPr>
          <a:xfrm flipV="1">
            <a:off x="2625754" y="935037"/>
            <a:ext cx="6820250" cy="19423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667E346-A613-4BD9-AA49-556628A4AFB4}"/>
              </a:ext>
            </a:extLst>
          </p:cNvPr>
          <p:cNvCxnSpPr>
            <a:cxnSpLocks/>
          </p:cNvCxnSpPr>
          <p:nvPr/>
        </p:nvCxnSpPr>
        <p:spPr>
          <a:xfrm>
            <a:off x="2684477" y="1107347"/>
            <a:ext cx="6761527" cy="16854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721D0096-86AF-4FD8-A2B4-665BA712BF23}"/>
              </a:ext>
            </a:extLst>
          </p:cNvPr>
          <p:cNvSpPr txBox="1"/>
          <p:nvPr/>
        </p:nvSpPr>
        <p:spPr>
          <a:xfrm>
            <a:off x="201336" y="935037"/>
            <a:ext cx="1959599" cy="1754326"/>
          </a:xfrm>
          <a:prstGeom prst="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Oefening 2 moet je nu </a:t>
            </a:r>
            <a:r>
              <a:rPr lang="nl-BE" u="sng" dirty="0">
                <a:solidFill>
                  <a:srgbClr val="FF0000"/>
                </a:solidFill>
              </a:rPr>
              <a:t>nog</a:t>
            </a:r>
            <a:r>
              <a:rPr lang="nl-BE" dirty="0">
                <a:solidFill>
                  <a:srgbClr val="FF0000"/>
                </a:solidFill>
              </a:rPr>
              <a:t> niet maken. We maken deze oefening deze week tijdens een andere les. </a:t>
            </a:r>
          </a:p>
        </p:txBody>
      </p:sp>
    </p:spTree>
    <p:extLst>
      <p:ext uri="{BB962C8B-B14F-4D97-AF65-F5344CB8AC3E}">
        <p14:creationId xmlns:p14="http://schemas.microsoft.com/office/powerpoint/2010/main" val="148258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BD91E-AD68-0549-B7DD-907F1ED7B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645400" cy="315912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oefenen de achterkant van het woordpakket. (p. 52)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6DDA5D-686B-4FD0-9509-E73FCEDFE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8" t="11622" r="28095" b="11516"/>
          <a:stretch/>
        </p:blipFill>
        <p:spPr>
          <a:xfrm>
            <a:off x="2002970" y="798286"/>
            <a:ext cx="7310411" cy="5694588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60737C4D-5215-4067-A23E-A7F8AF418449}"/>
              </a:ext>
            </a:extLst>
          </p:cNvPr>
          <p:cNvSpPr/>
          <p:nvPr/>
        </p:nvSpPr>
        <p:spPr>
          <a:xfrm>
            <a:off x="5036457" y="2394857"/>
            <a:ext cx="2670629" cy="4209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gekromd omlaag 6">
            <a:extLst>
              <a:ext uri="{FF2B5EF4-FFF2-40B4-BE49-F238E27FC236}">
                <a16:creationId xmlns:a16="http://schemas.microsoft.com/office/drawing/2014/main" id="{0B6554C3-1BA2-49E9-9E83-3B7E8266ED32}"/>
              </a:ext>
            </a:extLst>
          </p:cNvPr>
          <p:cNvSpPr/>
          <p:nvPr/>
        </p:nvSpPr>
        <p:spPr>
          <a:xfrm>
            <a:off x="7184571" y="2017486"/>
            <a:ext cx="2322286" cy="377371"/>
          </a:xfrm>
          <a:prstGeom prst="curved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18ECA6-164C-4CFB-81AF-CC67FBB5A1C6}"/>
              </a:ext>
            </a:extLst>
          </p:cNvPr>
          <p:cNvSpPr txBox="1"/>
          <p:nvPr/>
        </p:nvSpPr>
        <p:spPr>
          <a:xfrm>
            <a:off x="9096539" y="2492605"/>
            <a:ext cx="29358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Je hoeft dus niet </a:t>
            </a:r>
          </a:p>
          <a:p>
            <a:r>
              <a:rPr lang="nl-BE" dirty="0"/>
              <a:t>overal een trema te plaatsen.</a:t>
            </a:r>
          </a:p>
        </p:txBody>
      </p:sp>
    </p:spTree>
    <p:extLst>
      <p:ext uri="{BB962C8B-B14F-4D97-AF65-F5344CB8AC3E}">
        <p14:creationId xmlns:p14="http://schemas.microsoft.com/office/powerpoint/2010/main" val="123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We lezen de woordjes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66A15F3-5D24-417E-BE51-EC3E89CDBD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17" t="13701" r="21285" b="52411"/>
          <a:stretch/>
        </p:blipFill>
        <p:spPr>
          <a:xfrm>
            <a:off x="166546" y="1690688"/>
            <a:ext cx="11468984" cy="3711822"/>
          </a:xfrm>
          <a:prstGeom prst="rect">
            <a:avLst/>
          </a:prstGeom>
        </p:spPr>
      </p:pic>
      <p:pic>
        <p:nvPicPr>
          <p:cNvPr id="3" name="WP 19">
            <a:hlinkClick r:id="" action="ppaction://media"/>
            <a:extLst>
              <a:ext uri="{FF2B5EF4-FFF2-40B4-BE49-F238E27FC236}">
                <a16:creationId xmlns:a16="http://schemas.microsoft.com/office/drawing/2014/main" id="{C23C28E7-72EA-477E-B505-2DA3831CC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58597" y="365125"/>
            <a:ext cx="1945199" cy="19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8B32E-5F95-4564-BA4E-6B9345B7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solidFill>
                  <a:prstClr val="black"/>
                </a:solidFill>
                <a:ea typeface="+mn-ea"/>
                <a:cs typeface="+mn-cs"/>
              </a:rPr>
              <a:t>Lees de uitleg bij de woorden die je nog niet begrijpt.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279E2-D238-4E3E-9B52-6D2741FBD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8" y="1540398"/>
            <a:ext cx="10834381" cy="4692621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nl-BE" sz="2800" b="1" dirty="0"/>
              <a:t>(de) </a:t>
            </a:r>
            <a:r>
              <a:rPr lang="nl-BE" sz="2800" b="1" dirty="0" err="1"/>
              <a:t>kertdag</a:t>
            </a:r>
            <a:r>
              <a:rPr lang="nl-BE" sz="2800" b="1" dirty="0"/>
              <a:t>	=&gt; </a:t>
            </a:r>
            <a:r>
              <a:rPr lang="nl-BE" sz="2800" dirty="0"/>
              <a:t>de dag van Kerstmis</a:t>
            </a:r>
          </a:p>
          <a:p>
            <a:pPr marL="0" indent="0" algn="l">
              <a:buNone/>
            </a:pPr>
            <a:r>
              <a:rPr lang="nl-BE" sz="2800" b="1" i="1" dirty="0"/>
              <a:t>(de) lichtjes	=&gt; </a:t>
            </a:r>
            <a:r>
              <a:rPr lang="nl-BE" sz="2800" dirty="0"/>
              <a:t>energie van de zon of een lamp waardoor je iets kunt zien</a:t>
            </a:r>
            <a:br>
              <a:rPr lang="nl-BE" sz="2800" dirty="0"/>
            </a:br>
            <a:r>
              <a:rPr lang="nl-BE" sz="2800" dirty="0"/>
              <a:t>		=&gt; niet zwaar, wat weinig weegt</a:t>
            </a:r>
          </a:p>
          <a:p>
            <a:pPr marL="0" indent="0" algn="l">
              <a:buNone/>
            </a:pPr>
            <a:r>
              <a:rPr lang="nl-BE" b="1" i="1" dirty="0"/>
              <a:t>g</a:t>
            </a:r>
            <a:r>
              <a:rPr lang="nl-BE" sz="2800" b="1" i="1" dirty="0"/>
              <a:t>eërfd		=&gt; </a:t>
            </a:r>
            <a:r>
              <a:rPr lang="nl-BE" sz="2800" dirty="0"/>
              <a:t>voltooid deelwoord van erven,  (een deel) van iemands bezittingen krijgen na 		zijn/haar dood</a:t>
            </a:r>
          </a:p>
          <a:p>
            <a:pPr marL="0" indent="0" algn="l">
              <a:buNone/>
            </a:pPr>
            <a:r>
              <a:rPr lang="nl-BE" sz="2800" b="1" i="1" dirty="0"/>
              <a:t>reële		=&gt; </a:t>
            </a:r>
            <a:r>
              <a:rPr lang="nl-BE" sz="2800" dirty="0"/>
              <a:t>geloofwaardig, realistisch, werkelijk, precies als in de werkelijkheid</a:t>
            </a:r>
          </a:p>
          <a:p>
            <a:pPr marL="0" indent="0" algn="l">
              <a:buNone/>
            </a:pPr>
            <a:r>
              <a:rPr lang="nl-BE" b="1" i="1" dirty="0"/>
              <a:t>h</a:t>
            </a:r>
            <a:r>
              <a:rPr lang="nl-BE" sz="2800" b="1" i="1" dirty="0"/>
              <a:t>et museum 	=&gt;</a:t>
            </a:r>
            <a:r>
              <a:rPr lang="nl-BE" sz="2800" dirty="0"/>
              <a:t>bewaarplaats voor kunstwerken; kunstzaal of gebouw waar waardevolle dingen 		worden bewaard en tentoongesteld</a:t>
            </a:r>
          </a:p>
          <a:p>
            <a:pPr marL="0" indent="0" algn="l">
              <a:buNone/>
            </a:pPr>
            <a:r>
              <a:rPr lang="nl-BE" b="1" i="1" dirty="0"/>
              <a:t>h</a:t>
            </a:r>
            <a:r>
              <a:rPr lang="nl-BE" sz="2800" b="1" i="1" dirty="0"/>
              <a:t>et trapezium	=&gt; </a:t>
            </a:r>
            <a:r>
              <a:rPr lang="nl-BE" sz="2800" dirty="0"/>
              <a:t>vierhoek met 1 paar evenwijdige zijden</a:t>
            </a:r>
          </a:p>
          <a:p>
            <a:pPr marL="0" indent="0" algn="l">
              <a:buNone/>
            </a:pPr>
            <a:r>
              <a:rPr lang="nl-BE" b="1" i="1" dirty="0"/>
              <a:t>g</a:t>
            </a:r>
            <a:r>
              <a:rPr lang="nl-BE" sz="2800" b="1" i="1" dirty="0"/>
              <a:t>eïnteresseerd	=&gt; </a:t>
            </a:r>
            <a:r>
              <a:rPr lang="nl-BE" sz="2800" dirty="0"/>
              <a:t>interesse vertonen, belangstelling tonen</a:t>
            </a:r>
          </a:p>
          <a:p>
            <a:pPr marL="0" indent="0" algn="l">
              <a:buNone/>
            </a:pPr>
            <a:r>
              <a:rPr lang="nl-BE" b="1" i="1" dirty="0"/>
              <a:t>g</a:t>
            </a:r>
            <a:r>
              <a:rPr lang="nl-BE" sz="2800" b="1" i="1" dirty="0"/>
              <a:t>eëindigd	=&gt; </a:t>
            </a:r>
            <a:r>
              <a:rPr lang="nl-BE" sz="2800" dirty="0"/>
              <a:t>komt van ‘eindigen’: stoppen, ermee ophouden</a:t>
            </a:r>
          </a:p>
          <a:p>
            <a:pPr marL="0" indent="0" algn="l">
              <a:buNone/>
            </a:pPr>
            <a:r>
              <a:rPr lang="nl-BE" b="1" i="1" dirty="0"/>
              <a:t>het l</a:t>
            </a:r>
            <a:r>
              <a:rPr lang="nl-BE" sz="2800" b="1" i="1" dirty="0"/>
              <a:t>aboratorium</a:t>
            </a:r>
            <a:r>
              <a:rPr lang="nl-BE" b="1" i="1" dirty="0"/>
              <a:t>	=&gt;</a:t>
            </a:r>
            <a:r>
              <a:rPr lang="nl-BE" sz="2800" dirty="0"/>
              <a:t>gebouw of ruimte voor het maken van of onderzoeken van stoffen, een 			onderzoeksruimte</a:t>
            </a:r>
          </a:p>
          <a:p>
            <a:pPr marL="0" indent="0" algn="l">
              <a:buNone/>
            </a:pPr>
            <a:r>
              <a:rPr lang="nl-BE" b="1" i="1" dirty="0"/>
              <a:t>de u</a:t>
            </a:r>
            <a:r>
              <a:rPr lang="nl-BE" sz="2800" b="1" i="1" dirty="0"/>
              <a:t>itdrukking	=&gt;</a:t>
            </a:r>
            <a:r>
              <a:rPr lang="nl-BE" sz="2800" dirty="0"/>
              <a:t>bewering, bewoording, gelaatsuitdrukking</a:t>
            </a:r>
          </a:p>
          <a:p>
            <a:pPr marL="0" indent="0" algn="l">
              <a:buNone/>
            </a:pPr>
            <a:r>
              <a:rPr lang="nl-BE" sz="2800" b="1" i="1" dirty="0"/>
              <a:t>                	=&gt; </a:t>
            </a:r>
            <a:r>
              <a:rPr lang="nl-BE" sz="2800" dirty="0"/>
              <a:t>een gezegde, een spreekwoord, een zegswijze, een verwoording</a:t>
            </a:r>
            <a:endParaRPr lang="nl-BE" sz="1600" b="1" i="1" dirty="0"/>
          </a:p>
        </p:txBody>
      </p:sp>
    </p:spTree>
    <p:extLst>
      <p:ext uri="{BB962C8B-B14F-4D97-AF65-F5344CB8AC3E}">
        <p14:creationId xmlns:p14="http://schemas.microsoft.com/office/powerpoint/2010/main" val="27194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9963D-15AF-460D-92DB-A5FC28B8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98971-836C-4BE3-9F60-28D012852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nl-BE" sz="2000" b="1" i="1" dirty="0"/>
              <a:t>voortdurend	=&gt; </a:t>
            </a:r>
            <a:r>
              <a:rPr lang="nl-BE" sz="2000" dirty="0"/>
              <a:t>steeds weer, het blijft duren, steeds opnieuw de hele tijd, langdurig</a:t>
            </a:r>
          </a:p>
          <a:p>
            <a:pPr marL="0" indent="0" algn="l">
              <a:buNone/>
            </a:pPr>
            <a:r>
              <a:rPr lang="nl-BE" sz="2000" b="1" i="1" dirty="0"/>
              <a:t>zachtjes 		=&gt; </a:t>
            </a:r>
            <a:r>
              <a:rPr lang="nl-BE" sz="2000" dirty="0"/>
              <a:t>stilletjes, rustig, geluidloos, langzaam</a:t>
            </a:r>
          </a:p>
          <a:p>
            <a:pPr marL="0" indent="0" algn="l">
              <a:buNone/>
            </a:pPr>
            <a:r>
              <a:rPr lang="nl-BE" sz="2000" b="1" dirty="0"/>
              <a:t>Australië	</a:t>
            </a:r>
            <a:r>
              <a:rPr lang="nl-BE" sz="2000" dirty="0"/>
              <a:t>=&gt; land, eiland in het werelddeel Oceanië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de zakdoek	</a:t>
            </a:r>
            <a:r>
              <a:rPr lang="nl-BE" sz="2000" dirty="0"/>
              <a:t>=&gt; een doek waar je je neus in kan snuiten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veertig		</a:t>
            </a:r>
            <a:r>
              <a:rPr lang="nl-BE" sz="2000" dirty="0"/>
              <a:t>=&gt; het getal 40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Italië		</a:t>
            </a:r>
            <a:r>
              <a:rPr lang="nl-BE" sz="2000" dirty="0"/>
              <a:t>=&gt; land in het zuiden van het werelddeel Europa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ontdekken	</a:t>
            </a:r>
            <a:r>
              <a:rPr lang="nl-BE" sz="2000" dirty="0"/>
              <a:t>=&gt; ergens achter komen, iets vinden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Azië		</a:t>
            </a:r>
            <a:r>
              <a:rPr lang="nl-BE" sz="2000" dirty="0"/>
              <a:t>=&gt; werelddeel ten oosten van Europa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zestig		</a:t>
            </a:r>
            <a:r>
              <a:rPr lang="nl-BE" sz="2000" dirty="0"/>
              <a:t>=&gt; het getal 60</a:t>
            </a:r>
            <a:endParaRPr lang="nl-BE" sz="2000" b="1" dirty="0"/>
          </a:p>
          <a:p>
            <a:pPr marL="0" indent="0" algn="l">
              <a:buNone/>
            </a:pPr>
            <a:r>
              <a:rPr lang="nl-BE" sz="2000" b="1" dirty="0"/>
              <a:t>de herfstvruchten </a:t>
            </a:r>
            <a:r>
              <a:rPr lang="nl-BE" sz="2000" dirty="0"/>
              <a:t>=&gt; vruchten die in de herfst groeien en van de bomen vallen (vb. eikel, 			kastanje, ..)</a:t>
            </a:r>
            <a:endParaRPr lang="nl-BE" sz="2000" b="1" dirty="0"/>
          </a:p>
          <a:p>
            <a:pPr marL="0" indent="0" algn="l">
              <a:buNone/>
            </a:pPr>
            <a:endParaRPr lang="nl-BE" sz="2800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3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D671487C-4F2A-4DEE-90F0-7EDD28ABAC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17" t="13701" r="21285" b="52411"/>
          <a:stretch/>
        </p:blipFill>
        <p:spPr>
          <a:xfrm>
            <a:off x="485409" y="1361604"/>
            <a:ext cx="11468984" cy="371182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74CC8D-A365-FD4D-A4F3-8C3BE4BE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53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l-BE" sz="3200" dirty="0"/>
              <a:t>Welke groepen kan je maken? </a:t>
            </a:r>
            <a:endParaRPr lang="nl-BE" sz="3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4B53F16A-8911-874C-800E-DE0ACD849AED}"/>
              </a:ext>
            </a:extLst>
          </p:cNvPr>
          <p:cNvCxnSpPr>
            <a:cxnSpLocks/>
          </p:cNvCxnSpPr>
          <p:nvPr/>
        </p:nvCxnSpPr>
        <p:spPr>
          <a:xfrm>
            <a:off x="1320800" y="5370508"/>
            <a:ext cx="147320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4D0DC0BA-DE6E-BC41-AF87-A588401FB237}"/>
              </a:ext>
            </a:extLst>
          </p:cNvPr>
          <p:cNvCxnSpPr/>
          <p:nvPr/>
        </p:nvCxnSpPr>
        <p:spPr>
          <a:xfrm>
            <a:off x="1329873" y="5682996"/>
            <a:ext cx="14732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861FF249-9EA6-CF4A-B1D2-56D2D2ABD88A}"/>
              </a:ext>
            </a:extLst>
          </p:cNvPr>
          <p:cNvCxnSpPr/>
          <p:nvPr/>
        </p:nvCxnSpPr>
        <p:spPr>
          <a:xfrm>
            <a:off x="1320800" y="6017252"/>
            <a:ext cx="1473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857C6515-F423-A047-AA7F-FF0E06A8E3DE}"/>
              </a:ext>
            </a:extLst>
          </p:cNvPr>
          <p:cNvSpPr txBox="1"/>
          <p:nvPr/>
        </p:nvSpPr>
        <p:spPr>
          <a:xfrm>
            <a:off x="2860117" y="5169668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net als België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DAC3EF2-9E85-4649-A95F-3D142C9B1C24}"/>
              </a:ext>
            </a:extLst>
          </p:cNvPr>
          <p:cNvSpPr txBox="1"/>
          <p:nvPr/>
        </p:nvSpPr>
        <p:spPr>
          <a:xfrm>
            <a:off x="2860117" y="5472141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als geërfd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8E0AAA-5268-574E-BDEC-E1D2B86ED746}"/>
              </a:ext>
            </a:extLst>
          </p:cNvPr>
          <p:cNvSpPr txBox="1"/>
          <p:nvPr/>
        </p:nvSpPr>
        <p:spPr>
          <a:xfrm>
            <a:off x="2878263" y="5766893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woorden met bijzondere uitspraak 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C9051674-2D67-C54A-92CE-A8EAEAB89531}"/>
              </a:ext>
            </a:extLst>
          </p:cNvPr>
          <p:cNvCxnSpPr>
            <a:cxnSpLocks/>
          </p:cNvCxnSpPr>
          <p:nvPr/>
        </p:nvCxnSpPr>
        <p:spPr>
          <a:xfrm flipV="1">
            <a:off x="8692726" y="3217245"/>
            <a:ext cx="1026016" cy="27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CB40AB23-4437-A244-8B6C-D49F3F599D7D}"/>
              </a:ext>
            </a:extLst>
          </p:cNvPr>
          <p:cNvCxnSpPr>
            <a:cxnSpLocks/>
          </p:cNvCxnSpPr>
          <p:nvPr/>
        </p:nvCxnSpPr>
        <p:spPr>
          <a:xfrm>
            <a:off x="6219901" y="3990809"/>
            <a:ext cx="513008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60CF9DD-0C73-DC43-91B3-9FE82491D623}"/>
              </a:ext>
            </a:extLst>
          </p:cNvPr>
          <p:cNvCxnSpPr>
            <a:cxnSpLocks/>
          </p:cNvCxnSpPr>
          <p:nvPr/>
        </p:nvCxnSpPr>
        <p:spPr>
          <a:xfrm>
            <a:off x="3683540" y="4764439"/>
            <a:ext cx="510955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108588AB-1651-DF44-BB44-6CAC95B76336}"/>
              </a:ext>
            </a:extLst>
          </p:cNvPr>
          <p:cNvCxnSpPr>
            <a:cxnSpLocks/>
          </p:cNvCxnSpPr>
          <p:nvPr/>
        </p:nvCxnSpPr>
        <p:spPr>
          <a:xfrm>
            <a:off x="3736417" y="3238480"/>
            <a:ext cx="69297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5075485C-AEF9-4D49-95DC-25D51F4955D6}"/>
              </a:ext>
            </a:extLst>
          </p:cNvPr>
          <p:cNvCxnSpPr>
            <a:cxnSpLocks/>
          </p:cNvCxnSpPr>
          <p:nvPr/>
        </p:nvCxnSpPr>
        <p:spPr>
          <a:xfrm>
            <a:off x="7559117" y="4369604"/>
            <a:ext cx="15597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Rechte verbindingslijn 36">
            <a:extLst>
              <a:ext uri="{FF2B5EF4-FFF2-40B4-BE49-F238E27FC236}">
                <a16:creationId xmlns:a16="http://schemas.microsoft.com/office/drawing/2014/main" id="{1D75802F-742D-0A4A-9824-19778687C97D}"/>
              </a:ext>
            </a:extLst>
          </p:cNvPr>
          <p:cNvCxnSpPr>
            <a:cxnSpLocks/>
          </p:cNvCxnSpPr>
          <p:nvPr/>
        </p:nvCxnSpPr>
        <p:spPr>
          <a:xfrm flipV="1">
            <a:off x="4953736" y="3649476"/>
            <a:ext cx="599776" cy="81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Rechte verbindingslijn 38">
            <a:extLst>
              <a:ext uri="{FF2B5EF4-FFF2-40B4-BE49-F238E27FC236}">
                <a16:creationId xmlns:a16="http://schemas.microsoft.com/office/drawing/2014/main" id="{716E2FE6-D6B1-9C42-B5C1-F07CE3C1A7A5}"/>
              </a:ext>
            </a:extLst>
          </p:cNvPr>
          <p:cNvCxnSpPr>
            <a:cxnSpLocks/>
          </p:cNvCxnSpPr>
          <p:nvPr/>
        </p:nvCxnSpPr>
        <p:spPr>
          <a:xfrm flipV="1">
            <a:off x="8692726" y="3990809"/>
            <a:ext cx="1172727" cy="181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297C145A-5BFF-FB40-BB03-A04291ADC3E6}"/>
              </a:ext>
            </a:extLst>
          </p:cNvPr>
          <p:cNvCxnSpPr>
            <a:cxnSpLocks/>
          </p:cNvCxnSpPr>
          <p:nvPr/>
        </p:nvCxnSpPr>
        <p:spPr>
          <a:xfrm flipV="1">
            <a:off x="7559117" y="3613833"/>
            <a:ext cx="1459048" cy="14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Rechte verbindingslijn 43">
            <a:extLst>
              <a:ext uri="{FF2B5EF4-FFF2-40B4-BE49-F238E27FC236}">
                <a16:creationId xmlns:a16="http://schemas.microsoft.com/office/drawing/2014/main" id="{08E2DEBF-4952-DD44-BA63-E45DA2DBDB6A}"/>
              </a:ext>
            </a:extLst>
          </p:cNvPr>
          <p:cNvCxnSpPr>
            <a:cxnSpLocks/>
          </p:cNvCxnSpPr>
          <p:nvPr/>
        </p:nvCxnSpPr>
        <p:spPr>
          <a:xfrm flipV="1">
            <a:off x="8774884" y="4753926"/>
            <a:ext cx="1552899" cy="105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4DA3036E-12EC-46AB-802A-399EA3203916}"/>
              </a:ext>
            </a:extLst>
          </p:cNvPr>
          <p:cNvCxnSpPr>
            <a:cxnSpLocks/>
          </p:cNvCxnSpPr>
          <p:nvPr/>
        </p:nvCxnSpPr>
        <p:spPr>
          <a:xfrm flipV="1">
            <a:off x="1164083" y="3990809"/>
            <a:ext cx="1459048" cy="14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0691257-BAFB-476F-89A0-F002383CB8D2}"/>
              </a:ext>
            </a:extLst>
          </p:cNvPr>
          <p:cNvCxnSpPr>
            <a:cxnSpLocks/>
          </p:cNvCxnSpPr>
          <p:nvPr/>
        </p:nvCxnSpPr>
        <p:spPr>
          <a:xfrm flipV="1">
            <a:off x="6219901" y="3231295"/>
            <a:ext cx="1459048" cy="14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C76A76C-3599-4FF5-864A-82D646B7C74C}"/>
              </a:ext>
            </a:extLst>
          </p:cNvPr>
          <p:cNvCxnSpPr>
            <a:cxnSpLocks/>
          </p:cNvCxnSpPr>
          <p:nvPr/>
        </p:nvCxnSpPr>
        <p:spPr>
          <a:xfrm flipV="1">
            <a:off x="2479969" y="3628203"/>
            <a:ext cx="1256448" cy="6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E5CE21C1-5FFE-4AB5-BA98-506A0AA8E36C}"/>
              </a:ext>
            </a:extLst>
          </p:cNvPr>
          <p:cNvCxnSpPr>
            <a:cxnSpLocks/>
          </p:cNvCxnSpPr>
          <p:nvPr/>
        </p:nvCxnSpPr>
        <p:spPr>
          <a:xfrm flipV="1">
            <a:off x="2525758" y="4346978"/>
            <a:ext cx="1903629" cy="11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0307A097-460D-4D9E-9C42-55AD40E4C6AD}"/>
              </a:ext>
            </a:extLst>
          </p:cNvPr>
          <p:cNvCxnSpPr>
            <a:cxnSpLocks/>
          </p:cNvCxnSpPr>
          <p:nvPr/>
        </p:nvCxnSpPr>
        <p:spPr>
          <a:xfrm flipV="1">
            <a:off x="6219312" y="4746581"/>
            <a:ext cx="1824758" cy="26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6C5CEBA2-8D40-44F8-A59E-7565D1F7DA84}"/>
              </a:ext>
            </a:extLst>
          </p:cNvPr>
          <p:cNvCxnSpPr>
            <a:cxnSpLocks/>
          </p:cNvCxnSpPr>
          <p:nvPr/>
        </p:nvCxnSpPr>
        <p:spPr>
          <a:xfrm>
            <a:off x="3720580" y="3933586"/>
            <a:ext cx="708807" cy="37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0472C06B-770A-4A56-8046-4CC610FEFFE0}"/>
              </a:ext>
            </a:extLst>
          </p:cNvPr>
          <p:cNvCxnSpPr>
            <a:cxnSpLocks/>
          </p:cNvCxnSpPr>
          <p:nvPr/>
        </p:nvCxnSpPr>
        <p:spPr>
          <a:xfrm flipV="1">
            <a:off x="4953736" y="4358704"/>
            <a:ext cx="718194" cy="4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BE62E561-7B10-4C93-925C-F64DC910C2F7}"/>
              </a:ext>
            </a:extLst>
          </p:cNvPr>
          <p:cNvCxnSpPr>
            <a:cxnSpLocks/>
          </p:cNvCxnSpPr>
          <p:nvPr/>
        </p:nvCxnSpPr>
        <p:spPr>
          <a:xfrm flipV="1">
            <a:off x="1307608" y="3231295"/>
            <a:ext cx="1459048" cy="143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6AAD9B45-A93C-4A9D-B8A1-C23174A97731}"/>
              </a:ext>
            </a:extLst>
          </p:cNvPr>
          <p:cNvCxnSpPr>
            <a:cxnSpLocks/>
          </p:cNvCxnSpPr>
          <p:nvPr/>
        </p:nvCxnSpPr>
        <p:spPr>
          <a:xfrm flipV="1">
            <a:off x="9865453" y="3608576"/>
            <a:ext cx="1552899" cy="1051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FD56086C-79BB-4AE7-96CB-CF5C40DE2DFF}"/>
              </a:ext>
            </a:extLst>
          </p:cNvPr>
          <p:cNvCxnSpPr>
            <a:cxnSpLocks/>
          </p:cNvCxnSpPr>
          <p:nvPr/>
        </p:nvCxnSpPr>
        <p:spPr>
          <a:xfrm flipV="1">
            <a:off x="9960953" y="4326352"/>
            <a:ext cx="932334" cy="105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DC205725-72B6-4709-8408-8472CC3154DF}"/>
              </a:ext>
            </a:extLst>
          </p:cNvPr>
          <p:cNvCxnSpPr>
            <a:cxnSpLocks/>
          </p:cNvCxnSpPr>
          <p:nvPr/>
        </p:nvCxnSpPr>
        <p:spPr>
          <a:xfrm flipV="1">
            <a:off x="1224624" y="4737471"/>
            <a:ext cx="1255345" cy="117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25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FC7A4-5F88-A64A-9075-1622E5DA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 welke spellingweters gaat het hier?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A9BB53-C1F6-8E4D-B591-946F39220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812925"/>
            <a:ext cx="6400800" cy="3292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nl-BE" sz="4800" dirty="0"/>
              <a:t> 41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42</a:t>
            </a:r>
          </a:p>
          <a:p>
            <a:pPr>
              <a:buFont typeface="Wingdings" pitchFamily="2" charset="2"/>
              <a:buChar char="ü"/>
            </a:pPr>
            <a:r>
              <a:rPr lang="nl-BE" sz="4800" dirty="0"/>
              <a:t> 31</a:t>
            </a:r>
          </a:p>
          <a:p>
            <a:pPr marL="0" indent="0">
              <a:buNone/>
            </a:pP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37335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 fontScale="90000"/>
          </a:bodyPr>
          <a:lstStyle/>
          <a:p>
            <a:r>
              <a:rPr lang="nl-BE" sz="2800" dirty="0"/>
              <a:t>We plaatsen de woorden in groepjes werkschrift p. 51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A585014-83F9-48F9-8AFE-7ADA54F7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83" y="698500"/>
            <a:ext cx="5851665" cy="58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F9C0A0-B3B3-403C-9218-CACFB4A67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Extra aandacht!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F7267C-D335-462F-ABEC-0D5DFA98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AF5814-24F6-46C8-9107-D6E72743B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44" t="38062" r="18478" b="27139"/>
          <a:stretch/>
        </p:blipFill>
        <p:spPr>
          <a:xfrm>
            <a:off x="1417982" y="1825625"/>
            <a:ext cx="8802748" cy="2945158"/>
          </a:xfrm>
          <a:prstGeom prst="rect">
            <a:avLst/>
          </a:prstGeom>
        </p:spPr>
      </p:pic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30B10D3C-D498-4ACF-9DFC-51EAF03BA95C}"/>
              </a:ext>
            </a:extLst>
          </p:cNvPr>
          <p:cNvSpPr/>
          <p:nvPr/>
        </p:nvSpPr>
        <p:spPr>
          <a:xfrm>
            <a:off x="1683026" y="3750365"/>
            <a:ext cx="7633252" cy="344557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gekromd rechts 5">
            <a:extLst>
              <a:ext uri="{FF2B5EF4-FFF2-40B4-BE49-F238E27FC236}">
                <a16:creationId xmlns:a16="http://schemas.microsoft.com/office/drawing/2014/main" id="{1324E8A4-C7BD-4680-AB6E-99CD0817456C}"/>
              </a:ext>
            </a:extLst>
          </p:cNvPr>
          <p:cNvSpPr/>
          <p:nvPr/>
        </p:nvSpPr>
        <p:spPr>
          <a:xfrm>
            <a:off x="1306286" y="3962400"/>
            <a:ext cx="376740" cy="1146629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14189F5-6303-49D0-A86A-665F3AB1D8DB}"/>
              </a:ext>
            </a:extLst>
          </p:cNvPr>
          <p:cNvSpPr txBox="1"/>
          <p:nvPr/>
        </p:nvSpPr>
        <p:spPr>
          <a:xfrm>
            <a:off x="1828800" y="4876800"/>
            <a:ext cx="773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DUS: </a:t>
            </a:r>
            <a:r>
              <a:rPr lang="nl-BE" b="1" dirty="0">
                <a:solidFill>
                  <a:srgbClr val="FF0000"/>
                </a:solidFill>
              </a:rPr>
              <a:t>geantwoord, beoordeeld, geopereerd, georganiseerd, beademd,…</a:t>
            </a:r>
          </a:p>
          <a:p>
            <a:r>
              <a:rPr lang="nl-BE" b="1" dirty="0">
                <a:solidFill>
                  <a:srgbClr val="FF0000"/>
                </a:solidFill>
                <a:sym typeface="Wingdings" panose="05000000000000000000" pitchFamily="2" charset="2"/>
              </a:rPr>
              <a:t> GEEN TREMA</a:t>
            </a:r>
            <a:endParaRPr lang="nl-BE" dirty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72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88573-38DD-CD45-9505-F9D85EC3F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87325"/>
            <a:ext cx="7429500" cy="511175"/>
          </a:xfrm>
        </p:spPr>
        <p:txBody>
          <a:bodyPr>
            <a:normAutofit/>
          </a:bodyPr>
          <a:lstStyle/>
          <a:p>
            <a:r>
              <a:rPr lang="nl-BE" sz="2800" dirty="0"/>
              <a:t>Verbetering werkschrift p. 51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C30F28F-2F02-48A2-ADE5-A98C89A44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621" y="698500"/>
            <a:ext cx="6137413" cy="608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433</Words>
  <Application>Microsoft Office PowerPoint</Application>
  <PresentationFormat>Breedbeeld</PresentationFormat>
  <Paragraphs>44</Paragraphs>
  <Slides>11</Slides>
  <Notes>2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We lezen de woordjes</vt:lpstr>
      <vt:lpstr>Lees de uitleg bij de woorden die je nog niet begrijpt.</vt:lpstr>
      <vt:lpstr>PowerPoint-presentatie</vt:lpstr>
      <vt:lpstr>Welke groepen kan je maken? </vt:lpstr>
      <vt:lpstr>Over welke spellingweters gaat het hier? </vt:lpstr>
      <vt:lpstr>We plaatsen de woorden in groepjes werkschrift p. 51</vt:lpstr>
      <vt:lpstr>Extra aandacht! </vt:lpstr>
      <vt:lpstr>Verbetering werkschrift p. 51</vt:lpstr>
      <vt:lpstr>We oefenen de achterkant van het woordpakket. (p. 52) </vt:lpstr>
      <vt:lpstr>We oefenen de achterkant van het woordpakket. (p. 52)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Spelling: woordpakket 12</dc:title>
  <dc:creator>Jana Janssens</dc:creator>
  <cp:lastModifiedBy>Stephanie</cp:lastModifiedBy>
  <cp:revision>32</cp:revision>
  <dcterms:created xsi:type="dcterms:W3CDTF">2020-04-03T06:48:06Z</dcterms:created>
  <dcterms:modified xsi:type="dcterms:W3CDTF">2020-04-27T15:08:58Z</dcterms:modified>
</cp:coreProperties>
</file>