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4" r:id="rId2"/>
    <p:sldId id="257" r:id="rId3"/>
    <p:sldId id="277" r:id="rId4"/>
    <p:sldId id="278" r:id="rId5"/>
    <p:sldId id="260" r:id="rId6"/>
    <p:sldId id="261" r:id="rId7"/>
    <p:sldId id="266" r:id="rId8"/>
    <p:sldId id="263" r:id="rId9"/>
    <p:sldId id="267" r:id="rId1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01"/>
    <p:restoredTop sz="94944"/>
  </p:normalViewPr>
  <p:slideViewPr>
    <p:cSldViewPr snapToGrid="0" snapToObjects="1">
      <p:cViewPr varScale="1">
        <p:scale>
          <a:sx n="114" d="100"/>
          <a:sy n="114" d="100"/>
        </p:scale>
        <p:origin x="31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BC064F84-3C86-754A-8864-8EA3D96872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43596F5-340F-4B42-8C08-9FDD5FBC1F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F6196-8FAC-844C-804B-89BDEF98C9CF}" type="datetimeFigureOut">
              <a:rPr lang="nl-BE" smtClean="0"/>
              <a:t>27/04/2020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6A38744-1F40-974D-9D21-C3F6049868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66A3223-DCE1-9F44-B1AF-6950AC9A34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6C39D-DED7-954B-8D29-A5EAE26DED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4614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00BC2-EB1D-1246-9A3B-2F9A2F1B6838}" type="datetimeFigureOut">
              <a:rPr lang="nl-BE" smtClean="0"/>
              <a:t>27/04/2020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26BAD-2699-DA44-83FF-409FA00175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3077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26BAD-2699-DA44-83FF-409FA0017565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3219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26BAD-2699-DA44-83FF-409FA0017565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8282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26BAD-2699-DA44-83FF-409FA0017565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4927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A32981-6374-6C44-B2D9-A460ED893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4D3A942-030E-4C41-AF7F-5284BA028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57E2DD-6A55-8D4F-BAA6-F5D0D9D9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27/04/2020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D4A7EF-2D76-5A40-A42E-516D8635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8F81F1-7DB7-E846-B82B-45867B964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551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6760C-3F27-314D-B8C7-52AFACDC8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4C82ED9-D2B3-5A45-98B2-B72EDAD9D7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E77F9F-031F-1E49-B7C2-22AB5C6F3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27/04/2020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7FA23B-7FEA-804D-AD6B-E05887502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0F7107-12D3-9042-B8A6-7DE874118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509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DDC993A-E5BC-ED4F-A83C-DEF21D3453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6A08C7E-382E-714F-9531-2CFC534B4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2B1BAB-48DB-EF4F-83FA-D385AC3CB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27/04/2020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06A306-C14E-794D-A6DE-01CA0BA35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304668-BF15-5447-8887-78CF87F7D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510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739E2E-35D4-F141-ABB8-B6CF6AC3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10B218-F813-AF4E-9FEF-AA2ABEFA3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2E6E37-78FE-A84C-99CA-813488A42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27/04/2020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1E019C-20AA-AA4F-8C3E-B66D55B14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1AE2C0-1432-3441-9036-6BE1DBAA2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295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6A6CE-5340-C54D-A73E-95D1BCA49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378BEC-AD47-B14A-B52F-011480C41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A284D5-A01A-B240-A782-C5154E5F3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27/04/2020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F1A22C8-246A-B74D-91C8-12E8D31A7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CAB43F-6661-6F4B-81E2-519E4C8CF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424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35D1B8-888A-A142-A2FB-127A878E7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3512B1-C8DC-9D4C-8D77-30BB2666C2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A61ABF-0901-544A-AC23-3CB771A4C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13CA198-CA43-BA4F-B896-7D4B3327B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27/04/2020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3526D02-70C6-C745-B55E-060C1F17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07CD0B0-6DC1-6341-9A58-82F6FB8B9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618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6CA187-79DA-8542-AB19-8781A6194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B835DC-8E7D-0F48-847B-85780CBCD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5EC8E9C-26F4-2946-9EE6-F0E59A0F1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FAFB825-AE07-384F-A15E-015FD17012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58695A0-41F9-C54F-85C2-EC2A79C26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E081B36-B89B-B340-9B93-B09EE2340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27/04/2020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C18236F-6091-574E-8602-E1620AF21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A54B497-DD7E-1F4B-8106-8AD9CE1E4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574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741A2E-AA90-D646-9A83-37D8B6A24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15D4EFC-025C-F249-BAF6-D8F01C045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27/04/2020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FD93E4F-F1D2-784C-9949-5787E695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F2725FE-191E-484F-8B77-BE7231622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411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CE4D262-2C52-1849-9BA4-8AC1FC67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27/04/2020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BE287C1-4D58-7F44-80F4-DC4ECB7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7BCB0D2-9D3E-C34E-BBED-508ABA3D3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224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BBF4BD-E3B2-A146-9F60-0CB301179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7CD88D-1633-7142-AC9B-08B6B4832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750F869-D001-3F4D-87E5-0AFFF5038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0720DD8-77D0-A146-B9DE-B9E126180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27/04/2020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E6928CB-6D6A-D24A-BE76-1249D3B9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A73919F-DBFF-7A49-AA20-93147DC32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861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A0DAC2-5256-9C44-98CC-63DD3E352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E951769-0AB5-C64B-A0E7-5500BFE17E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3315397-1BD7-EE40-AA21-8ED13F6F9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63C7DFF-3422-BE42-89F6-A004439AF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27/04/2020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C01EC73-05F1-8649-BA2F-A1E2EC16E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8E4EF02-E4DF-C645-9764-214F96F30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974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8249CE3-4607-AA46-93A3-0F0415BEE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EB5FEC-0773-6446-B384-6C4D235AA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573591-6494-6645-AABE-98FF7CA00F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306CD-5BDB-DC46-A697-DBC27EEDB1F9}" type="datetimeFigureOut">
              <a:rPr lang="nl-BE" smtClean="0"/>
              <a:t>27/04/2020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2B7B50-3701-AC48-BD8D-E3A4774A6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340AFF-26A2-934A-A6FB-E987B0431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061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0DB3F-ED15-C047-8D02-E04DEF3F5E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6927626-7296-3343-8FEE-CBAC0D497C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59A2D50-5E8F-A246-9B71-01AA92363143}"/>
              </a:ext>
            </a:extLst>
          </p:cNvPr>
          <p:cNvSpPr/>
          <p:nvPr/>
        </p:nvSpPr>
        <p:spPr>
          <a:xfrm>
            <a:off x="-289929" y="0"/>
            <a:ext cx="1262318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8BCE0B4B-91B9-174C-8649-DBF66A763896}"/>
              </a:ext>
            </a:extLst>
          </p:cNvPr>
          <p:cNvSpPr/>
          <p:nvPr/>
        </p:nvSpPr>
        <p:spPr>
          <a:xfrm>
            <a:off x="3880624" y="218563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7B96EA05-456F-8B41-B39B-08E8522DE115}"/>
              </a:ext>
            </a:extLst>
          </p:cNvPr>
          <p:cNvSpPr/>
          <p:nvPr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5E5346F2-7C70-AD42-9E2B-EF021D7A6B21}"/>
              </a:ext>
            </a:extLst>
          </p:cNvPr>
          <p:cNvSpPr/>
          <p:nvPr/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Boog 8">
            <a:extLst>
              <a:ext uri="{FF2B5EF4-FFF2-40B4-BE49-F238E27FC236}">
                <a16:creationId xmlns:a16="http://schemas.microsoft.com/office/drawing/2014/main" id="{88E11914-DC69-5E4C-B203-0746C4C5AD8B}"/>
              </a:ext>
            </a:extLst>
          </p:cNvPr>
          <p:cNvSpPr/>
          <p:nvPr/>
        </p:nvSpPr>
        <p:spPr>
          <a:xfrm rot="20100709" flipH="1">
            <a:off x="2483084" y="110888"/>
            <a:ext cx="6272969" cy="6178128"/>
          </a:xfrm>
          <a:prstGeom prst="arc">
            <a:avLst>
              <a:gd name="adj1" fmla="val 15961398"/>
              <a:gd name="adj2" fmla="val 0"/>
            </a:avLst>
          </a:prstGeom>
          <a:noFill/>
          <a:ln w="139700" cap="rnd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F2E41FA-40CD-D84A-ABCD-705471776CC2}"/>
              </a:ext>
            </a:extLst>
          </p:cNvPr>
          <p:cNvSpPr txBox="1">
            <a:spLocks/>
          </p:cNvSpPr>
          <p:nvPr/>
        </p:nvSpPr>
        <p:spPr>
          <a:xfrm>
            <a:off x="3315031" y="1380754"/>
            <a:ext cx="5561938" cy="251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/>
              <a:t>Spelling: woordpakket 17</a:t>
            </a:r>
          </a:p>
        </p:txBody>
      </p:sp>
    </p:spTree>
    <p:extLst>
      <p:ext uri="{BB962C8B-B14F-4D97-AF65-F5344CB8AC3E}">
        <p14:creationId xmlns:p14="http://schemas.microsoft.com/office/powerpoint/2010/main" val="396163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74CC8D-A365-FD4D-A4F3-8C3BE4BE8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 lezen de woordjes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2B6503F-C9BC-8A46-86B4-14AF872FB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" y="1690688"/>
            <a:ext cx="11201400" cy="3682152"/>
          </a:xfrm>
          <a:prstGeom prst="rect">
            <a:avLst/>
          </a:prstGeom>
        </p:spPr>
      </p:pic>
      <p:pic>
        <p:nvPicPr>
          <p:cNvPr id="4" name="Woordpakket 17" descr="Woordpakket 17">
            <a:hlinkClick r:id="" action="ppaction://media"/>
            <a:extLst>
              <a:ext uri="{FF2B5EF4-FFF2-40B4-BE49-F238E27FC236}">
                <a16:creationId xmlns:a16="http://schemas.microsoft.com/office/drawing/2014/main" id="{1CA3CE89-EF36-824C-A5B0-95AE759ADC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81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61186" y="493475"/>
            <a:ext cx="1661039" cy="166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4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74CC8D-A365-FD4D-A4F3-8C3BE4BE8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nl-BE" sz="3200" dirty="0">
                <a:solidFill>
                  <a:prstClr val="black"/>
                </a:solidFill>
                <a:ea typeface="+mn-ea"/>
                <a:cs typeface="+mn-cs"/>
              </a:rPr>
              <a:t>Klik op het woord dat je nog niet begrijpt en lees de uitleg.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2B6503F-C9BC-8A46-86B4-14AF872FB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690688"/>
            <a:ext cx="11201400" cy="3682152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D932F26C-07DA-3945-AFD4-0D3919F49549}"/>
              </a:ext>
            </a:extLst>
          </p:cNvPr>
          <p:cNvSpPr/>
          <p:nvPr/>
        </p:nvSpPr>
        <p:spPr>
          <a:xfrm>
            <a:off x="748314" y="5773035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de basis = datgene waarop iets steunt 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E5332B8-BEE1-A64E-AB28-067B0E639F50}"/>
              </a:ext>
            </a:extLst>
          </p:cNvPr>
          <p:cNvSpPr/>
          <p:nvPr/>
        </p:nvSpPr>
        <p:spPr>
          <a:xfrm>
            <a:off x="783657" y="5781868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de directrice = baas van een school (vrouwelijk)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396725EC-CCCE-9746-92F8-5CA8EEC00754}"/>
              </a:ext>
            </a:extLst>
          </p:cNvPr>
          <p:cNvSpPr/>
          <p:nvPr/>
        </p:nvSpPr>
        <p:spPr>
          <a:xfrm>
            <a:off x="770748" y="5788597"/>
            <a:ext cx="10670579" cy="716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briljant = geniaal, heel erg goed 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3DA253B-1A43-674D-A0B4-F57838E97DD0}"/>
              </a:ext>
            </a:extLst>
          </p:cNvPr>
          <p:cNvSpPr/>
          <p:nvPr/>
        </p:nvSpPr>
        <p:spPr>
          <a:xfrm>
            <a:off x="759915" y="5775761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de Onze-Lieve-Vrouwekerk = naam van een kerk 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F65B60D-82D4-0942-A4F6-F37760946B37}"/>
              </a:ext>
            </a:extLst>
          </p:cNvPr>
          <p:cNvSpPr/>
          <p:nvPr/>
        </p:nvSpPr>
        <p:spPr>
          <a:xfrm>
            <a:off x="752313" y="5764535"/>
            <a:ext cx="10681412" cy="716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de toeristen = mensen die reizen voor hun plezier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E3D803C-FBDC-9942-8428-71DAD3020800}"/>
              </a:ext>
            </a:extLst>
          </p:cNvPr>
          <p:cNvSpPr/>
          <p:nvPr/>
        </p:nvSpPr>
        <p:spPr>
          <a:xfrm>
            <a:off x="755173" y="5795797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het circuit = het parcour 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1479D73B-BEB2-4D48-9C7A-76DDDD18AAED}"/>
              </a:ext>
            </a:extLst>
          </p:cNvPr>
          <p:cNvSpPr/>
          <p:nvPr/>
        </p:nvSpPr>
        <p:spPr>
          <a:xfrm>
            <a:off x="758275" y="5772060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middelbare = de middelbare school, school na lagere school 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6F127EED-02CD-634D-BC1E-BEEFA1ACE632}"/>
              </a:ext>
            </a:extLst>
          </p:cNvPr>
          <p:cNvSpPr/>
          <p:nvPr/>
        </p:nvSpPr>
        <p:spPr>
          <a:xfrm>
            <a:off x="734150" y="5788147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het miljoen = 1 000 000 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7035763E-93B5-DE41-BD14-FFABC0F6FAC3}"/>
              </a:ext>
            </a:extLst>
          </p:cNvPr>
          <p:cNvSpPr/>
          <p:nvPr/>
        </p:nvSpPr>
        <p:spPr>
          <a:xfrm>
            <a:off x="772121" y="5777943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het concert = een optreden van een artiest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63E095F-A52E-6E43-A64D-26ED9A775554}"/>
              </a:ext>
            </a:extLst>
          </p:cNvPr>
          <p:cNvSpPr/>
          <p:nvPr/>
        </p:nvSpPr>
        <p:spPr>
          <a:xfrm>
            <a:off x="756584" y="5775855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het dictee = het schrijven van voorgelezen woorden 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B5CAAA22-5ED9-3E43-A50B-962170CA87B2}"/>
              </a:ext>
            </a:extLst>
          </p:cNvPr>
          <p:cNvSpPr/>
          <p:nvPr/>
        </p:nvSpPr>
        <p:spPr>
          <a:xfrm>
            <a:off x="756584" y="5791972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de wetenschapper = iemand die wetenschap beoefent 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3360C1A1-4291-8149-82DA-057B81E2DAE8}"/>
              </a:ext>
            </a:extLst>
          </p:cNvPr>
          <p:cNvSpPr/>
          <p:nvPr/>
        </p:nvSpPr>
        <p:spPr>
          <a:xfrm>
            <a:off x="766749" y="5778470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het Onze-Lieve-Vrouwebeeld = beeld van de moeder van Jezus 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95151A5E-E43B-C949-99B7-3639A6F23C34}"/>
              </a:ext>
            </a:extLst>
          </p:cNvPr>
          <p:cNvSpPr/>
          <p:nvPr/>
        </p:nvSpPr>
        <p:spPr>
          <a:xfrm>
            <a:off x="765877" y="5777438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de minister = beroep van een persoon in de regering 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9B070636-6FB1-A542-9AEB-C506E36311F2}"/>
              </a:ext>
            </a:extLst>
          </p:cNvPr>
          <p:cNvSpPr/>
          <p:nvPr/>
        </p:nvSpPr>
        <p:spPr>
          <a:xfrm>
            <a:off x="758275" y="5769654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circa = ongeveer 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227B6359-5894-784C-8B2C-B78B5322706B}"/>
              </a:ext>
            </a:extLst>
          </p:cNvPr>
          <p:cNvSpPr/>
          <p:nvPr/>
        </p:nvSpPr>
        <p:spPr>
          <a:xfrm>
            <a:off x="769019" y="5762353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het programma = opsomming van de planning 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9890F1FA-8487-CB43-8AC4-ED6DAF8926FA}"/>
              </a:ext>
            </a:extLst>
          </p:cNvPr>
          <p:cNvSpPr/>
          <p:nvPr/>
        </p:nvSpPr>
        <p:spPr>
          <a:xfrm>
            <a:off x="763647" y="5762353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gratis = het kost niets 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CA0E18A8-5139-BC44-A285-7F643387AEEA}"/>
              </a:ext>
            </a:extLst>
          </p:cNvPr>
          <p:cNvSpPr/>
          <p:nvPr/>
        </p:nvSpPr>
        <p:spPr>
          <a:xfrm>
            <a:off x="763647" y="5762353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het circus = voorstelling in een tent met artiesten (en dieren)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2B24E8AF-0787-A149-8778-54BCDD970239}"/>
              </a:ext>
            </a:extLst>
          </p:cNvPr>
          <p:cNvSpPr/>
          <p:nvPr/>
        </p:nvSpPr>
        <p:spPr>
          <a:xfrm>
            <a:off x="789183" y="5785221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de commissaris = hoge functie bij de politie  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07BC35DE-3DEA-FA42-8826-D490FB017C82}"/>
              </a:ext>
            </a:extLst>
          </p:cNvPr>
          <p:cNvSpPr/>
          <p:nvPr/>
        </p:nvSpPr>
        <p:spPr>
          <a:xfrm>
            <a:off x="763647" y="5769654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de apparaten = de toestellen 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04F95716-4AD7-5F43-98C8-7F610D491765}"/>
              </a:ext>
            </a:extLst>
          </p:cNvPr>
          <p:cNvSpPr/>
          <p:nvPr/>
        </p:nvSpPr>
        <p:spPr>
          <a:xfrm>
            <a:off x="763647" y="5769654"/>
            <a:ext cx="10650504" cy="716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 anchorCtr="0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de discussie = gesprek waarin ieder zijn mening verdedigt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5D588E6E-CFD5-CC40-BBAA-D6F2DF79E55F}"/>
              </a:ext>
            </a:extLst>
          </p:cNvPr>
          <p:cNvSpPr/>
          <p:nvPr/>
        </p:nvSpPr>
        <p:spPr>
          <a:xfrm>
            <a:off x="983184" y="3205538"/>
            <a:ext cx="1066800" cy="287676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F5E2EDA1-46F2-374F-9B0B-4B44768068C7}"/>
              </a:ext>
            </a:extLst>
          </p:cNvPr>
          <p:cNvSpPr/>
          <p:nvPr/>
        </p:nvSpPr>
        <p:spPr>
          <a:xfrm>
            <a:off x="3235790" y="3205538"/>
            <a:ext cx="1490322" cy="287676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09E8DA8B-A9E3-F84F-9EA6-7E0D61574D97}"/>
              </a:ext>
            </a:extLst>
          </p:cNvPr>
          <p:cNvSpPr/>
          <p:nvPr/>
        </p:nvSpPr>
        <p:spPr>
          <a:xfrm>
            <a:off x="5698836" y="3205538"/>
            <a:ext cx="1020463" cy="287676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421A4D70-E8C6-1F49-B7CC-D06B6718502E}"/>
              </a:ext>
            </a:extLst>
          </p:cNvPr>
          <p:cNvSpPr/>
          <p:nvPr/>
        </p:nvSpPr>
        <p:spPr>
          <a:xfrm>
            <a:off x="8036206" y="3202992"/>
            <a:ext cx="3223980" cy="287676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19A37EDE-98DC-F942-91D4-3DA0F041DDF3}"/>
              </a:ext>
            </a:extLst>
          </p:cNvPr>
          <p:cNvSpPr/>
          <p:nvPr/>
        </p:nvSpPr>
        <p:spPr>
          <a:xfrm>
            <a:off x="2222932" y="3577611"/>
            <a:ext cx="1490322" cy="287676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A06C790D-1411-A14B-80AD-BF730C92084D}"/>
              </a:ext>
            </a:extLst>
          </p:cNvPr>
          <p:cNvSpPr/>
          <p:nvPr/>
        </p:nvSpPr>
        <p:spPr>
          <a:xfrm>
            <a:off x="4615952" y="3583134"/>
            <a:ext cx="1219769" cy="287676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4D69C861-63C3-A344-9564-210609C1E781}"/>
              </a:ext>
            </a:extLst>
          </p:cNvPr>
          <p:cNvSpPr/>
          <p:nvPr/>
        </p:nvSpPr>
        <p:spPr>
          <a:xfrm>
            <a:off x="6458656" y="3562586"/>
            <a:ext cx="1385524" cy="287676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31B8AC4C-6F41-A348-A2C8-709187D484F0}"/>
              </a:ext>
            </a:extLst>
          </p:cNvPr>
          <p:cNvSpPr/>
          <p:nvPr/>
        </p:nvSpPr>
        <p:spPr>
          <a:xfrm>
            <a:off x="9405091" y="3589597"/>
            <a:ext cx="1385524" cy="287676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F9FCB3D9-FB7C-144D-BAC7-FD10B29ADA6D}"/>
              </a:ext>
            </a:extLst>
          </p:cNvPr>
          <p:cNvSpPr/>
          <p:nvPr/>
        </p:nvSpPr>
        <p:spPr>
          <a:xfrm>
            <a:off x="1000082" y="3950623"/>
            <a:ext cx="1385524" cy="287676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A0F26ABC-D04B-7140-94FB-F097C1BAAE7E}"/>
              </a:ext>
            </a:extLst>
          </p:cNvPr>
          <p:cNvSpPr/>
          <p:nvPr/>
        </p:nvSpPr>
        <p:spPr>
          <a:xfrm>
            <a:off x="3205997" y="3959314"/>
            <a:ext cx="1201616" cy="287676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2C733EFA-8BBB-634A-A3CA-34C1BE67C8A6}"/>
              </a:ext>
            </a:extLst>
          </p:cNvPr>
          <p:cNvSpPr/>
          <p:nvPr/>
        </p:nvSpPr>
        <p:spPr>
          <a:xfrm>
            <a:off x="5782917" y="3957367"/>
            <a:ext cx="2159008" cy="287676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44D8B528-2B24-204E-88CF-0E7EEC7B650F}"/>
              </a:ext>
            </a:extLst>
          </p:cNvPr>
          <p:cNvSpPr/>
          <p:nvPr/>
        </p:nvSpPr>
        <p:spPr>
          <a:xfrm>
            <a:off x="8060178" y="3965929"/>
            <a:ext cx="3293622" cy="287676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B51E4A90-8DBD-5047-B225-413DFD6445F4}"/>
              </a:ext>
            </a:extLst>
          </p:cNvPr>
          <p:cNvSpPr/>
          <p:nvPr/>
        </p:nvSpPr>
        <p:spPr>
          <a:xfrm>
            <a:off x="2284349" y="4312502"/>
            <a:ext cx="1385524" cy="287676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AE2843EE-0E47-EB46-9473-2A9300B35BFE}"/>
              </a:ext>
            </a:extLst>
          </p:cNvPr>
          <p:cNvSpPr/>
          <p:nvPr/>
        </p:nvSpPr>
        <p:spPr>
          <a:xfrm>
            <a:off x="4589102" y="4329189"/>
            <a:ext cx="712363" cy="287676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74F39430-9AC4-7049-9853-CC23E8C533AC}"/>
              </a:ext>
            </a:extLst>
          </p:cNvPr>
          <p:cNvSpPr/>
          <p:nvPr/>
        </p:nvSpPr>
        <p:spPr>
          <a:xfrm>
            <a:off x="6489925" y="4335368"/>
            <a:ext cx="1770497" cy="287676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C47328E6-67BA-2041-8027-421C0E083E5E}"/>
              </a:ext>
            </a:extLst>
          </p:cNvPr>
          <p:cNvSpPr/>
          <p:nvPr/>
        </p:nvSpPr>
        <p:spPr>
          <a:xfrm>
            <a:off x="9454042" y="4353598"/>
            <a:ext cx="712364" cy="287676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618F4422-8E55-A845-A573-FB6E9EEEF768}"/>
              </a:ext>
            </a:extLst>
          </p:cNvPr>
          <p:cNvSpPr/>
          <p:nvPr/>
        </p:nvSpPr>
        <p:spPr>
          <a:xfrm>
            <a:off x="1012272" y="4710136"/>
            <a:ext cx="1190112" cy="287676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1C25B038-5A0E-7648-8109-FE8EB466D51E}"/>
              </a:ext>
            </a:extLst>
          </p:cNvPr>
          <p:cNvSpPr/>
          <p:nvPr/>
        </p:nvSpPr>
        <p:spPr>
          <a:xfrm>
            <a:off x="3231510" y="4709107"/>
            <a:ext cx="1874746" cy="287676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A7A2FA28-6B06-C44F-AD95-C492CC53E5B1}"/>
              </a:ext>
            </a:extLst>
          </p:cNvPr>
          <p:cNvSpPr/>
          <p:nvPr/>
        </p:nvSpPr>
        <p:spPr>
          <a:xfrm>
            <a:off x="5782916" y="4740071"/>
            <a:ext cx="1580479" cy="287676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1190EA68-FD46-8047-8746-A4ABF8844799}"/>
              </a:ext>
            </a:extLst>
          </p:cNvPr>
          <p:cNvSpPr/>
          <p:nvPr/>
        </p:nvSpPr>
        <p:spPr>
          <a:xfrm>
            <a:off x="8013611" y="4728866"/>
            <a:ext cx="1580479" cy="287676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278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74CC8D-A365-FD4D-A4F3-8C3BE4BE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533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nl-BE" sz="3200" dirty="0"/>
              <a:t>Welke groepen kan je maken? </a:t>
            </a:r>
            <a:endParaRPr lang="nl-BE" sz="3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2B6503F-C9BC-8A46-86B4-14AF872FB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562096"/>
            <a:ext cx="11201400" cy="3682152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4B53F16A-8911-874C-800E-DE0ACD849AED}"/>
              </a:ext>
            </a:extLst>
          </p:cNvPr>
          <p:cNvCxnSpPr/>
          <p:nvPr/>
        </p:nvCxnSpPr>
        <p:spPr>
          <a:xfrm>
            <a:off x="1320800" y="5370508"/>
            <a:ext cx="147320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4D0DC0BA-DE6E-BC41-AF87-A588401FB237}"/>
              </a:ext>
            </a:extLst>
          </p:cNvPr>
          <p:cNvCxnSpPr/>
          <p:nvPr/>
        </p:nvCxnSpPr>
        <p:spPr>
          <a:xfrm>
            <a:off x="1329873" y="5682996"/>
            <a:ext cx="1473200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861FF249-9EA6-CF4A-B1D2-56D2D2ABD88A}"/>
              </a:ext>
            </a:extLst>
          </p:cNvPr>
          <p:cNvCxnSpPr/>
          <p:nvPr/>
        </p:nvCxnSpPr>
        <p:spPr>
          <a:xfrm>
            <a:off x="1320800" y="6017252"/>
            <a:ext cx="1473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857C6515-F423-A047-AA7F-FF0E06A8E3DE}"/>
              </a:ext>
            </a:extLst>
          </p:cNvPr>
          <p:cNvSpPr txBox="1"/>
          <p:nvPr/>
        </p:nvSpPr>
        <p:spPr>
          <a:xfrm>
            <a:off x="2860117" y="5169668"/>
            <a:ext cx="469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woorden met een gedekte klinker i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DAC3EF2-9E85-4649-A95F-3D142C9B1C24}"/>
              </a:ext>
            </a:extLst>
          </p:cNvPr>
          <p:cNvSpPr txBox="1"/>
          <p:nvPr/>
        </p:nvSpPr>
        <p:spPr>
          <a:xfrm>
            <a:off x="2869190" y="5472141"/>
            <a:ext cx="469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woorden met s en k als c geschreven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E8E0AAA-5268-574E-BDEC-E1D2B86ED746}"/>
              </a:ext>
            </a:extLst>
          </p:cNvPr>
          <p:cNvSpPr txBox="1"/>
          <p:nvPr/>
        </p:nvSpPr>
        <p:spPr>
          <a:xfrm>
            <a:off x="2878263" y="5766893"/>
            <a:ext cx="469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woorden met koppelteken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24E5173F-7B67-B947-82DB-6B8B971873C9}"/>
              </a:ext>
            </a:extLst>
          </p:cNvPr>
          <p:cNvCxnSpPr>
            <a:cxnSpLocks/>
          </p:cNvCxnSpPr>
          <p:nvPr/>
        </p:nvCxnSpPr>
        <p:spPr>
          <a:xfrm>
            <a:off x="1300841" y="6337794"/>
            <a:ext cx="149315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66D67E69-30D9-344B-8034-E2DF084AE718}"/>
              </a:ext>
            </a:extLst>
          </p:cNvPr>
          <p:cNvSpPr txBox="1"/>
          <p:nvPr/>
        </p:nvSpPr>
        <p:spPr>
          <a:xfrm>
            <a:off x="2878263" y="6081552"/>
            <a:ext cx="546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woorden met verenkelen en verdubbelen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C9051674-2D67-C54A-92CE-A8EAEAB89531}"/>
              </a:ext>
            </a:extLst>
          </p:cNvPr>
          <p:cNvCxnSpPr>
            <a:cxnSpLocks/>
          </p:cNvCxnSpPr>
          <p:nvPr/>
        </p:nvCxnSpPr>
        <p:spPr>
          <a:xfrm flipV="1">
            <a:off x="1021404" y="3402902"/>
            <a:ext cx="1026016" cy="27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E9863CEA-B404-7A4B-8EE7-3E2DA9813332}"/>
              </a:ext>
            </a:extLst>
          </p:cNvPr>
          <p:cNvCxnSpPr>
            <a:cxnSpLocks/>
          </p:cNvCxnSpPr>
          <p:nvPr/>
        </p:nvCxnSpPr>
        <p:spPr>
          <a:xfrm>
            <a:off x="9484468" y="3749855"/>
            <a:ext cx="128542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85BFE3D5-AAD7-E94D-B28C-CE5982D4B1F1}"/>
              </a:ext>
            </a:extLst>
          </p:cNvPr>
          <p:cNvCxnSpPr>
            <a:cxnSpLocks/>
          </p:cNvCxnSpPr>
          <p:nvPr/>
        </p:nvCxnSpPr>
        <p:spPr>
          <a:xfrm flipV="1">
            <a:off x="5706893" y="3356173"/>
            <a:ext cx="1026016" cy="27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2775E590-AB79-4D42-B140-3CC389E828E8}"/>
              </a:ext>
            </a:extLst>
          </p:cNvPr>
          <p:cNvCxnSpPr>
            <a:cxnSpLocks/>
          </p:cNvCxnSpPr>
          <p:nvPr/>
        </p:nvCxnSpPr>
        <p:spPr>
          <a:xfrm>
            <a:off x="9448801" y="4496917"/>
            <a:ext cx="82361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CB40AB23-4437-A244-8B6C-D49F3F599D7D}"/>
              </a:ext>
            </a:extLst>
          </p:cNvPr>
          <p:cNvCxnSpPr>
            <a:cxnSpLocks/>
          </p:cNvCxnSpPr>
          <p:nvPr/>
        </p:nvCxnSpPr>
        <p:spPr>
          <a:xfrm>
            <a:off x="3281464" y="4125032"/>
            <a:ext cx="1076527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460CF9DD-0C73-DC43-91B3-9FE82491D623}"/>
              </a:ext>
            </a:extLst>
          </p:cNvPr>
          <p:cNvCxnSpPr>
            <a:cxnSpLocks/>
          </p:cNvCxnSpPr>
          <p:nvPr/>
        </p:nvCxnSpPr>
        <p:spPr>
          <a:xfrm>
            <a:off x="3236068" y="4890274"/>
            <a:ext cx="1861226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E94EF7F3-69C4-144F-B6B3-EAB9A139984D}"/>
              </a:ext>
            </a:extLst>
          </p:cNvPr>
          <p:cNvCxnSpPr>
            <a:cxnSpLocks/>
          </p:cNvCxnSpPr>
          <p:nvPr/>
        </p:nvCxnSpPr>
        <p:spPr>
          <a:xfrm>
            <a:off x="2305455" y="4496917"/>
            <a:ext cx="1303507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8A791D93-95BA-F547-A9AE-796700468EC4}"/>
              </a:ext>
            </a:extLst>
          </p:cNvPr>
          <p:cNvCxnSpPr>
            <a:cxnSpLocks/>
          </p:cNvCxnSpPr>
          <p:nvPr/>
        </p:nvCxnSpPr>
        <p:spPr>
          <a:xfrm>
            <a:off x="8083685" y="4890274"/>
            <a:ext cx="148509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0914205C-030B-E442-A16E-B54BFB44DCA5}"/>
              </a:ext>
            </a:extLst>
          </p:cNvPr>
          <p:cNvCxnSpPr>
            <a:cxnSpLocks/>
          </p:cNvCxnSpPr>
          <p:nvPr/>
        </p:nvCxnSpPr>
        <p:spPr>
          <a:xfrm>
            <a:off x="2276271" y="3741755"/>
            <a:ext cx="1407269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108588AB-1651-DF44-BB44-6CAC95B76336}"/>
              </a:ext>
            </a:extLst>
          </p:cNvPr>
          <p:cNvCxnSpPr/>
          <p:nvPr/>
        </p:nvCxnSpPr>
        <p:spPr>
          <a:xfrm>
            <a:off x="3236068" y="3376561"/>
            <a:ext cx="1473200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5075485C-AEF9-4D49-95DC-25D51F4955D6}"/>
              </a:ext>
            </a:extLst>
          </p:cNvPr>
          <p:cNvCxnSpPr>
            <a:cxnSpLocks/>
          </p:cNvCxnSpPr>
          <p:nvPr/>
        </p:nvCxnSpPr>
        <p:spPr>
          <a:xfrm>
            <a:off x="1021404" y="4134713"/>
            <a:ext cx="1284051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0D515B08-950D-2548-AF07-8B15651D482E}"/>
              </a:ext>
            </a:extLst>
          </p:cNvPr>
          <p:cNvCxnSpPr>
            <a:cxnSpLocks/>
          </p:cNvCxnSpPr>
          <p:nvPr/>
        </p:nvCxnSpPr>
        <p:spPr>
          <a:xfrm>
            <a:off x="1021404" y="4890274"/>
            <a:ext cx="1155033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1D75802F-742D-0A4A-9824-19778687C97D}"/>
              </a:ext>
            </a:extLst>
          </p:cNvPr>
          <p:cNvCxnSpPr>
            <a:cxnSpLocks/>
          </p:cNvCxnSpPr>
          <p:nvPr/>
        </p:nvCxnSpPr>
        <p:spPr>
          <a:xfrm flipV="1">
            <a:off x="4632100" y="3741755"/>
            <a:ext cx="1214223" cy="81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716E2FE6-D6B1-9C42-B5C1-F07CE3C1A7A5}"/>
              </a:ext>
            </a:extLst>
          </p:cNvPr>
          <p:cNvCxnSpPr>
            <a:cxnSpLocks/>
          </p:cNvCxnSpPr>
          <p:nvPr/>
        </p:nvCxnSpPr>
        <p:spPr>
          <a:xfrm>
            <a:off x="4629616" y="4515096"/>
            <a:ext cx="662229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297C145A-5BFF-FB40-BB03-A04291ADC3E6}"/>
              </a:ext>
            </a:extLst>
          </p:cNvPr>
          <p:cNvCxnSpPr>
            <a:cxnSpLocks/>
          </p:cNvCxnSpPr>
          <p:nvPr/>
        </p:nvCxnSpPr>
        <p:spPr>
          <a:xfrm flipV="1">
            <a:off x="8095575" y="3376561"/>
            <a:ext cx="3071778" cy="2634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08E2DEBF-4952-DD44-BA63-E45DA2DBDB6A}"/>
              </a:ext>
            </a:extLst>
          </p:cNvPr>
          <p:cNvCxnSpPr>
            <a:cxnSpLocks/>
          </p:cNvCxnSpPr>
          <p:nvPr/>
        </p:nvCxnSpPr>
        <p:spPr>
          <a:xfrm flipV="1">
            <a:off x="8083685" y="4117270"/>
            <a:ext cx="3270115" cy="210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Rechte verbindingslijn 45">
            <a:extLst>
              <a:ext uri="{FF2B5EF4-FFF2-40B4-BE49-F238E27FC236}">
                <a16:creationId xmlns:a16="http://schemas.microsoft.com/office/drawing/2014/main" id="{BB8B0137-DF62-8C4F-B3CD-1737AAEC0C2B}"/>
              </a:ext>
            </a:extLst>
          </p:cNvPr>
          <p:cNvCxnSpPr>
            <a:cxnSpLocks/>
          </p:cNvCxnSpPr>
          <p:nvPr/>
        </p:nvCxnSpPr>
        <p:spPr>
          <a:xfrm>
            <a:off x="6402928" y="3749855"/>
            <a:ext cx="149315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4AAF0730-A011-1748-B81B-1D53D33DF4E0}"/>
              </a:ext>
            </a:extLst>
          </p:cNvPr>
          <p:cNvCxnSpPr>
            <a:cxnSpLocks/>
          </p:cNvCxnSpPr>
          <p:nvPr/>
        </p:nvCxnSpPr>
        <p:spPr>
          <a:xfrm>
            <a:off x="5846323" y="4134713"/>
            <a:ext cx="204976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Rechte verbindingslijn 48">
            <a:extLst>
              <a:ext uri="{FF2B5EF4-FFF2-40B4-BE49-F238E27FC236}">
                <a16:creationId xmlns:a16="http://schemas.microsoft.com/office/drawing/2014/main" id="{C886638A-3BA9-4E4C-9A9F-4E933AB20CAF}"/>
              </a:ext>
            </a:extLst>
          </p:cNvPr>
          <p:cNvCxnSpPr>
            <a:cxnSpLocks/>
          </p:cNvCxnSpPr>
          <p:nvPr/>
        </p:nvCxnSpPr>
        <p:spPr>
          <a:xfrm>
            <a:off x="6402928" y="4507271"/>
            <a:ext cx="1916313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E09C0970-ABCC-C44D-967B-452D2334C2FD}"/>
              </a:ext>
            </a:extLst>
          </p:cNvPr>
          <p:cNvCxnSpPr>
            <a:cxnSpLocks/>
          </p:cNvCxnSpPr>
          <p:nvPr/>
        </p:nvCxnSpPr>
        <p:spPr>
          <a:xfrm>
            <a:off x="5774752" y="4890274"/>
            <a:ext cx="1586332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25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FC7A4-5F88-A64A-9075-1622E5DA8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Over welke spellingweters gaat het hier?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A9BB53-C1F6-8E4D-B591-946F39220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1812925"/>
            <a:ext cx="6400800" cy="32924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nl-BE" sz="4800" dirty="0"/>
              <a:t> 10</a:t>
            </a:r>
          </a:p>
          <a:p>
            <a:pPr>
              <a:buFont typeface="Wingdings" pitchFamily="2" charset="2"/>
              <a:buChar char="ü"/>
            </a:pPr>
            <a:r>
              <a:rPr lang="nl-BE" sz="4800" dirty="0"/>
              <a:t> 30</a:t>
            </a:r>
          </a:p>
          <a:p>
            <a:pPr>
              <a:buFont typeface="Wingdings" pitchFamily="2" charset="2"/>
              <a:buChar char="ü"/>
            </a:pPr>
            <a:r>
              <a:rPr lang="nl-BE" sz="4800" dirty="0"/>
              <a:t> 40</a:t>
            </a:r>
          </a:p>
          <a:p>
            <a:pPr>
              <a:buFont typeface="Wingdings" pitchFamily="2" charset="2"/>
              <a:buChar char="ü"/>
            </a:pPr>
            <a:r>
              <a:rPr lang="nl-BE" sz="4800" dirty="0"/>
              <a:t> 34</a:t>
            </a:r>
          </a:p>
        </p:txBody>
      </p:sp>
    </p:spTree>
    <p:extLst>
      <p:ext uri="{BB962C8B-B14F-4D97-AF65-F5344CB8AC3E}">
        <p14:creationId xmlns:p14="http://schemas.microsoft.com/office/powerpoint/2010/main" val="373352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888573-38DD-CD45-9505-F9D85EC3F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87325"/>
            <a:ext cx="7429500" cy="511175"/>
          </a:xfrm>
        </p:spPr>
        <p:txBody>
          <a:bodyPr>
            <a:normAutofit fontScale="90000"/>
          </a:bodyPr>
          <a:lstStyle/>
          <a:p>
            <a:r>
              <a:rPr lang="nl-BE" sz="2800" dirty="0"/>
              <a:t>We plaatsen de woorden in groepjes werkschrift p. 47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268A9E5-A41E-EA40-A515-8BD6B8646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781" y="698500"/>
            <a:ext cx="5332437" cy="61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7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888573-38DD-CD45-9505-F9D85EC3F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87325"/>
            <a:ext cx="7429500" cy="511175"/>
          </a:xfrm>
        </p:spPr>
        <p:txBody>
          <a:bodyPr>
            <a:normAutofit/>
          </a:bodyPr>
          <a:lstStyle/>
          <a:p>
            <a:r>
              <a:rPr lang="nl-BE" sz="2800" dirty="0"/>
              <a:t>Verbetering werkschrift p. 47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4394676-694E-B447-A0D3-A5154B5C1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519" y="698500"/>
            <a:ext cx="5220962" cy="599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7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BD91E-AD68-0549-B7DD-907F1ED7B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772400" cy="315912"/>
          </a:xfrm>
        </p:spPr>
        <p:txBody>
          <a:bodyPr>
            <a:normAutofit fontScale="90000"/>
          </a:bodyPr>
          <a:lstStyle/>
          <a:p>
            <a:r>
              <a:rPr lang="nl-BE" sz="2800" dirty="0"/>
              <a:t>We oefenen de achterkant van het woordpakket. (p. 48) </a:t>
            </a:r>
          </a:p>
        </p:txBody>
      </p:sp>
      <p:pic>
        <p:nvPicPr>
          <p:cNvPr id="5" name="Afbeelding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078D924C-0769-684B-ABF4-5AB33759C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176" y="935037"/>
            <a:ext cx="7629647" cy="5657850"/>
          </a:xfrm>
          <a:prstGeom prst="rect">
            <a:avLst/>
          </a:prstGeom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443413C4-01A8-4611-9C34-E7311663EFC1}"/>
              </a:ext>
            </a:extLst>
          </p:cNvPr>
          <p:cNvCxnSpPr/>
          <p:nvPr/>
        </p:nvCxnSpPr>
        <p:spPr>
          <a:xfrm flipV="1">
            <a:off x="2625754" y="935037"/>
            <a:ext cx="6820250" cy="19423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7667E346-A613-4BD9-AA49-556628A4AFB4}"/>
              </a:ext>
            </a:extLst>
          </p:cNvPr>
          <p:cNvCxnSpPr>
            <a:cxnSpLocks/>
          </p:cNvCxnSpPr>
          <p:nvPr/>
        </p:nvCxnSpPr>
        <p:spPr>
          <a:xfrm>
            <a:off x="2684477" y="1107347"/>
            <a:ext cx="6761527" cy="16854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721D0096-86AF-4FD8-A2B4-665BA712BF23}"/>
              </a:ext>
            </a:extLst>
          </p:cNvPr>
          <p:cNvSpPr txBox="1"/>
          <p:nvPr/>
        </p:nvSpPr>
        <p:spPr>
          <a:xfrm>
            <a:off x="201336" y="935037"/>
            <a:ext cx="1959599" cy="2031325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Oefening 2 moet je nu </a:t>
            </a:r>
            <a:r>
              <a:rPr lang="nl-BE" u="sng" dirty="0">
                <a:solidFill>
                  <a:srgbClr val="FF0000"/>
                </a:solidFill>
              </a:rPr>
              <a:t>nog</a:t>
            </a:r>
            <a:r>
              <a:rPr lang="nl-BE" dirty="0">
                <a:solidFill>
                  <a:srgbClr val="FF0000"/>
                </a:solidFill>
              </a:rPr>
              <a:t> niet maken. We maken deze oefening volgende week tijdens een andere les.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A3E2328-4029-4085-8B19-7DC8F7ECF5EB}"/>
              </a:ext>
            </a:extLst>
          </p:cNvPr>
          <p:cNvSpPr txBox="1"/>
          <p:nvPr/>
        </p:nvSpPr>
        <p:spPr>
          <a:xfrm>
            <a:off x="5318620" y="3548543"/>
            <a:ext cx="1208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circa</a:t>
            </a:r>
          </a:p>
        </p:txBody>
      </p:sp>
    </p:spTree>
    <p:extLst>
      <p:ext uri="{BB962C8B-B14F-4D97-AF65-F5344CB8AC3E}">
        <p14:creationId xmlns:p14="http://schemas.microsoft.com/office/powerpoint/2010/main" val="148258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BD91E-AD68-0549-B7DD-907F1ED7B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645400" cy="315912"/>
          </a:xfrm>
        </p:spPr>
        <p:txBody>
          <a:bodyPr>
            <a:normAutofit fontScale="90000"/>
          </a:bodyPr>
          <a:lstStyle/>
          <a:p>
            <a:r>
              <a:rPr lang="nl-BE" sz="2800" dirty="0"/>
              <a:t>We oefenen de achterkant van het woordpakket. (p. 48) </a:t>
            </a:r>
          </a:p>
        </p:txBody>
      </p:sp>
      <p:pic>
        <p:nvPicPr>
          <p:cNvPr id="4" name="Afbeelding 3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F77084A2-E5D8-894C-AB8F-05B51FCB3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748" y="799996"/>
            <a:ext cx="9162504" cy="574209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DE34560-EF9D-450E-AEEA-B248FFF38269}"/>
              </a:ext>
            </a:extLst>
          </p:cNvPr>
          <p:cNvSpPr txBox="1"/>
          <p:nvPr/>
        </p:nvSpPr>
        <p:spPr>
          <a:xfrm>
            <a:off x="4647501" y="1191237"/>
            <a:ext cx="234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O.- L.- </a:t>
            </a:r>
            <a:r>
              <a:rPr lang="nl-BE" dirty="0" err="1">
                <a:solidFill>
                  <a:srgbClr val="FF0000"/>
                </a:solidFill>
              </a:rPr>
              <a:t>Vrouwekerk</a:t>
            </a:r>
            <a:endParaRPr lang="nl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288</Words>
  <Application>Microsoft Office PowerPoint</Application>
  <PresentationFormat>Breedbeeld</PresentationFormat>
  <Paragraphs>43</Paragraphs>
  <Slides>9</Slides>
  <Notes>3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Kantoorthema</vt:lpstr>
      <vt:lpstr>PowerPoint-presentatie</vt:lpstr>
      <vt:lpstr>We lezen de woordjes</vt:lpstr>
      <vt:lpstr>Klik op het woord dat je nog niet begrijpt en lees de uitleg. </vt:lpstr>
      <vt:lpstr>Welke groepen kan je maken? </vt:lpstr>
      <vt:lpstr>Over welke spellingweters gaat het hier? </vt:lpstr>
      <vt:lpstr>We plaatsen de woorden in groepjes werkschrift p. 47</vt:lpstr>
      <vt:lpstr>Verbetering werkschrift p. 47</vt:lpstr>
      <vt:lpstr>We oefenen de achterkant van het woordpakket. (p. 48) </vt:lpstr>
      <vt:lpstr>We oefenen de achterkant van het woordpakket. (p. 48)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Spelling: woordpakket 12</dc:title>
  <dc:creator>Jana Janssens</dc:creator>
  <cp:lastModifiedBy>wim vandenhouten</cp:lastModifiedBy>
  <cp:revision>24</cp:revision>
  <dcterms:created xsi:type="dcterms:W3CDTF">2020-04-03T06:48:06Z</dcterms:created>
  <dcterms:modified xsi:type="dcterms:W3CDTF">2020-04-27T07:46:21Z</dcterms:modified>
</cp:coreProperties>
</file>