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75" r:id="rId4"/>
    <p:sldId id="276" r:id="rId5"/>
    <p:sldId id="260" r:id="rId6"/>
    <p:sldId id="261" r:id="rId7"/>
    <p:sldId id="266" r:id="rId8"/>
    <p:sldId id="263" r:id="rId9"/>
    <p:sldId id="277" r:id="rId10"/>
    <p:sldId id="27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9"/>
    <p:restoredTop sz="91421"/>
  </p:normalViewPr>
  <p:slideViewPr>
    <p:cSldViewPr snapToGrid="0" snapToObjects="1">
      <p:cViewPr varScale="1">
        <p:scale>
          <a:sx n="66" d="100"/>
          <a:sy n="66" d="100"/>
        </p:scale>
        <p:origin x="6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C064F84-3C86-754A-8864-8EA3D9687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3596F5-340F-4B42-8C08-9FDD5FBC1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196-8FAC-844C-804B-89BDEF98C9CF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A38744-1F40-974D-9D21-C3F604986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A3223-DCE1-9F44-B1AF-6950AC9A3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C39D-DED7-954B-8D29-A5EAE26DED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61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C2-EB1D-1246-9A3B-2F9A2F1B6838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6BAD-2699-DA44-83FF-409FA0017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21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4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46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981-6374-6C44-B2D9-A460ED8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D3A942-030E-4C41-AF7F-5284BA02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57E2DD-6A55-8D4F-BAA6-F5D0D9D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4A7EF-2D76-5A40-A42E-516D863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F81F1-7DB7-E846-B82B-45867B9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6760C-3F27-314D-B8C7-52AFACDC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C82ED9-D2B3-5A45-98B2-B72EDAD9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77F9F-031F-1E49-B7C2-22AB5C6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FA23B-7FEA-804D-AD6B-E058875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F7107-12D3-9042-B8A6-7DE8741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DC993A-E5BC-ED4F-A83C-DEF21D345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08C7E-382E-714F-9531-2CFC534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B1BAB-48DB-EF4F-83FA-D385AC3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A306-C14E-794D-A6DE-01CA0BA3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04668-BF15-5447-8887-78CF87F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9E2E-35D4-F141-ABB8-B6CF6AC3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0B218-F813-AF4E-9FEF-AA2ABEFA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6E37-78FE-A84C-99CA-813488A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E019C-20AA-AA4F-8C3E-B66D55B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AE2C0-1432-3441-9036-6BE1DBA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A6CE-5340-C54D-A73E-95D1BCA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78BEC-AD47-B14A-B52F-011480C4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284D5-A01A-B240-A782-C5154E5F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A22C8-246A-B74D-91C8-12E8D3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AB43F-6661-6F4B-81E2-519E4C8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D1B8-888A-A142-A2FB-127A878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512B1-C8DC-9D4C-8D77-30BB2666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A61ABF-0901-544A-AC23-3CB771A4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CA198-CA43-BA4F-B896-7D4B332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26D02-70C6-C745-B55E-060C1F1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D0B0-6DC1-6341-9A58-82F6FB8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CA187-79DA-8542-AB19-8781A61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35DC-8E7D-0F48-847B-85780CBC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EC8E9C-26F4-2946-9EE6-F0E59A0F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AFB825-AE07-384F-A15E-015FD170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695A0-41F9-C54F-85C2-EC2A79C26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081B36-B89B-B340-9B93-B09EE23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18236F-6091-574E-8602-E1620AF2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54B497-DD7E-1F4B-8106-8AD9CE1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1A2E-AA90-D646-9A83-37D8B6A2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5D4EFC-025C-F249-BAF6-D8F01C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D93E4F-F1D2-784C-9949-5787E69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725FE-191E-484F-8B77-BE7231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E4D262-2C52-1849-9BA4-8AC1FC6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E287C1-4D58-7F44-80F4-DC4ECB7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CB0D2-9D3E-C34E-BBED-508ABA3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F4BD-E3B2-A146-9F60-0CB30117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CD88D-1633-7142-AC9B-08B6B483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0F869-D001-3F4D-87E5-0AFFF503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20DD8-77D0-A146-B9DE-B9E1261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928CB-6D6A-D24A-BE76-1249D3B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3919F-DBFF-7A49-AA20-93147DC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DAC2-5256-9C44-98CC-63DD3E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1769-0AB5-C64B-A0E7-5500BFE1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315397-1BD7-EE40-AA21-8ED13F6F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C7DFF-3422-BE42-89F6-A004439A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01EC73-05F1-8649-BA2F-A1E2EC1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4EF02-E4DF-C645-9764-214F96F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49CE3-4607-AA46-93A3-0F0415B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B5FEC-0773-6446-B384-6C4D235A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73591-6494-6645-AABE-98FF7CA0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10/04/2020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B7B50-3701-AC48-BD8D-E3A4774A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0AFF-26A2-934A-A6FB-E987B043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6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0DB3F-ED15-C047-8D02-E04DEF3F5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927626-7296-3343-8FEE-CBAC0D497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59A2D50-5E8F-A246-9B71-01AA92363143}"/>
              </a:ext>
            </a:extLst>
          </p:cNvPr>
          <p:cNvSpPr/>
          <p:nvPr/>
        </p:nvSpPr>
        <p:spPr>
          <a:xfrm>
            <a:off x="-289929" y="0"/>
            <a:ext cx="126231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BCE0B4B-91B9-174C-8649-DBF66A763896}"/>
              </a:ext>
            </a:extLst>
          </p:cNvPr>
          <p:cNvSpPr/>
          <p:nvPr/>
        </p:nvSpPr>
        <p:spPr>
          <a:xfrm>
            <a:off x="3880624" y="21856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B96EA05-456F-8B41-B39B-08E8522DE115}"/>
              </a:ext>
            </a:extLst>
          </p:cNvPr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E5346F2-7C70-AD42-9E2B-EF021D7A6B21}"/>
              </a:ext>
            </a:extLst>
          </p:cNvPr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88E11914-DC69-5E4C-B203-0746C4C5AD8B}"/>
              </a:ext>
            </a:extLst>
          </p:cNvPr>
          <p:cNvSpPr/>
          <p:nvPr/>
        </p:nvSpPr>
        <p:spPr>
          <a:xfrm rot="20100709" flipH="1">
            <a:off x="2483084" y="110888"/>
            <a:ext cx="6272969" cy="6178128"/>
          </a:xfrm>
          <a:prstGeom prst="arc">
            <a:avLst>
              <a:gd name="adj1" fmla="val 15961398"/>
              <a:gd name="adj2" fmla="val 0"/>
            </a:avLst>
          </a:prstGeom>
          <a:noFill/>
          <a:ln w="139700" cap="rnd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2E41FA-40CD-D84A-ABCD-705471776CC2}"/>
              </a:ext>
            </a:extLst>
          </p:cNvPr>
          <p:cNvSpPr txBox="1">
            <a:spLocks/>
          </p:cNvSpPr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Spelling: woordpakket 14</a:t>
            </a:r>
          </a:p>
        </p:txBody>
      </p:sp>
    </p:spTree>
    <p:extLst>
      <p:ext uri="{BB962C8B-B14F-4D97-AF65-F5344CB8AC3E}">
        <p14:creationId xmlns:p14="http://schemas.microsoft.com/office/powerpoint/2010/main" val="32376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42)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F70398-4618-2946-9E0A-60889624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78" y="681038"/>
            <a:ext cx="9557044" cy="60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E58ACD-B966-0244-BACF-73716E1C4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7466"/>
            <a:ext cx="12192000" cy="3930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 lezen de woordjes</a:t>
            </a:r>
            <a:endParaRPr lang="nl-BE" dirty="0"/>
          </a:p>
        </p:txBody>
      </p:sp>
      <p:pic>
        <p:nvPicPr>
          <p:cNvPr id="7" name="Woordpakket 14" descr="Woordpakket 14">
            <a:hlinkClick r:id="" action="ppaction://media"/>
            <a:extLst>
              <a:ext uri="{FF2B5EF4-FFF2-40B4-BE49-F238E27FC236}">
                <a16:creationId xmlns:a16="http://schemas.microsoft.com/office/drawing/2014/main" id="{DFB10AAD-9B35-A342-970A-8E30A96CD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610" y="365125"/>
            <a:ext cx="1493078" cy="14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E58ACD-B966-0244-BACF-73716E1C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466"/>
            <a:ext cx="12192000" cy="393024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C3DF938-54D6-F74A-9FE1-4CCE03C59B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Klik op het woord dat je nog niet begrijpt en lees de uitleg.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A5C460B-C3FE-F143-810A-844593FDE05B}"/>
              </a:ext>
            </a:extLst>
          </p:cNvPr>
          <p:cNvSpPr/>
          <p:nvPr/>
        </p:nvSpPr>
        <p:spPr>
          <a:xfrm>
            <a:off x="763308" y="579588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middellijn = lijn door het middelpunt van de cirkel op twee punten van de cirkel. 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119E28E-80FF-A845-856F-B66830597926}"/>
              </a:ext>
            </a:extLst>
          </p:cNvPr>
          <p:cNvSpPr/>
          <p:nvPr/>
        </p:nvSpPr>
        <p:spPr>
          <a:xfrm>
            <a:off x="565004" y="3294043"/>
            <a:ext cx="1682437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F822A01-9A0A-6E41-B664-52ED1CA57D3A}"/>
              </a:ext>
            </a:extLst>
          </p:cNvPr>
          <p:cNvSpPr/>
          <p:nvPr/>
        </p:nvSpPr>
        <p:spPr>
          <a:xfrm>
            <a:off x="3350438" y="3301743"/>
            <a:ext cx="1948675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3F34C46-4F11-BE4F-B3B3-6199F21B8AC1}"/>
              </a:ext>
            </a:extLst>
          </p:cNvPr>
          <p:cNvSpPr/>
          <p:nvPr/>
        </p:nvSpPr>
        <p:spPr>
          <a:xfrm>
            <a:off x="6072789" y="3301743"/>
            <a:ext cx="1948675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E6B6572-0486-EA4E-8D0C-64751E72B972}"/>
              </a:ext>
            </a:extLst>
          </p:cNvPr>
          <p:cNvSpPr/>
          <p:nvPr/>
        </p:nvSpPr>
        <p:spPr>
          <a:xfrm>
            <a:off x="8800121" y="3294043"/>
            <a:ext cx="1412516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9E08EA1-D163-D240-9BF4-8A26FB3BC4B6}"/>
              </a:ext>
            </a:extLst>
          </p:cNvPr>
          <p:cNvSpPr/>
          <p:nvPr/>
        </p:nvSpPr>
        <p:spPr>
          <a:xfrm>
            <a:off x="1926905" y="3717485"/>
            <a:ext cx="1412516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C558F58-5272-104B-86BF-9001FECF6518}"/>
              </a:ext>
            </a:extLst>
          </p:cNvPr>
          <p:cNvSpPr/>
          <p:nvPr/>
        </p:nvSpPr>
        <p:spPr>
          <a:xfrm>
            <a:off x="4679282" y="3717485"/>
            <a:ext cx="1622365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4BABA43-98C4-6E46-91AB-D2C39C97F4EB}"/>
              </a:ext>
            </a:extLst>
          </p:cNvPr>
          <p:cNvSpPr/>
          <p:nvPr/>
        </p:nvSpPr>
        <p:spPr>
          <a:xfrm>
            <a:off x="7410683" y="3722785"/>
            <a:ext cx="1622365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3B774FD-B706-B14D-9F6D-2F48FD200109}"/>
              </a:ext>
            </a:extLst>
          </p:cNvPr>
          <p:cNvSpPr/>
          <p:nvPr/>
        </p:nvSpPr>
        <p:spPr>
          <a:xfrm>
            <a:off x="10113484" y="3717332"/>
            <a:ext cx="1348649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8C00E86-668D-7441-A219-57D292CE43E4}"/>
              </a:ext>
            </a:extLst>
          </p:cNvPr>
          <p:cNvSpPr/>
          <p:nvPr/>
        </p:nvSpPr>
        <p:spPr>
          <a:xfrm>
            <a:off x="536423" y="4129910"/>
            <a:ext cx="1412516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C8ABE15-1E02-AB4E-9725-A82BB634037C}"/>
              </a:ext>
            </a:extLst>
          </p:cNvPr>
          <p:cNvSpPr/>
          <p:nvPr/>
        </p:nvSpPr>
        <p:spPr>
          <a:xfrm>
            <a:off x="3350439" y="4127509"/>
            <a:ext cx="1714966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5BCC80-36FE-0742-8D8C-63DD26F0A245}"/>
              </a:ext>
            </a:extLst>
          </p:cNvPr>
          <p:cNvSpPr/>
          <p:nvPr/>
        </p:nvSpPr>
        <p:spPr>
          <a:xfrm>
            <a:off x="6092325" y="4127509"/>
            <a:ext cx="1034272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F3B5A53-D6D6-5D47-8D4A-47F6B6928866}"/>
              </a:ext>
            </a:extLst>
          </p:cNvPr>
          <p:cNvSpPr/>
          <p:nvPr/>
        </p:nvSpPr>
        <p:spPr>
          <a:xfrm>
            <a:off x="8792503" y="4122404"/>
            <a:ext cx="1714966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A9A4EE5-F675-254F-860B-73CCF5B8B8F9}"/>
              </a:ext>
            </a:extLst>
          </p:cNvPr>
          <p:cNvSpPr/>
          <p:nvPr/>
        </p:nvSpPr>
        <p:spPr>
          <a:xfrm>
            <a:off x="1994050" y="4544320"/>
            <a:ext cx="1839819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12215C7-3B7F-F44B-843B-861A4244313E}"/>
              </a:ext>
            </a:extLst>
          </p:cNvPr>
          <p:cNvSpPr/>
          <p:nvPr/>
        </p:nvSpPr>
        <p:spPr>
          <a:xfrm>
            <a:off x="4649117" y="4537186"/>
            <a:ext cx="1839819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B774472-7F4F-7748-9D0E-8D3BB5A9CA98}"/>
              </a:ext>
            </a:extLst>
          </p:cNvPr>
          <p:cNvSpPr/>
          <p:nvPr/>
        </p:nvSpPr>
        <p:spPr>
          <a:xfrm>
            <a:off x="7435199" y="4556710"/>
            <a:ext cx="1839819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69A3591-831E-724D-9406-317A4069171B}"/>
              </a:ext>
            </a:extLst>
          </p:cNvPr>
          <p:cNvSpPr/>
          <p:nvPr/>
        </p:nvSpPr>
        <p:spPr>
          <a:xfrm>
            <a:off x="10109232" y="4537145"/>
            <a:ext cx="951704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532C51FE-4F2F-234C-9B32-AE8FB89ECA6A}"/>
              </a:ext>
            </a:extLst>
          </p:cNvPr>
          <p:cNvSpPr/>
          <p:nvPr/>
        </p:nvSpPr>
        <p:spPr>
          <a:xfrm>
            <a:off x="565003" y="4972437"/>
            <a:ext cx="1263797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B831CE4-9615-B543-8654-468C27C0216B}"/>
              </a:ext>
            </a:extLst>
          </p:cNvPr>
          <p:cNvSpPr/>
          <p:nvPr/>
        </p:nvSpPr>
        <p:spPr>
          <a:xfrm>
            <a:off x="3361455" y="4971238"/>
            <a:ext cx="2135962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0AE1906E-FD67-C34C-879B-7B50CD5C2C41}"/>
              </a:ext>
            </a:extLst>
          </p:cNvPr>
          <p:cNvSpPr/>
          <p:nvPr/>
        </p:nvSpPr>
        <p:spPr>
          <a:xfrm>
            <a:off x="6072789" y="4962832"/>
            <a:ext cx="768686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C1515C0-2EC9-524F-B819-E86A2C545EB6}"/>
              </a:ext>
            </a:extLst>
          </p:cNvPr>
          <p:cNvSpPr/>
          <p:nvPr/>
        </p:nvSpPr>
        <p:spPr>
          <a:xfrm>
            <a:off x="8767073" y="4969214"/>
            <a:ext cx="1445564" cy="36100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6C8FA36-DA28-BF42-93D5-EE4B9FAAB234}"/>
              </a:ext>
            </a:extLst>
          </p:cNvPr>
          <p:cNvSpPr/>
          <p:nvPr/>
        </p:nvSpPr>
        <p:spPr>
          <a:xfrm>
            <a:off x="763308" y="576679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verschijning = iets dat tevoorschijn komt, iemands uiterlijk.  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816391D-B2BD-BF4A-96EF-A9CBA6C542D1}"/>
              </a:ext>
            </a:extLst>
          </p:cNvPr>
          <p:cNvSpPr/>
          <p:nvPr/>
        </p:nvSpPr>
        <p:spPr>
          <a:xfrm>
            <a:off x="758413" y="578635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uitbreiding = aanvulling, extra’s.  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7B876EC-BB86-094C-8D2A-C6498A6C6A9B}"/>
              </a:ext>
            </a:extLst>
          </p:cNvPr>
          <p:cNvSpPr/>
          <p:nvPr/>
        </p:nvSpPr>
        <p:spPr>
          <a:xfrm>
            <a:off x="770748" y="579031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bijzondere = speciale 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130C56D4-1BF2-004D-8F6F-C670E5A5AFAF}"/>
              </a:ext>
            </a:extLst>
          </p:cNvPr>
          <p:cNvSpPr/>
          <p:nvPr/>
        </p:nvSpPr>
        <p:spPr>
          <a:xfrm>
            <a:off x="750805" y="577736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misschien = het kan zo zijn.  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14EF59C0-4DD7-C045-84EF-5DEF6BF930B6}"/>
              </a:ext>
            </a:extLst>
          </p:cNvPr>
          <p:cNvSpPr/>
          <p:nvPr/>
        </p:nvSpPr>
        <p:spPr>
          <a:xfrm>
            <a:off x="765461" y="578863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verrukkelijk = heerlijk, lekker.  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CDC4D4F-9D7E-F049-81D0-BD868A76D532}"/>
              </a:ext>
            </a:extLst>
          </p:cNvPr>
          <p:cNvSpPr/>
          <p:nvPr/>
        </p:nvSpPr>
        <p:spPr>
          <a:xfrm>
            <a:off x="767215" y="578863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bescheiden = niet verwend, niet te veel of te groot.  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9FEC0E0-372D-6742-84B2-CA2A131E99ED}"/>
              </a:ext>
            </a:extLst>
          </p:cNvPr>
          <p:cNvSpPr/>
          <p:nvPr/>
        </p:nvSpPr>
        <p:spPr>
          <a:xfrm>
            <a:off x="740952" y="5761609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verraden = vertellen wat geheim moest blijven. 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40FC8C6-1EEE-464A-81B4-473C469B65B6}"/>
              </a:ext>
            </a:extLst>
          </p:cNvPr>
          <p:cNvSpPr/>
          <p:nvPr/>
        </p:nvSpPr>
        <p:spPr>
          <a:xfrm>
            <a:off x="737783" y="5766331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bijhouden = bewaren 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78CA228A-2773-DC4D-95CB-3C2A2459433A}"/>
              </a:ext>
            </a:extLst>
          </p:cNvPr>
          <p:cNvSpPr/>
          <p:nvPr/>
        </p:nvSpPr>
        <p:spPr>
          <a:xfrm>
            <a:off x="754712" y="5782132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seizoenen = periode van 3 maanden in een jaar.  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F81BBB9E-F41E-7840-BD92-A5A68A34FD90}"/>
              </a:ext>
            </a:extLst>
          </p:cNvPr>
          <p:cNvSpPr/>
          <p:nvPr/>
        </p:nvSpPr>
        <p:spPr>
          <a:xfrm>
            <a:off x="747395" y="576034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tijdelijk = van korte duur.  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BC174DBB-D2FF-E241-BBE0-1EFE65090DCD}"/>
              </a:ext>
            </a:extLst>
          </p:cNvPr>
          <p:cNvSpPr/>
          <p:nvPr/>
        </p:nvSpPr>
        <p:spPr>
          <a:xfrm>
            <a:off x="762172" y="576625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onmiddellijk = zo snel mogelijk 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30D4C0D0-1FB9-E844-8954-7E7B74F33785}"/>
              </a:ext>
            </a:extLst>
          </p:cNvPr>
          <p:cNvSpPr/>
          <p:nvPr/>
        </p:nvSpPr>
        <p:spPr>
          <a:xfrm>
            <a:off x="738799" y="5770658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eigenschap = iets wat bij iets of iemand past.  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CA1FF148-91A3-C749-822E-774F1C6DAF8C}"/>
              </a:ext>
            </a:extLst>
          </p:cNvPr>
          <p:cNvSpPr/>
          <p:nvPr/>
        </p:nvSpPr>
        <p:spPr>
          <a:xfrm>
            <a:off x="765461" y="577744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koninkrijk = land met een koning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6F9DF58-EC9F-E34F-BE23-9A9323435C83}"/>
              </a:ext>
            </a:extLst>
          </p:cNvPr>
          <p:cNvSpPr/>
          <p:nvPr/>
        </p:nvSpPr>
        <p:spPr>
          <a:xfrm>
            <a:off x="739936" y="5761434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verrassing = een onverwachte gebeurtenis.  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B9DD0022-6993-1C45-8B62-AEC217AC88ED}"/>
              </a:ext>
            </a:extLst>
          </p:cNvPr>
          <p:cNvSpPr/>
          <p:nvPr/>
        </p:nvSpPr>
        <p:spPr>
          <a:xfrm>
            <a:off x="749669" y="5775566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Parijs = Hoofdstad van Frankrijk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635C97E6-FC38-3B4E-AAF5-A6B042DDA5A8}"/>
              </a:ext>
            </a:extLst>
          </p:cNvPr>
          <p:cNvSpPr/>
          <p:nvPr/>
        </p:nvSpPr>
        <p:spPr>
          <a:xfrm>
            <a:off x="754712" y="5770891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mijnen = bom die ontploft als je hem raakt.  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65B4ED5A-BF9E-234C-8520-EF46BBF9DB11}"/>
              </a:ext>
            </a:extLst>
          </p:cNvPr>
          <p:cNvSpPr/>
          <p:nvPr/>
        </p:nvSpPr>
        <p:spPr>
          <a:xfrm>
            <a:off x="748533" y="5809642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bijzonderheid = kleine speciale dingen.  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4743814A-234F-634E-8362-52FF0247B1C2}"/>
              </a:ext>
            </a:extLst>
          </p:cNvPr>
          <p:cNvSpPr/>
          <p:nvPr/>
        </p:nvSpPr>
        <p:spPr>
          <a:xfrm>
            <a:off x="747396" y="579588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noch = en ook niet 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56792E1F-B98B-334B-8F06-DCE92828B5E9}"/>
              </a:ext>
            </a:extLst>
          </p:cNvPr>
          <p:cNvSpPr/>
          <p:nvPr/>
        </p:nvSpPr>
        <p:spPr>
          <a:xfrm>
            <a:off x="757129" y="578689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neiging = iets wat je wil doen, een onbewuste keuze.  </a:t>
            </a:r>
          </a:p>
        </p:txBody>
      </p:sp>
    </p:spTree>
    <p:extLst>
      <p:ext uri="{BB962C8B-B14F-4D97-AF65-F5344CB8AC3E}">
        <p14:creationId xmlns:p14="http://schemas.microsoft.com/office/powerpoint/2010/main" val="5099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E58ACD-B966-0244-BACF-73716E1C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466"/>
            <a:ext cx="12192000" cy="3930248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700E323-5A78-B44D-862B-6DF91C08708F}"/>
              </a:ext>
            </a:extLst>
          </p:cNvPr>
          <p:cNvCxnSpPr>
            <a:cxnSpLocks/>
          </p:cNvCxnSpPr>
          <p:nvPr/>
        </p:nvCxnSpPr>
        <p:spPr>
          <a:xfrm>
            <a:off x="569686" y="6105859"/>
            <a:ext cx="1732642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D573624-69F5-CA44-B0C0-24568C375A7D}"/>
              </a:ext>
            </a:extLst>
          </p:cNvPr>
          <p:cNvCxnSpPr>
            <a:cxnSpLocks/>
          </p:cNvCxnSpPr>
          <p:nvPr/>
        </p:nvCxnSpPr>
        <p:spPr>
          <a:xfrm>
            <a:off x="569686" y="6396953"/>
            <a:ext cx="173264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0C1F3F4-1BFD-3148-8C1C-6BF0D25D777F}"/>
              </a:ext>
            </a:extLst>
          </p:cNvPr>
          <p:cNvCxnSpPr>
            <a:cxnSpLocks/>
          </p:cNvCxnSpPr>
          <p:nvPr/>
        </p:nvCxnSpPr>
        <p:spPr>
          <a:xfrm>
            <a:off x="569686" y="6705120"/>
            <a:ext cx="17326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1FD40AA-04F7-F54B-9463-A42254F35F9F}"/>
              </a:ext>
            </a:extLst>
          </p:cNvPr>
          <p:cNvSpPr txBox="1"/>
          <p:nvPr/>
        </p:nvSpPr>
        <p:spPr>
          <a:xfrm>
            <a:off x="2502807" y="5879307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ie als ij geschreven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4D071F-7247-864F-B75E-FE19CC722C80}"/>
              </a:ext>
            </a:extLst>
          </p:cNvPr>
          <p:cNvSpPr txBox="1"/>
          <p:nvPr/>
        </p:nvSpPr>
        <p:spPr>
          <a:xfrm>
            <a:off x="2502807" y="6192637"/>
            <a:ext cx="54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ei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AD3A236-08D7-3B4E-B4D6-BEBFDD9194D2}"/>
              </a:ext>
            </a:extLst>
          </p:cNvPr>
          <p:cNvSpPr txBox="1"/>
          <p:nvPr/>
        </p:nvSpPr>
        <p:spPr>
          <a:xfrm>
            <a:off x="2502807" y="6505966"/>
            <a:ext cx="54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ij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62684CF-759B-8041-9A60-EE2B529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Welke groepen kan je maken? 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49B7194-DC04-954B-AB75-84BBF558CC1F}"/>
              </a:ext>
            </a:extLst>
          </p:cNvPr>
          <p:cNvCxnSpPr>
            <a:cxnSpLocks/>
          </p:cNvCxnSpPr>
          <p:nvPr/>
        </p:nvCxnSpPr>
        <p:spPr>
          <a:xfrm>
            <a:off x="8791265" y="3644004"/>
            <a:ext cx="1395472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626D6DE-200D-3742-870D-1DA320EDEF22}"/>
              </a:ext>
            </a:extLst>
          </p:cNvPr>
          <p:cNvCxnSpPr>
            <a:cxnSpLocks/>
          </p:cNvCxnSpPr>
          <p:nvPr/>
        </p:nvCxnSpPr>
        <p:spPr>
          <a:xfrm>
            <a:off x="3665812" y="5320404"/>
            <a:ext cx="180454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E0BA437-A181-6442-9E8A-A044DC08B027}"/>
              </a:ext>
            </a:extLst>
          </p:cNvPr>
          <p:cNvCxnSpPr>
            <a:cxnSpLocks/>
          </p:cNvCxnSpPr>
          <p:nvPr/>
        </p:nvCxnSpPr>
        <p:spPr>
          <a:xfrm>
            <a:off x="6235699" y="3644004"/>
            <a:ext cx="173264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4C535F3-3999-D34E-86EA-95BD441710AC}"/>
              </a:ext>
            </a:extLst>
          </p:cNvPr>
          <p:cNvCxnSpPr>
            <a:cxnSpLocks/>
          </p:cNvCxnSpPr>
          <p:nvPr/>
        </p:nvCxnSpPr>
        <p:spPr>
          <a:xfrm>
            <a:off x="7334584" y="4069120"/>
            <a:ext cx="173264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0C209C8-9F33-0341-8073-9A1C8A19F433}"/>
              </a:ext>
            </a:extLst>
          </p:cNvPr>
          <p:cNvCxnSpPr>
            <a:cxnSpLocks/>
          </p:cNvCxnSpPr>
          <p:nvPr/>
        </p:nvCxnSpPr>
        <p:spPr>
          <a:xfrm>
            <a:off x="8791265" y="5320404"/>
            <a:ext cx="13954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97563F8-9840-AE4D-B32B-834B0D6AB74B}"/>
              </a:ext>
            </a:extLst>
          </p:cNvPr>
          <p:cNvCxnSpPr>
            <a:cxnSpLocks/>
          </p:cNvCxnSpPr>
          <p:nvPr/>
        </p:nvCxnSpPr>
        <p:spPr>
          <a:xfrm>
            <a:off x="3665812" y="4462151"/>
            <a:ext cx="139547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39976BF-8513-2946-AEDD-A3ED5A98599A}"/>
              </a:ext>
            </a:extLst>
          </p:cNvPr>
          <p:cNvCxnSpPr>
            <a:cxnSpLocks/>
          </p:cNvCxnSpPr>
          <p:nvPr/>
        </p:nvCxnSpPr>
        <p:spPr>
          <a:xfrm>
            <a:off x="2302328" y="4887267"/>
            <a:ext cx="1515693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B7047D9B-577C-6744-9EE7-17922A9F10C8}"/>
              </a:ext>
            </a:extLst>
          </p:cNvPr>
          <p:cNvCxnSpPr>
            <a:cxnSpLocks/>
          </p:cNvCxnSpPr>
          <p:nvPr/>
        </p:nvCxnSpPr>
        <p:spPr>
          <a:xfrm>
            <a:off x="922898" y="5288130"/>
            <a:ext cx="8898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1B137470-55E6-F548-B4FC-CF3D1FCFBC2F}"/>
              </a:ext>
            </a:extLst>
          </p:cNvPr>
          <p:cNvCxnSpPr>
            <a:cxnSpLocks/>
          </p:cNvCxnSpPr>
          <p:nvPr/>
        </p:nvCxnSpPr>
        <p:spPr>
          <a:xfrm>
            <a:off x="569686" y="4462151"/>
            <a:ext cx="1243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AA83A6E-31CE-2246-9CAD-BAEAFBA080D8}"/>
              </a:ext>
            </a:extLst>
          </p:cNvPr>
          <p:cNvCxnSpPr>
            <a:cxnSpLocks/>
          </p:cNvCxnSpPr>
          <p:nvPr/>
        </p:nvCxnSpPr>
        <p:spPr>
          <a:xfrm>
            <a:off x="3665812" y="3638429"/>
            <a:ext cx="1595999" cy="5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C9B4888F-4A2B-8241-963C-6D99AF552876}"/>
              </a:ext>
            </a:extLst>
          </p:cNvPr>
          <p:cNvCxnSpPr>
            <a:cxnSpLocks/>
          </p:cNvCxnSpPr>
          <p:nvPr/>
        </p:nvCxnSpPr>
        <p:spPr>
          <a:xfrm>
            <a:off x="6096000" y="4462151"/>
            <a:ext cx="1034718" cy="5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2A4D4C48-E1F5-DD4A-A2D9-F4040578EA5B}"/>
              </a:ext>
            </a:extLst>
          </p:cNvPr>
          <p:cNvCxnSpPr>
            <a:cxnSpLocks/>
          </p:cNvCxnSpPr>
          <p:nvPr/>
        </p:nvCxnSpPr>
        <p:spPr>
          <a:xfrm>
            <a:off x="10186737" y="4895288"/>
            <a:ext cx="8021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B50B2301-AC87-2341-B546-EA255BD9AFCA}"/>
              </a:ext>
            </a:extLst>
          </p:cNvPr>
          <p:cNvCxnSpPr>
            <a:cxnSpLocks/>
          </p:cNvCxnSpPr>
          <p:nvPr/>
        </p:nvCxnSpPr>
        <p:spPr>
          <a:xfrm>
            <a:off x="569686" y="3627346"/>
            <a:ext cx="17326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ACBDA039-5E79-5A4A-B8AF-4C5113A2FE2B}"/>
              </a:ext>
            </a:extLst>
          </p:cNvPr>
          <p:cNvCxnSpPr>
            <a:cxnSpLocks/>
          </p:cNvCxnSpPr>
          <p:nvPr/>
        </p:nvCxnSpPr>
        <p:spPr>
          <a:xfrm>
            <a:off x="1972019" y="4070080"/>
            <a:ext cx="139710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CD1DBCE5-488A-2648-A8EE-1D671266E853}"/>
              </a:ext>
            </a:extLst>
          </p:cNvPr>
          <p:cNvCxnSpPr>
            <a:cxnSpLocks/>
          </p:cNvCxnSpPr>
          <p:nvPr/>
        </p:nvCxnSpPr>
        <p:spPr>
          <a:xfrm>
            <a:off x="4604037" y="4069120"/>
            <a:ext cx="17326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BDF4D102-8B6E-E143-9ED3-D442100F4A1A}"/>
              </a:ext>
            </a:extLst>
          </p:cNvPr>
          <p:cNvCxnSpPr>
            <a:cxnSpLocks/>
          </p:cNvCxnSpPr>
          <p:nvPr/>
        </p:nvCxnSpPr>
        <p:spPr>
          <a:xfrm>
            <a:off x="4734403" y="4864297"/>
            <a:ext cx="17326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D015C0A7-1936-2542-8384-93ADB47F3A24}"/>
              </a:ext>
            </a:extLst>
          </p:cNvPr>
          <p:cNvCxnSpPr>
            <a:cxnSpLocks/>
          </p:cNvCxnSpPr>
          <p:nvPr/>
        </p:nvCxnSpPr>
        <p:spPr>
          <a:xfrm>
            <a:off x="6096000" y="5288130"/>
            <a:ext cx="72344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CFC641BC-45B6-9044-92C2-7314A19C8CF2}"/>
              </a:ext>
            </a:extLst>
          </p:cNvPr>
          <p:cNvCxnSpPr>
            <a:cxnSpLocks/>
          </p:cNvCxnSpPr>
          <p:nvPr/>
        </p:nvCxnSpPr>
        <p:spPr>
          <a:xfrm>
            <a:off x="7436386" y="4864297"/>
            <a:ext cx="1815946" cy="92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4EB42330-C737-F94C-93F7-1EFC0165E219}"/>
              </a:ext>
            </a:extLst>
          </p:cNvPr>
          <p:cNvCxnSpPr>
            <a:cxnSpLocks/>
          </p:cNvCxnSpPr>
          <p:nvPr/>
        </p:nvCxnSpPr>
        <p:spPr>
          <a:xfrm>
            <a:off x="8753386" y="4467378"/>
            <a:ext cx="1679587" cy="10219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65DA310D-819B-9C45-BE7A-49B20A4444D0}"/>
              </a:ext>
            </a:extLst>
          </p:cNvPr>
          <p:cNvCxnSpPr>
            <a:cxnSpLocks/>
          </p:cNvCxnSpPr>
          <p:nvPr/>
        </p:nvCxnSpPr>
        <p:spPr>
          <a:xfrm>
            <a:off x="569686" y="5784384"/>
            <a:ext cx="173264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id="{C1B2304A-1DA9-5A46-84BD-B88FE717D11F}"/>
              </a:ext>
            </a:extLst>
          </p:cNvPr>
          <p:cNvSpPr txBox="1"/>
          <p:nvPr/>
        </p:nvSpPr>
        <p:spPr>
          <a:xfrm>
            <a:off x="2502807" y="5595105"/>
            <a:ext cx="54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moeilijke medeklinkercombinaties</a:t>
            </a:r>
          </a:p>
        </p:txBody>
      </p: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91B7DD02-94B8-6341-8FA7-1C339FA92AC3}"/>
              </a:ext>
            </a:extLst>
          </p:cNvPr>
          <p:cNvCxnSpPr>
            <a:cxnSpLocks/>
          </p:cNvCxnSpPr>
          <p:nvPr/>
        </p:nvCxnSpPr>
        <p:spPr>
          <a:xfrm>
            <a:off x="10181421" y="4069120"/>
            <a:ext cx="11723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FC7A4-5F88-A64A-9075-1622E5DA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 welke spellingweters gaat het hier?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9BB53-C1F6-8E4D-B591-946F3922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12925"/>
            <a:ext cx="64008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27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28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11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12</a:t>
            </a:r>
          </a:p>
          <a:p>
            <a:pPr marL="0" indent="0">
              <a:buNone/>
            </a:pP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20595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 fontScale="90000"/>
          </a:bodyPr>
          <a:lstStyle/>
          <a:p>
            <a:r>
              <a:rPr lang="nl-BE" sz="2800"/>
              <a:t>We plaatsen de woorden in groepjes werkschrift p. 41</a:t>
            </a:r>
            <a:endParaRPr lang="nl-BE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DD44B6-39B1-0A46-81F7-F9B994BB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02" y="673409"/>
            <a:ext cx="6264795" cy="61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/>
          </a:bodyPr>
          <a:lstStyle/>
          <a:p>
            <a:r>
              <a:rPr lang="nl-BE" sz="2800" dirty="0"/>
              <a:t>Verbetering werkschrift p. 41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7567F-2A00-C640-B46D-825076F8E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77" y="666416"/>
            <a:ext cx="6275046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42)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D58AD3-2599-1B40-AA40-623AE3CC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18" y="721218"/>
            <a:ext cx="8541363" cy="57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CE6ED-43FE-F24B-AA57-F2DAEDD8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Voorbeelden: De aanhalingstekens </a:t>
            </a:r>
            <a:br>
              <a:rPr lang="nl-BE" sz="2800" dirty="0"/>
            </a:br>
            <a:r>
              <a:rPr lang="nl-BE" sz="2800" dirty="0"/>
              <a:t>(Klik op begin of eind voor extra uitleg.)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E53637-C13F-CB4D-A18F-6E4DE296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FF0000"/>
                </a:solidFill>
              </a:rPr>
              <a:t>Begin</a:t>
            </a:r>
            <a:r>
              <a:rPr lang="nl-BE" b="1" dirty="0"/>
              <a:t>-aanhaling</a:t>
            </a:r>
          </a:p>
          <a:p>
            <a:pPr marL="0" indent="0">
              <a:buNone/>
            </a:pPr>
            <a:r>
              <a:rPr lang="nl-BE" sz="4800" baseline="-25000" dirty="0">
                <a:solidFill>
                  <a:srgbClr val="FF0000"/>
                </a:solidFill>
              </a:rPr>
              <a:t>“</a:t>
            </a:r>
            <a:r>
              <a:rPr lang="nl-BE" dirty="0">
                <a:solidFill>
                  <a:srgbClr val="FF0000"/>
                </a:solidFill>
              </a:rPr>
              <a:t>N</a:t>
            </a:r>
            <a:r>
              <a:rPr lang="nl-BE" dirty="0"/>
              <a:t>iet praten in de virtuele gangen</a:t>
            </a:r>
            <a:r>
              <a:rPr lang="nl-BE" dirty="0">
                <a:solidFill>
                  <a:srgbClr val="FF0000"/>
                </a:solidFill>
              </a:rPr>
              <a:t>!</a:t>
            </a:r>
            <a:r>
              <a:rPr lang="nl-BE" sz="4800" baseline="30000" dirty="0">
                <a:solidFill>
                  <a:srgbClr val="FF0000"/>
                </a:solidFill>
              </a:rPr>
              <a:t>”</a:t>
            </a:r>
            <a:r>
              <a:rPr lang="nl-BE" dirty="0">
                <a:solidFill>
                  <a:srgbClr val="FF0000"/>
                </a:solidFill>
              </a:rPr>
              <a:t>,</a:t>
            </a:r>
            <a:r>
              <a:rPr lang="nl-BE" dirty="0"/>
              <a:t> riep meester Sacha</a:t>
            </a:r>
            <a:r>
              <a:rPr lang="nl-BE" dirty="0">
                <a:solidFill>
                  <a:srgbClr val="FF0000"/>
                </a:solidFill>
              </a:rPr>
              <a:t>.</a:t>
            </a:r>
            <a:r>
              <a:rPr lang="nl-BE" dirty="0"/>
              <a:t> </a:t>
            </a:r>
            <a:r>
              <a:rPr lang="nl-BE" sz="4800" baseline="30000" dirty="0"/>
              <a:t> </a:t>
            </a:r>
          </a:p>
          <a:p>
            <a:pPr marL="0" indent="0">
              <a:buNone/>
            </a:pPr>
            <a:r>
              <a:rPr lang="nl-BE" sz="4800" baseline="-25000" dirty="0">
                <a:solidFill>
                  <a:srgbClr val="FF0000"/>
                </a:solidFill>
              </a:rPr>
              <a:t>“</a:t>
            </a:r>
            <a:r>
              <a:rPr lang="nl-BE" dirty="0">
                <a:solidFill>
                  <a:srgbClr val="FF0000"/>
                </a:solidFill>
              </a:rPr>
              <a:t>W</a:t>
            </a:r>
            <a:r>
              <a:rPr lang="nl-BE" dirty="0"/>
              <a:t>e zijn blij om je te zien</a:t>
            </a:r>
            <a:r>
              <a:rPr lang="nl-BE" sz="4800" baseline="30000" dirty="0">
                <a:solidFill>
                  <a:srgbClr val="FF0000"/>
                </a:solidFill>
              </a:rPr>
              <a:t>”</a:t>
            </a:r>
            <a:r>
              <a:rPr lang="nl-BE" dirty="0">
                <a:solidFill>
                  <a:srgbClr val="FF0000"/>
                </a:solidFill>
              </a:rPr>
              <a:t>,</a:t>
            </a:r>
            <a:r>
              <a:rPr lang="nl-BE" dirty="0"/>
              <a:t> zei juf Griet</a:t>
            </a:r>
            <a:r>
              <a:rPr lang="nl-BE" dirty="0">
                <a:solidFill>
                  <a:srgbClr val="FF0000"/>
                </a:solidFill>
              </a:rPr>
              <a:t>.</a:t>
            </a:r>
            <a:r>
              <a:rPr lang="nl-BE" dirty="0"/>
              <a:t> </a:t>
            </a:r>
            <a:r>
              <a:rPr lang="nl-BE" sz="4800" baseline="30000" dirty="0"/>
              <a:t> 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>
                <a:solidFill>
                  <a:schemeClr val="accent6"/>
                </a:solidFill>
              </a:rPr>
              <a:t>Eind</a:t>
            </a:r>
            <a:r>
              <a:rPr lang="nl-BE" b="1" dirty="0"/>
              <a:t>-aanhaling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>
                <a:solidFill>
                  <a:schemeClr val="accent6"/>
                </a:solidFill>
              </a:rPr>
              <a:t>J</a:t>
            </a:r>
            <a:r>
              <a:rPr lang="nl-BE" dirty="0"/>
              <a:t>uf Jana zei</a:t>
            </a:r>
            <a:r>
              <a:rPr lang="nl-BE" dirty="0">
                <a:solidFill>
                  <a:schemeClr val="accent6"/>
                </a:solidFill>
              </a:rPr>
              <a:t>:</a:t>
            </a:r>
            <a:r>
              <a:rPr lang="nl-BE" dirty="0"/>
              <a:t> </a:t>
            </a:r>
            <a:r>
              <a:rPr lang="nl-BE" sz="4800" baseline="-25000" dirty="0">
                <a:solidFill>
                  <a:schemeClr val="accent6"/>
                </a:solidFill>
              </a:rPr>
              <a:t>”</a:t>
            </a:r>
            <a:r>
              <a:rPr lang="nl-BE" dirty="0">
                <a:solidFill>
                  <a:schemeClr val="accent6"/>
                </a:solidFill>
              </a:rPr>
              <a:t>G</a:t>
            </a:r>
            <a:r>
              <a:rPr lang="nl-BE" dirty="0"/>
              <a:t>oed oefenen thuis</a:t>
            </a:r>
            <a:r>
              <a:rPr lang="nl-BE" dirty="0">
                <a:solidFill>
                  <a:schemeClr val="accent6"/>
                </a:solidFill>
              </a:rPr>
              <a:t>.</a:t>
            </a:r>
            <a:r>
              <a:rPr lang="nl-BE" sz="4800" baseline="30000" dirty="0">
                <a:solidFill>
                  <a:schemeClr val="accent6"/>
                </a:solidFill>
              </a:rPr>
              <a:t>”</a:t>
            </a:r>
            <a:br>
              <a:rPr lang="nl-BE" sz="4800" baseline="30000" dirty="0">
                <a:solidFill>
                  <a:schemeClr val="accent6"/>
                </a:solidFill>
              </a:rPr>
            </a:br>
            <a:r>
              <a:rPr lang="nl-BE" dirty="0">
                <a:solidFill>
                  <a:schemeClr val="accent6"/>
                </a:solidFill>
              </a:rPr>
              <a:t>J</a:t>
            </a:r>
            <a:r>
              <a:rPr lang="nl-BE" dirty="0"/>
              <a:t>uf Steffi vroeg</a:t>
            </a:r>
            <a:r>
              <a:rPr lang="nl-BE" dirty="0">
                <a:solidFill>
                  <a:schemeClr val="accent6"/>
                </a:solidFill>
              </a:rPr>
              <a:t>:</a:t>
            </a:r>
            <a:r>
              <a:rPr lang="nl-BE" dirty="0"/>
              <a:t> </a:t>
            </a:r>
            <a:r>
              <a:rPr lang="nl-BE" sz="4800" baseline="-25000" dirty="0">
                <a:solidFill>
                  <a:schemeClr val="accent6"/>
                </a:solidFill>
              </a:rPr>
              <a:t>”</a:t>
            </a:r>
            <a:r>
              <a:rPr lang="nl-BE" dirty="0"/>
              <a:t>Heb je al hard gewerkt</a:t>
            </a:r>
            <a:r>
              <a:rPr lang="nl-BE" dirty="0">
                <a:solidFill>
                  <a:schemeClr val="accent6"/>
                </a:solidFill>
              </a:rPr>
              <a:t>?</a:t>
            </a:r>
            <a:r>
              <a:rPr lang="nl-BE" sz="4800" baseline="30000" dirty="0">
                <a:solidFill>
                  <a:schemeClr val="accent6"/>
                </a:solidFill>
              </a:rPr>
              <a:t>”</a:t>
            </a:r>
            <a:endParaRPr lang="nl-BE" sz="4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379C07D-1634-1A46-B750-3494E10B3913}"/>
              </a:ext>
            </a:extLst>
          </p:cNvPr>
          <p:cNvSpPr/>
          <p:nvPr/>
        </p:nvSpPr>
        <p:spPr>
          <a:xfrm>
            <a:off x="838199" y="2269474"/>
            <a:ext cx="8900711" cy="14101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Bij begin-aanhaling heb je telkens een komma. </a:t>
            </a:r>
          </a:p>
          <a:p>
            <a:pPr algn="ctr"/>
            <a:r>
              <a:rPr lang="nl-BE" dirty="0"/>
              <a:t>Je hebt enkel een ! of een ? binnen de begin-aanhaling. 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4E51CE50-F445-0E43-AA86-847B9D3420E1}"/>
              </a:ext>
            </a:extLst>
          </p:cNvPr>
          <p:cNvSpPr/>
          <p:nvPr/>
        </p:nvSpPr>
        <p:spPr>
          <a:xfrm>
            <a:off x="838198" y="4426944"/>
            <a:ext cx="8900711" cy="14101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Bij eind-aanhaling heb je telkens een dubbele punt. </a:t>
            </a:r>
            <a:br>
              <a:rPr lang="nl-BE" dirty="0"/>
            </a:br>
            <a:r>
              <a:rPr lang="nl-BE" dirty="0"/>
              <a:t>Je hebt ook altijd leestekens binnen de eind-aanhaling. 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A2C73C82-C1F6-454C-AE29-E696176D8841}"/>
              </a:ext>
            </a:extLst>
          </p:cNvPr>
          <p:cNvSpPr/>
          <p:nvPr/>
        </p:nvSpPr>
        <p:spPr>
          <a:xfrm>
            <a:off x="8956714" y="415466"/>
            <a:ext cx="3029638" cy="14101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Tip:</a:t>
            </a:r>
          </a:p>
          <a:p>
            <a:pPr algn="ctr"/>
            <a:r>
              <a:rPr lang="nl-BE" dirty="0"/>
              <a:t>Je hebt altijd een hoofdletter binnen de aanhalingstekens.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B29906A-18F0-924F-AAEC-CB71748696BC}"/>
              </a:ext>
            </a:extLst>
          </p:cNvPr>
          <p:cNvSpPr/>
          <p:nvPr/>
        </p:nvSpPr>
        <p:spPr>
          <a:xfrm>
            <a:off x="838198" y="1825625"/>
            <a:ext cx="957551" cy="4438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0D939E-0658-0A46-8FF1-CF7F4D73AFB4}"/>
              </a:ext>
            </a:extLst>
          </p:cNvPr>
          <p:cNvSpPr/>
          <p:nvPr/>
        </p:nvSpPr>
        <p:spPr>
          <a:xfrm>
            <a:off x="794129" y="3978676"/>
            <a:ext cx="957551" cy="4438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6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377</Words>
  <Application>Microsoft Office PowerPoint</Application>
  <PresentationFormat>Breedbeeld</PresentationFormat>
  <Paragraphs>52</Paragraphs>
  <Slides>10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PowerPoint-presentatie</vt:lpstr>
      <vt:lpstr>We lezen de woordjes</vt:lpstr>
      <vt:lpstr>PowerPoint-presentatie</vt:lpstr>
      <vt:lpstr>Welke groepen kan je maken? </vt:lpstr>
      <vt:lpstr>Over welke spellingweters gaat het hier? </vt:lpstr>
      <vt:lpstr>We plaatsen de woorden in groepjes werkschrift p. 41</vt:lpstr>
      <vt:lpstr>Verbetering werkschrift p. 41</vt:lpstr>
      <vt:lpstr>We oefenen de achterkant van het woordpakket. (p. 42) </vt:lpstr>
      <vt:lpstr>Voorbeelden: De aanhalingstekens  (Klik op begin of eind voor extra uitleg.) </vt:lpstr>
      <vt:lpstr>We oefenen de achterkant van het woordpakket. (p. 42)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Spelling: woordpakket 12</dc:title>
  <dc:creator>Jana Janssens</dc:creator>
  <cp:lastModifiedBy>Stephanie</cp:lastModifiedBy>
  <cp:revision>26</cp:revision>
  <dcterms:created xsi:type="dcterms:W3CDTF">2020-04-03T06:48:06Z</dcterms:created>
  <dcterms:modified xsi:type="dcterms:W3CDTF">2020-04-10T10:15:57Z</dcterms:modified>
</cp:coreProperties>
</file>