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61" r:id="rId4"/>
    <p:sldId id="263" r:id="rId5"/>
    <p:sldId id="266" r:id="rId6"/>
    <p:sldId id="258" r:id="rId7"/>
    <p:sldId id="259" r:id="rId8"/>
    <p:sldId id="260" r:id="rId9"/>
    <p:sldId id="264" r:id="rId10"/>
    <p:sldId id="265" r:id="rId11"/>
    <p:sldId id="267" r:id="rId12"/>
    <p:sldId id="268" r:id="rId13"/>
    <p:sldId id="269" r:id="rId1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020083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318408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08276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395593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521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50869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3310432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269083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7270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45855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257678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218775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28562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21159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88618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F9E68C5-2491-4B2E-9E1A-95BB4BC8FECD}" type="datetimeFigureOut">
              <a:rPr lang="nl-BE" smtClean="0"/>
              <a:pPr/>
              <a:t>13/01/2015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24573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9E68C5-2491-4B2E-9E1A-95BB4BC8FECD}" type="datetimeFigureOut">
              <a:rPr lang="nl-BE" smtClean="0"/>
              <a:pPr/>
              <a:t>13/01/2015</a:t>
            </a:fld>
            <a:endParaRPr lang="nl-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AB0116-685C-4AE6-88BC-629E39F1C54B}" type="slidenum">
              <a:rPr lang="nl-BE" smtClean="0"/>
              <a:pPr/>
              <a:t>‹nr.›</a:t>
            </a:fld>
            <a:endParaRPr lang="nl-BE"/>
          </a:p>
        </p:txBody>
      </p:sp>
    </p:spTree>
    <p:extLst>
      <p:ext uri="{BB962C8B-B14F-4D97-AF65-F5344CB8AC3E}">
        <p14:creationId xmlns:p14="http://schemas.microsoft.com/office/powerpoint/2010/main" xmlns="" val="17762114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386508"/>
            <a:ext cx="7766936" cy="1120605"/>
          </a:xfrm>
        </p:spPr>
        <p:txBody>
          <a:bodyPr/>
          <a:lstStyle/>
          <a:p>
            <a:pPr algn="ctr"/>
            <a:r>
              <a:rPr lang="nl-BE" dirty="0" smtClean="0"/>
              <a:t>Biomassa</a:t>
            </a:r>
            <a:endParaRPr lang="nl-BE" dirty="0"/>
          </a:p>
        </p:txBody>
      </p:sp>
      <p:sp>
        <p:nvSpPr>
          <p:cNvPr id="3" name="Ondertitel 2"/>
          <p:cNvSpPr>
            <a:spLocks noGrp="1"/>
          </p:cNvSpPr>
          <p:nvPr>
            <p:ph type="subTitle" idx="1"/>
          </p:nvPr>
        </p:nvSpPr>
        <p:spPr>
          <a:xfrm>
            <a:off x="1507067" y="1716801"/>
            <a:ext cx="7766936" cy="1096899"/>
          </a:xfrm>
        </p:spPr>
        <p:txBody>
          <a:bodyPr>
            <a:normAutofit/>
          </a:bodyPr>
          <a:lstStyle/>
          <a:p>
            <a:pPr algn="ctr"/>
            <a:r>
              <a:rPr lang="nl-BE" sz="3200" dirty="0" smtClean="0"/>
              <a:t>Duurzame energie</a:t>
            </a:r>
            <a:endParaRPr lang="nl-BE" sz="3200" dirty="0"/>
          </a:p>
        </p:txBody>
      </p:sp>
      <p:sp>
        <p:nvSpPr>
          <p:cNvPr id="12" name="Gekromde PIJL-OMLAAG 11"/>
          <p:cNvSpPr/>
          <p:nvPr/>
        </p:nvSpPr>
        <p:spPr>
          <a:xfrm>
            <a:off x="4842785" y="3506880"/>
            <a:ext cx="1301980" cy="13394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14" name="Afbeelding 13"/>
          <p:cNvPicPr>
            <a:picLocks noChangeAspect="1"/>
          </p:cNvPicPr>
          <p:nvPr/>
        </p:nvPicPr>
        <p:blipFill>
          <a:blip r:embed="rId2" cstate="print"/>
          <a:stretch>
            <a:fillRect/>
          </a:stretch>
        </p:blipFill>
        <p:spPr>
          <a:xfrm rot="10800000">
            <a:off x="6986087" y="4846283"/>
            <a:ext cx="1310754" cy="1359526"/>
          </a:xfrm>
          <a:prstGeom prst="rect">
            <a:avLst/>
          </a:prstGeom>
        </p:spPr>
      </p:pic>
      <p:sp>
        <p:nvSpPr>
          <p:cNvPr id="23" name="Tekstvak 22"/>
          <p:cNvSpPr txBox="1"/>
          <p:nvPr/>
        </p:nvSpPr>
        <p:spPr>
          <a:xfrm>
            <a:off x="6275628" y="4644665"/>
            <a:ext cx="585287" cy="523220"/>
          </a:xfrm>
          <a:prstGeom prst="rect">
            <a:avLst/>
          </a:prstGeom>
          <a:noFill/>
        </p:spPr>
        <p:txBody>
          <a:bodyPr wrap="square" rtlCol="0">
            <a:spAutoFit/>
          </a:bodyPr>
          <a:lstStyle/>
          <a:p>
            <a:pPr algn="ctr"/>
            <a:r>
              <a:rPr lang="nl-BE" sz="2800" dirty="0"/>
              <a:t>&amp;</a:t>
            </a:r>
          </a:p>
        </p:txBody>
      </p:sp>
      <p:sp>
        <p:nvSpPr>
          <p:cNvPr id="24" name="Tekstvak 23"/>
          <p:cNvSpPr txBox="1"/>
          <p:nvPr/>
        </p:nvSpPr>
        <p:spPr>
          <a:xfrm>
            <a:off x="6763599" y="4229397"/>
            <a:ext cx="2150772" cy="523220"/>
          </a:xfrm>
          <a:prstGeom prst="rect">
            <a:avLst/>
          </a:prstGeom>
          <a:noFill/>
        </p:spPr>
        <p:txBody>
          <a:bodyPr wrap="square" rtlCol="0">
            <a:spAutoFit/>
          </a:bodyPr>
          <a:lstStyle/>
          <a:p>
            <a:r>
              <a:rPr lang="nl-BE" sz="2800" dirty="0" smtClean="0"/>
              <a:t>Robbe</a:t>
            </a:r>
            <a:endParaRPr lang="nl-BE" sz="2800" dirty="0"/>
          </a:p>
        </p:txBody>
      </p:sp>
      <p:sp>
        <p:nvSpPr>
          <p:cNvPr id="27" name="Tekstvak 26"/>
          <p:cNvSpPr txBox="1"/>
          <p:nvPr/>
        </p:nvSpPr>
        <p:spPr>
          <a:xfrm>
            <a:off x="5300404" y="4927006"/>
            <a:ext cx="1950447" cy="523220"/>
          </a:xfrm>
          <a:prstGeom prst="rect">
            <a:avLst/>
          </a:prstGeom>
          <a:noFill/>
        </p:spPr>
        <p:txBody>
          <a:bodyPr wrap="square" rtlCol="0">
            <a:spAutoFit/>
          </a:bodyPr>
          <a:lstStyle/>
          <a:p>
            <a:r>
              <a:rPr lang="nl-BE" sz="2800" dirty="0" smtClean="0"/>
              <a:t>Niels</a:t>
            </a:r>
            <a:endParaRPr lang="nl-BE" sz="2800" dirty="0"/>
          </a:p>
        </p:txBody>
      </p:sp>
      <p:sp>
        <p:nvSpPr>
          <p:cNvPr id="28" name="Tekstvak 27"/>
          <p:cNvSpPr txBox="1"/>
          <p:nvPr/>
        </p:nvSpPr>
        <p:spPr>
          <a:xfrm>
            <a:off x="6015976" y="3407859"/>
            <a:ext cx="4121239" cy="523220"/>
          </a:xfrm>
          <a:prstGeom prst="rect">
            <a:avLst/>
          </a:prstGeom>
          <a:noFill/>
        </p:spPr>
        <p:txBody>
          <a:bodyPr wrap="square" rtlCol="0">
            <a:spAutoFit/>
          </a:bodyPr>
          <a:lstStyle/>
          <a:p>
            <a:r>
              <a:rPr lang="nl-BE" sz="2800" dirty="0" smtClean="0"/>
              <a:t>Een presentatie van:</a:t>
            </a:r>
            <a:endParaRPr lang="nl-BE" sz="2800" dirty="0"/>
          </a:p>
        </p:txBody>
      </p:sp>
      <p:pic>
        <p:nvPicPr>
          <p:cNvPr id="32" name="Afbeelding 31"/>
          <p:cNvPicPr>
            <a:picLocks noChangeAspect="1"/>
          </p:cNvPicPr>
          <p:nvPr/>
        </p:nvPicPr>
        <p:blipFill>
          <a:blip r:embed="rId3" cstate="print"/>
          <a:stretch>
            <a:fillRect/>
          </a:stretch>
        </p:blipFill>
        <p:spPr>
          <a:xfrm>
            <a:off x="477205" y="3506879"/>
            <a:ext cx="3972178" cy="2982189"/>
          </a:xfrm>
          <a:prstGeom prst="rect">
            <a:avLst/>
          </a:prstGeom>
        </p:spPr>
      </p:pic>
      <p:pic>
        <p:nvPicPr>
          <p:cNvPr id="33" name="Afbeelding 32"/>
          <p:cNvPicPr>
            <a:picLocks noChangeAspect="1"/>
          </p:cNvPicPr>
          <p:nvPr/>
        </p:nvPicPr>
        <p:blipFill>
          <a:blip r:embed="rId4" cstate="print"/>
          <a:stretch>
            <a:fillRect/>
          </a:stretch>
        </p:blipFill>
        <p:spPr>
          <a:xfrm>
            <a:off x="477205" y="3506879"/>
            <a:ext cx="3972178" cy="2982189"/>
          </a:xfrm>
          <a:prstGeom prst="rect">
            <a:avLst/>
          </a:prstGeom>
        </p:spPr>
      </p:pic>
      <p:pic>
        <p:nvPicPr>
          <p:cNvPr id="4" name="Afbeelding 3"/>
          <p:cNvPicPr>
            <a:picLocks noChangeAspect="1"/>
          </p:cNvPicPr>
          <p:nvPr/>
        </p:nvPicPr>
        <p:blipFill>
          <a:blip r:embed="rId5" cstate="print"/>
          <a:stretch>
            <a:fillRect/>
          </a:stretch>
        </p:blipFill>
        <p:spPr>
          <a:xfrm>
            <a:off x="477205" y="3506879"/>
            <a:ext cx="4018217" cy="2982189"/>
          </a:xfrm>
          <a:prstGeom prst="rect">
            <a:avLst/>
          </a:prstGeom>
        </p:spPr>
      </p:pic>
    </p:spTree>
    <p:extLst>
      <p:ext uri="{BB962C8B-B14F-4D97-AF65-F5344CB8AC3E}">
        <p14:creationId xmlns:p14="http://schemas.microsoft.com/office/powerpoint/2010/main" xmlns="" val="35206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P spid="24"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1145304"/>
          </a:xfrm>
        </p:spPr>
        <p:txBody>
          <a:bodyPr/>
          <a:lstStyle/>
          <a:p>
            <a:r>
              <a:rPr lang="nl-BE" dirty="0" smtClean="0"/>
              <a:t>Voor wat dienen pellets nu?</a:t>
            </a:r>
            <a:endParaRPr lang="nl-BE" dirty="0"/>
          </a:p>
        </p:txBody>
      </p:sp>
      <p:sp>
        <p:nvSpPr>
          <p:cNvPr id="3" name="Tijdelijke aanduiding voor inhoud 2"/>
          <p:cNvSpPr>
            <a:spLocks noGrp="1"/>
          </p:cNvSpPr>
          <p:nvPr>
            <p:ph idx="1"/>
          </p:nvPr>
        </p:nvSpPr>
        <p:spPr>
          <a:xfrm>
            <a:off x="677334" y="1754904"/>
            <a:ext cx="8596668" cy="4291726"/>
          </a:xfrm>
        </p:spPr>
        <p:txBody>
          <a:bodyPr>
            <a:normAutofit/>
          </a:bodyPr>
          <a:lstStyle/>
          <a:p>
            <a:r>
              <a:rPr lang="nl-BE" sz="2800" dirty="0" smtClean="0"/>
              <a:t>De pellets (houtstaafjes) branden we op in een </a:t>
            </a:r>
            <a:r>
              <a:rPr lang="nl-BE" sz="2800" dirty="0" err="1" smtClean="0"/>
              <a:t>pelletkachel</a:t>
            </a:r>
            <a:r>
              <a:rPr lang="nl-BE" sz="2800" dirty="0" smtClean="0"/>
              <a:t>. Een </a:t>
            </a:r>
            <a:r>
              <a:rPr lang="nl-BE" sz="2800" dirty="0" err="1" smtClean="0"/>
              <a:t>pelletkachel</a:t>
            </a:r>
            <a:r>
              <a:rPr lang="nl-BE" sz="2800" dirty="0" smtClean="0"/>
              <a:t> is zuiniger en heeft veel meer voordelen dan een gewone kachel omdat het heel weinig as overlaat, de </a:t>
            </a:r>
            <a:r>
              <a:rPr lang="nl-BE" sz="2800" dirty="0" err="1" smtClean="0"/>
              <a:t>pelletkachel</a:t>
            </a:r>
            <a:r>
              <a:rPr lang="nl-BE" sz="2800" dirty="0" smtClean="0"/>
              <a:t> slaat ook vanzelf af, …</a:t>
            </a:r>
            <a:endParaRPr lang="nl-BE" sz="2800" dirty="0"/>
          </a:p>
        </p:txBody>
      </p:sp>
      <p:pic>
        <p:nvPicPr>
          <p:cNvPr id="4" name="Afbeelding 3"/>
          <p:cNvPicPr>
            <a:picLocks noChangeAspect="1"/>
          </p:cNvPicPr>
          <p:nvPr/>
        </p:nvPicPr>
        <p:blipFill>
          <a:blip r:embed="rId2" cstate="print"/>
          <a:stretch>
            <a:fillRect/>
          </a:stretch>
        </p:blipFill>
        <p:spPr>
          <a:xfrm>
            <a:off x="436936" y="4172755"/>
            <a:ext cx="4332670" cy="2685245"/>
          </a:xfrm>
          <a:prstGeom prst="rect">
            <a:avLst/>
          </a:prstGeom>
        </p:spPr>
      </p:pic>
      <p:pic>
        <p:nvPicPr>
          <p:cNvPr id="5" name="Afbeelding 4"/>
          <p:cNvPicPr>
            <a:picLocks noChangeAspect="1"/>
          </p:cNvPicPr>
          <p:nvPr/>
        </p:nvPicPr>
        <p:blipFill>
          <a:blip r:embed="rId3" cstate="print"/>
          <a:stretch>
            <a:fillRect/>
          </a:stretch>
        </p:blipFill>
        <p:spPr>
          <a:xfrm>
            <a:off x="4534812" y="4172755"/>
            <a:ext cx="4451555" cy="2509749"/>
          </a:xfrm>
          <a:prstGeom prst="rect">
            <a:avLst/>
          </a:prstGeom>
        </p:spPr>
      </p:pic>
    </p:spTree>
    <p:extLst>
      <p:ext uri="{BB962C8B-B14F-4D97-AF65-F5344CB8AC3E}">
        <p14:creationId xmlns:p14="http://schemas.microsoft.com/office/powerpoint/2010/main" xmlns="" val="16269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stretch>
            <a:fillRect/>
          </a:stretch>
        </p:blipFill>
        <p:spPr>
          <a:xfrm>
            <a:off x="5539472" y="77271"/>
            <a:ext cx="3477296" cy="2279559"/>
          </a:xfrm>
          <a:prstGeom prst="rect">
            <a:avLst/>
          </a:prstGeom>
        </p:spPr>
      </p:pic>
      <p:pic>
        <p:nvPicPr>
          <p:cNvPr id="9" name="Afbeelding 8"/>
          <p:cNvPicPr>
            <a:picLocks noChangeAspect="1"/>
          </p:cNvPicPr>
          <p:nvPr/>
        </p:nvPicPr>
        <p:blipFill>
          <a:blip r:embed="rId3" cstate="print"/>
          <a:stretch>
            <a:fillRect/>
          </a:stretch>
        </p:blipFill>
        <p:spPr>
          <a:xfrm>
            <a:off x="432654" y="132006"/>
            <a:ext cx="3477296" cy="2279559"/>
          </a:xfrm>
          <a:prstGeom prst="rect">
            <a:avLst/>
          </a:prstGeom>
        </p:spPr>
      </p:pic>
      <p:pic>
        <p:nvPicPr>
          <p:cNvPr id="10" name="Afbeelding 9"/>
          <p:cNvPicPr>
            <a:picLocks noChangeAspect="1"/>
          </p:cNvPicPr>
          <p:nvPr/>
        </p:nvPicPr>
        <p:blipFill>
          <a:blip r:embed="rId4" cstate="print"/>
          <a:stretch>
            <a:fillRect/>
          </a:stretch>
        </p:blipFill>
        <p:spPr>
          <a:xfrm>
            <a:off x="4062932" y="1072833"/>
            <a:ext cx="1426588" cy="1018120"/>
          </a:xfrm>
          <a:prstGeom prst="rect">
            <a:avLst/>
          </a:prstGeom>
        </p:spPr>
      </p:pic>
      <p:pic>
        <p:nvPicPr>
          <p:cNvPr id="11" name="Afbeelding 10"/>
          <p:cNvPicPr>
            <a:picLocks noChangeAspect="1"/>
          </p:cNvPicPr>
          <p:nvPr/>
        </p:nvPicPr>
        <p:blipFill>
          <a:blip r:embed="rId4" cstate="print"/>
          <a:stretch>
            <a:fillRect/>
          </a:stretch>
        </p:blipFill>
        <p:spPr>
          <a:xfrm rot="5400000">
            <a:off x="6564826" y="2933830"/>
            <a:ext cx="1426588" cy="1018120"/>
          </a:xfrm>
          <a:prstGeom prst="rect">
            <a:avLst/>
          </a:prstGeom>
        </p:spPr>
      </p:pic>
      <p:pic>
        <p:nvPicPr>
          <p:cNvPr id="12" name="Afbeelding 11"/>
          <p:cNvPicPr>
            <a:picLocks noChangeAspect="1"/>
          </p:cNvPicPr>
          <p:nvPr/>
        </p:nvPicPr>
        <p:blipFill>
          <a:blip r:embed="rId5" cstate="print"/>
          <a:stretch>
            <a:fillRect/>
          </a:stretch>
        </p:blipFill>
        <p:spPr>
          <a:xfrm>
            <a:off x="5539472" y="4408808"/>
            <a:ext cx="3477296" cy="2279559"/>
          </a:xfrm>
          <a:prstGeom prst="rect">
            <a:avLst/>
          </a:prstGeom>
        </p:spPr>
      </p:pic>
      <p:pic>
        <p:nvPicPr>
          <p:cNvPr id="13" name="Afbeelding 12"/>
          <p:cNvPicPr>
            <a:picLocks noChangeAspect="1"/>
          </p:cNvPicPr>
          <p:nvPr/>
        </p:nvPicPr>
        <p:blipFill>
          <a:blip r:embed="rId6" cstate="print"/>
          <a:stretch>
            <a:fillRect/>
          </a:stretch>
        </p:blipFill>
        <p:spPr>
          <a:xfrm>
            <a:off x="432654" y="4419480"/>
            <a:ext cx="3477296" cy="2279559"/>
          </a:xfrm>
          <a:prstGeom prst="rect">
            <a:avLst/>
          </a:prstGeom>
        </p:spPr>
      </p:pic>
      <p:pic>
        <p:nvPicPr>
          <p:cNvPr id="14" name="Afbeelding 13"/>
          <p:cNvPicPr>
            <a:picLocks noChangeAspect="1"/>
          </p:cNvPicPr>
          <p:nvPr/>
        </p:nvPicPr>
        <p:blipFill>
          <a:blip r:embed="rId7" cstate="print"/>
          <a:stretch>
            <a:fillRect/>
          </a:stretch>
        </p:blipFill>
        <p:spPr>
          <a:xfrm rot="5400000">
            <a:off x="4215651" y="4835293"/>
            <a:ext cx="1018120" cy="1426588"/>
          </a:xfrm>
          <a:prstGeom prst="rect">
            <a:avLst/>
          </a:prstGeom>
        </p:spPr>
      </p:pic>
      <p:sp>
        <p:nvSpPr>
          <p:cNvPr id="15" name="PIJL-LINKS en -OMHOOG 14"/>
          <p:cNvSpPr/>
          <p:nvPr/>
        </p:nvSpPr>
        <p:spPr>
          <a:xfrm rot="10800000">
            <a:off x="1128113" y="2855417"/>
            <a:ext cx="1416676" cy="130076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6" name="Afbeelding 15"/>
          <p:cNvPicPr>
            <a:picLocks noChangeAspect="1"/>
          </p:cNvPicPr>
          <p:nvPr/>
        </p:nvPicPr>
        <p:blipFill>
          <a:blip r:embed="rId8" cstate="print"/>
          <a:stretch>
            <a:fillRect/>
          </a:stretch>
        </p:blipFill>
        <p:spPr>
          <a:xfrm>
            <a:off x="2975020" y="2400060"/>
            <a:ext cx="3134415" cy="1877100"/>
          </a:xfrm>
          <a:prstGeom prst="rect">
            <a:avLst/>
          </a:prstGeom>
        </p:spPr>
      </p:pic>
    </p:spTree>
    <p:extLst>
      <p:ext uri="{BB962C8B-B14F-4D97-AF65-F5344CB8AC3E}">
        <p14:creationId xmlns:p14="http://schemas.microsoft.com/office/powerpoint/2010/main" xmlns="" val="33243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Besluit:</a:t>
            </a:r>
            <a:endParaRPr lang="nl-BE" dirty="0"/>
          </a:p>
        </p:txBody>
      </p:sp>
      <p:sp>
        <p:nvSpPr>
          <p:cNvPr id="3" name="Tijdelijke aanduiding voor inhoud 2"/>
          <p:cNvSpPr>
            <a:spLocks noGrp="1"/>
          </p:cNvSpPr>
          <p:nvPr>
            <p:ph idx="1"/>
          </p:nvPr>
        </p:nvSpPr>
        <p:spPr>
          <a:xfrm>
            <a:off x="677333" y="1696950"/>
            <a:ext cx="8596668" cy="4188696"/>
          </a:xfrm>
        </p:spPr>
        <p:txBody>
          <a:bodyPr>
            <a:normAutofit/>
          </a:bodyPr>
          <a:lstStyle/>
          <a:p>
            <a:r>
              <a:rPr lang="nl-BE" sz="2800" dirty="0" smtClean="0"/>
              <a:t>Om de aarde en ons zelf te beschermen moeten we zo snel mogelijk overschakelen op </a:t>
            </a:r>
            <a:r>
              <a:rPr lang="nl-BE" sz="2800" u="sng" dirty="0" smtClean="0"/>
              <a:t>duurzame</a:t>
            </a:r>
            <a:r>
              <a:rPr lang="nl-BE" sz="2800" dirty="0" smtClean="0"/>
              <a:t> </a:t>
            </a:r>
            <a:r>
              <a:rPr lang="nl-BE" sz="2800" u="sng" dirty="0" smtClean="0"/>
              <a:t>energie</a:t>
            </a:r>
            <a:r>
              <a:rPr lang="nl-BE" sz="2800" dirty="0"/>
              <a:t> </a:t>
            </a:r>
            <a:r>
              <a:rPr lang="nl-BE" sz="2800" dirty="0" smtClean="0"/>
              <a:t>(bio-industrie, …) en geen niet-duurzame energiebronnen gebruiken (steenkolen, aardolie, …)!</a:t>
            </a:r>
          </a:p>
        </p:txBody>
      </p:sp>
      <p:pic>
        <p:nvPicPr>
          <p:cNvPr id="4" name="Afbeelding 3"/>
          <p:cNvPicPr>
            <a:picLocks noChangeAspect="1"/>
          </p:cNvPicPr>
          <p:nvPr/>
        </p:nvPicPr>
        <p:blipFill>
          <a:blip r:embed="rId2" cstate="print"/>
          <a:stretch>
            <a:fillRect/>
          </a:stretch>
        </p:blipFill>
        <p:spPr>
          <a:xfrm>
            <a:off x="677332" y="4018207"/>
            <a:ext cx="8210283" cy="2736761"/>
          </a:xfrm>
          <a:prstGeom prst="rect">
            <a:avLst/>
          </a:prstGeom>
        </p:spPr>
      </p:pic>
    </p:spTree>
    <p:extLst>
      <p:ext uri="{BB962C8B-B14F-4D97-AF65-F5344CB8AC3E}">
        <p14:creationId xmlns:p14="http://schemas.microsoft.com/office/powerpoint/2010/main" xmlns="" val="2105145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3997" y="171719"/>
            <a:ext cx="8596668" cy="1320800"/>
          </a:xfrm>
        </p:spPr>
        <p:txBody>
          <a:bodyPr/>
          <a:lstStyle/>
          <a:p>
            <a:pPr algn="ctr"/>
            <a:r>
              <a:rPr lang="nl-BE" dirty="0" smtClean="0"/>
              <a:t>Bedankt om te luisteren! R &amp; N</a:t>
            </a:r>
            <a:endParaRPr lang="nl-BE" dirty="0"/>
          </a:p>
        </p:txBody>
      </p:sp>
      <p:pic>
        <p:nvPicPr>
          <p:cNvPr id="4" name="Tijdelijke aanduiding voor inhoud 3"/>
          <p:cNvPicPr>
            <a:picLocks noGrp="1" noChangeAspect="1"/>
          </p:cNvPicPr>
          <p:nvPr>
            <p:ph idx="1"/>
          </p:nvPr>
        </p:nvPicPr>
        <p:blipFill>
          <a:blip r:embed="rId2" cstate="print"/>
          <a:stretch>
            <a:fillRect/>
          </a:stretch>
        </p:blipFill>
        <p:spPr>
          <a:xfrm rot="20735930">
            <a:off x="2470726" y="1203161"/>
            <a:ext cx="4443211" cy="51837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675460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599"/>
            <a:ext cx="8596668" cy="1550990"/>
          </a:xfrm>
        </p:spPr>
        <p:txBody>
          <a:bodyPr>
            <a:normAutofit fontScale="90000"/>
          </a:bodyPr>
          <a:lstStyle/>
          <a:p>
            <a:r>
              <a:rPr lang="nl-BE" dirty="0" smtClean="0"/>
              <a:t>Wat is juist biomassa? En hoeveel manieren hebben we om aan bio-industrie te doen?</a:t>
            </a:r>
            <a:endParaRPr lang="nl-BE" dirty="0"/>
          </a:p>
        </p:txBody>
      </p:sp>
      <p:sp>
        <p:nvSpPr>
          <p:cNvPr id="3" name="Tijdelijke aanduiding voor inhoud 2"/>
          <p:cNvSpPr>
            <a:spLocks noGrp="1"/>
          </p:cNvSpPr>
          <p:nvPr>
            <p:ph idx="1"/>
          </p:nvPr>
        </p:nvSpPr>
        <p:spPr>
          <a:xfrm>
            <a:off x="677334" y="2160589"/>
            <a:ext cx="8596668" cy="4124301"/>
          </a:xfrm>
        </p:spPr>
        <p:txBody>
          <a:bodyPr>
            <a:normAutofit/>
          </a:bodyPr>
          <a:lstStyle/>
          <a:p>
            <a:r>
              <a:rPr lang="nl-BE" sz="2800" dirty="0" smtClean="0"/>
              <a:t>Biomassa zijn plantaardige of dierlijke resten.</a:t>
            </a:r>
          </a:p>
          <a:p>
            <a:endParaRPr lang="nl-BE" sz="2800" dirty="0"/>
          </a:p>
          <a:p>
            <a:endParaRPr lang="nl-BE" sz="2800" dirty="0" smtClean="0"/>
          </a:p>
          <a:p>
            <a:endParaRPr lang="nl-BE" sz="2800" dirty="0"/>
          </a:p>
          <a:p>
            <a:endParaRPr lang="nl-BE" sz="2800" dirty="0" smtClean="0"/>
          </a:p>
          <a:p>
            <a:r>
              <a:rPr lang="nl-BE" sz="2800" dirty="0" smtClean="0"/>
              <a:t>1) biostoom-industrie, 2) pellets-industrie, 3) biogas-industrie</a:t>
            </a:r>
            <a:endParaRPr lang="nl-BE" sz="2800" dirty="0"/>
          </a:p>
        </p:txBody>
      </p:sp>
      <p:pic>
        <p:nvPicPr>
          <p:cNvPr id="4" name="Afbeelding 3"/>
          <p:cNvPicPr>
            <a:picLocks noChangeAspect="1"/>
          </p:cNvPicPr>
          <p:nvPr/>
        </p:nvPicPr>
        <p:blipFill>
          <a:blip r:embed="rId2" cstate="print"/>
          <a:stretch>
            <a:fillRect/>
          </a:stretch>
        </p:blipFill>
        <p:spPr>
          <a:xfrm>
            <a:off x="677334" y="2883861"/>
            <a:ext cx="8382000" cy="1914525"/>
          </a:xfrm>
          <a:prstGeom prst="rect">
            <a:avLst/>
          </a:prstGeom>
        </p:spPr>
      </p:pic>
    </p:spTree>
    <p:extLst>
      <p:ext uri="{BB962C8B-B14F-4D97-AF65-F5344CB8AC3E}">
        <p14:creationId xmlns:p14="http://schemas.microsoft.com/office/powerpoint/2010/main" xmlns="" val="8983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Biostoom(centrale): van de vrachtwagen tot de stoomturbine</a:t>
            </a:r>
            <a:endParaRPr lang="nl-BE" dirty="0"/>
          </a:p>
        </p:txBody>
      </p:sp>
      <p:sp>
        <p:nvSpPr>
          <p:cNvPr id="3" name="Tijdelijke aanduiding voor inhoud 2"/>
          <p:cNvSpPr>
            <a:spLocks noGrp="1"/>
          </p:cNvSpPr>
          <p:nvPr>
            <p:ph idx="1"/>
          </p:nvPr>
        </p:nvSpPr>
        <p:spPr>
          <a:xfrm>
            <a:off x="677334" y="2160589"/>
            <a:ext cx="8596668" cy="4240211"/>
          </a:xfrm>
        </p:spPr>
        <p:txBody>
          <a:bodyPr>
            <a:normAutofit lnSpcReduction="10000"/>
          </a:bodyPr>
          <a:lstStyle/>
          <a:p>
            <a:r>
              <a:rPr lang="nl-BE" sz="2800" dirty="0" smtClean="0"/>
              <a:t>Even dit proces uitleggen: je eet een appel en het klokhuis komt in de vuilnisbak terecht, die vuilniszak wordt via de vuilniskar naar het containerpark gebracht, en als laatst brengt de vrachtwagen van het containerpark je zak naar de fabriek.</a:t>
            </a:r>
          </a:p>
          <a:p>
            <a:r>
              <a:rPr lang="nl-BE" sz="2800" dirty="0" smtClean="0"/>
              <a:t>Daarna in de fabriek wordt het afval op een loopband gelegd. Langs de band gaat het vuilnis verder tot de roosteroven. Daar wordt ze verbrand.</a:t>
            </a:r>
            <a:endParaRPr lang="nl-BE" sz="2800" dirty="0"/>
          </a:p>
        </p:txBody>
      </p:sp>
    </p:spTree>
    <p:extLst>
      <p:ext uri="{BB962C8B-B14F-4D97-AF65-F5344CB8AC3E}">
        <p14:creationId xmlns:p14="http://schemas.microsoft.com/office/powerpoint/2010/main" xmlns="" val="5378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257577"/>
            <a:ext cx="8672728" cy="6014434"/>
          </a:xfrm>
        </p:spPr>
        <p:txBody>
          <a:bodyPr>
            <a:normAutofit/>
          </a:bodyPr>
          <a:lstStyle/>
          <a:p>
            <a:r>
              <a:rPr lang="nl-BE" sz="2800" dirty="0" smtClean="0"/>
              <a:t>Door de roosteroven wordt de tank er boven </a:t>
            </a:r>
            <a:r>
              <a:rPr lang="nl-BE" sz="2800" dirty="0" smtClean="0"/>
              <a:t>verwarmd, </a:t>
            </a:r>
            <a:r>
              <a:rPr lang="nl-BE" sz="2800" dirty="0" smtClean="0"/>
              <a:t>de tank zit vol met koud water. Omdat het water verwarmd wordt komt er stoom vrij.</a:t>
            </a:r>
          </a:p>
          <a:p>
            <a:r>
              <a:rPr lang="nl-BE" sz="2800" dirty="0" smtClean="0"/>
              <a:t>Via een buis wordt het stoom naar de stoomturbine gebracht. De stoomturbine zet de generator aan het werk en die zet onze stoom dan om in elektriciteit (energie).</a:t>
            </a:r>
          </a:p>
          <a:p>
            <a:pPr marL="0" indent="0">
              <a:buNone/>
            </a:pPr>
            <a:endParaRPr lang="nl-BE" sz="3600" dirty="0"/>
          </a:p>
          <a:p>
            <a:pPr marL="0" indent="0">
              <a:buNone/>
            </a:pPr>
            <a:endParaRPr lang="nl-BE" sz="3600" dirty="0"/>
          </a:p>
        </p:txBody>
      </p:sp>
      <p:pic>
        <p:nvPicPr>
          <p:cNvPr id="2" name="Afbeelding 1"/>
          <p:cNvPicPr>
            <a:picLocks noChangeAspect="1"/>
          </p:cNvPicPr>
          <p:nvPr/>
        </p:nvPicPr>
        <p:blipFill>
          <a:blip r:embed="rId2" cstate="print"/>
          <a:stretch>
            <a:fillRect/>
          </a:stretch>
        </p:blipFill>
        <p:spPr>
          <a:xfrm>
            <a:off x="2775993" y="3674690"/>
            <a:ext cx="4475409" cy="2981741"/>
          </a:xfrm>
          <a:prstGeom prst="rect">
            <a:avLst/>
          </a:prstGeom>
        </p:spPr>
      </p:pic>
    </p:spTree>
    <p:extLst>
      <p:ext uri="{BB962C8B-B14F-4D97-AF65-F5344CB8AC3E}">
        <p14:creationId xmlns:p14="http://schemas.microsoft.com/office/powerpoint/2010/main" xmlns="" val="14162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stretch>
            <a:fillRect/>
          </a:stretch>
        </p:blipFill>
        <p:spPr>
          <a:xfrm>
            <a:off x="501020" y="3335630"/>
            <a:ext cx="6581566" cy="3249128"/>
          </a:xfrm>
          <a:prstGeom prst="rect">
            <a:avLst/>
          </a:prstGeom>
        </p:spPr>
      </p:pic>
      <p:sp>
        <p:nvSpPr>
          <p:cNvPr id="7" name="PIJL-LINKS en -OMHOOG 6"/>
          <p:cNvSpPr/>
          <p:nvPr/>
        </p:nvSpPr>
        <p:spPr>
          <a:xfrm rot="16200000">
            <a:off x="4038712" y="1465094"/>
            <a:ext cx="1519707" cy="153258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3" cstate="print"/>
          <a:stretch>
            <a:fillRect/>
          </a:stretch>
        </p:blipFill>
        <p:spPr>
          <a:xfrm>
            <a:off x="5948175" y="720940"/>
            <a:ext cx="3475021" cy="2243522"/>
          </a:xfrm>
          <a:prstGeom prst="rect">
            <a:avLst/>
          </a:prstGeom>
        </p:spPr>
      </p:pic>
      <p:pic>
        <p:nvPicPr>
          <p:cNvPr id="9" name="Afbeelding 8"/>
          <p:cNvPicPr>
            <a:picLocks noChangeAspect="1"/>
          </p:cNvPicPr>
          <p:nvPr/>
        </p:nvPicPr>
        <p:blipFill>
          <a:blip r:embed="rId4" cstate="print"/>
          <a:stretch>
            <a:fillRect/>
          </a:stretch>
        </p:blipFill>
        <p:spPr>
          <a:xfrm rot="5400000">
            <a:off x="7389701" y="3550034"/>
            <a:ext cx="1572904" cy="1566808"/>
          </a:xfrm>
          <a:prstGeom prst="rect">
            <a:avLst/>
          </a:prstGeom>
        </p:spPr>
      </p:pic>
      <p:pic>
        <p:nvPicPr>
          <p:cNvPr id="10" name="Afbeelding 9"/>
          <p:cNvPicPr>
            <a:picLocks noChangeAspect="1"/>
          </p:cNvPicPr>
          <p:nvPr/>
        </p:nvPicPr>
        <p:blipFill>
          <a:blip r:embed="rId5" cstate="print"/>
          <a:stretch>
            <a:fillRect/>
          </a:stretch>
        </p:blipFill>
        <p:spPr>
          <a:xfrm>
            <a:off x="190859" y="720940"/>
            <a:ext cx="3458097" cy="2243522"/>
          </a:xfrm>
          <a:prstGeom prst="rect">
            <a:avLst/>
          </a:prstGeom>
        </p:spPr>
      </p:pic>
    </p:spTree>
    <p:extLst>
      <p:ext uri="{BB962C8B-B14F-4D97-AF65-F5344CB8AC3E}">
        <p14:creationId xmlns:p14="http://schemas.microsoft.com/office/powerpoint/2010/main" xmlns="" val="320012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Biogas(centrale): van de vrachtwagen tot de </a:t>
            </a:r>
            <a:r>
              <a:rPr lang="nl-BE" dirty="0" err="1" smtClean="0"/>
              <a:t>vergister</a:t>
            </a:r>
            <a:endParaRPr lang="nl-BE" dirty="0"/>
          </a:p>
        </p:txBody>
      </p:sp>
      <p:sp>
        <p:nvSpPr>
          <p:cNvPr id="3" name="Tijdelijke aanduiding voor inhoud 2"/>
          <p:cNvSpPr>
            <a:spLocks noGrp="1"/>
          </p:cNvSpPr>
          <p:nvPr>
            <p:ph idx="1"/>
          </p:nvPr>
        </p:nvSpPr>
        <p:spPr>
          <a:xfrm>
            <a:off x="677334" y="2160589"/>
            <a:ext cx="8596668" cy="4214453"/>
          </a:xfrm>
        </p:spPr>
        <p:txBody>
          <a:bodyPr>
            <a:normAutofit/>
          </a:bodyPr>
          <a:lstStyle/>
          <a:p>
            <a:r>
              <a:rPr lang="nl-BE" sz="2800" dirty="0" smtClean="0"/>
              <a:t>Dit proces leggen we ook uit: bij een melkveeboerderij komt er een vrachtwagen om de mest op te halen, daarna rijdt de vrachtwagen naar de fabriek.</a:t>
            </a:r>
          </a:p>
          <a:p>
            <a:r>
              <a:rPr lang="nl-BE" sz="2800" dirty="0" smtClean="0"/>
              <a:t>Eenmaal aangekomen </a:t>
            </a:r>
            <a:r>
              <a:rPr lang="nl-BE" sz="2800" dirty="0" smtClean="0"/>
              <a:t>wordt </a:t>
            </a:r>
            <a:r>
              <a:rPr lang="nl-BE" sz="2800" dirty="0" smtClean="0"/>
              <a:t>de massa vervoerd van een buis naar een </a:t>
            </a:r>
            <a:r>
              <a:rPr lang="nl-BE" sz="2800" dirty="0" err="1" smtClean="0"/>
              <a:t>vergister</a:t>
            </a:r>
            <a:r>
              <a:rPr lang="nl-BE" sz="2800" dirty="0"/>
              <a:t> </a:t>
            </a:r>
            <a:r>
              <a:rPr lang="nl-BE" sz="2800" dirty="0" smtClean="0"/>
              <a:t>(ketel/bassin). De drek wordt daar verwarmd, door de hitte komt er een soort gas vrij. Dit gas noemen we biogas.</a:t>
            </a:r>
            <a:endParaRPr lang="nl-BE" sz="2800" dirty="0"/>
          </a:p>
        </p:txBody>
      </p:sp>
    </p:spTree>
    <p:extLst>
      <p:ext uri="{BB962C8B-B14F-4D97-AF65-F5344CB8AC3E}">
        <p14:creationId xmlns:p14="http://schemas.microsoft.com/office/powerpoint/2010/main" xmlns="" val="429181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Wat moeten we nu met ons biogas? Hoe maken we onze energie?</a:t>
            </a:r>
            <a:endParaRPr lang="nl-BE" dirty="0"/>
          </a:p>
        </p:txBody>
      </p:sp>
      <p:sp>
        <p:nvSpPr>
          <p:cNvPr id="3" name="Tijdelijke aanduiding voor inhoud 2"/>
          <p:cNvSpPr>
            <a:spLocks noGrp="1"/>
          </p:cNvSpPr>
          <p:nvPr>
            <p:ph idx="1"/>
          </p:nvPr>
        </p:nvSpPr>
        <p:spPr>
          <a:xfrm>
            <a:off x="677334" y="2160589"/>
            <a:ext cx="8596668" cy="4201574"/>
          </a:xfrm>
        </p:spPr>
        <p:txBody>
          <a:bodyPr>
            <a:normAutofit/>
          </a:bodyPr>
          <a:lstStyle/>
          <a:p>
            <a:r>
              <a:rPr lang="nl-BE" sz="2800" dirty="0" smtClean="0"/>
              <a:t>We brengen ons gas via een buis naar de motor, die motor zet ons gas om in energie. Dat maakt dat je bv. je gasfornuis kan aansteken, dat je kan BBQ 'en, …</a:t>
            </a:r>
            <a:endParaRPr lang="nl-BE" sz="2800" dirty="0"/>
          </a:p>
        </p:txBody>
      </p:sp>
      <p:pic>
        <p:nvPicPr>
          <p:cNvPr id="4" name="Afbeelding 3"/>
          <p:cNvPicPr>
            <a:picLocks noChangeAspect="1"/>
          </p:cNvPicPr>
          <p:nvPr/>
        </p:nvPicPr>
        <p:blipFill>
          <a:blip r:embed="rId2" cstate="print"/>
          <a:stretch>
            <a:fillRect/>
          </a:stretch>
        </p:blipFill>
        <p:spPr>
          <a:xfrm>
            <a:off x="1691018" y="4023587"/>
            <a:ext cx="3284650" cy="2568765"/>
          </a:xfrm>
          <a:prstGeom prst="rect">
            <a:avLst/>
          </a:prstGeom>
        </p:spPr>
      </p:pic>
      <p:pic>
        <p:nvPicPr>
          <p:cNvPr id="6" name="Afbeelding 5"/>
          <p:cNvPicPr>
            <a:picLocks noChangeAspect="1"/>
          </p:cNvPicPr>
          <p:nvPr/>
        </p:nvPicPr>
        <p:blipFill>
          <a:blip r:embed="rId3" cstate="print"/>
          <a:stretch>
            <a:fillRect/>
          </a:stretch>
        </p:blipFill>
        <p:spPr>
          <a:xfrm>
            <a:off x="5385448" y="3601987"/>
            <a:ext cx="3180613" cy="3180613"/>
          </a:xfrm>
          <a:prstGeom prst="rect">
            <a:avLst/>
          </a:prstGeom>
        </p:spPr>
      </p:pic>
    </p:spTree>
    <p:extLst>
      <p:ext uri="{BB962C8B-B14F-4D97-AF65-F5344CB8AC3E}">
        <p14:creationId xmlns:p14="http://schemas.microsoft.com/office/powerpoint/2010/main" xmlns="" val="169458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stretch>
            <a:fillRect/>
          </a:stretch>
        </p:blipFill>
        <p:spPr>
          <a:xfrm>
            <a:off x="233375" y="321114"/>
            <a:ext cx="3477296" cy="2318197"/>
          </a:xfrm>
          <a:prstGeom prst="rect">
            <a:avLst/>
          </a:prstGeom>
        </p:spPr>
      </p:pic>
      <p:pic>
        <p:nvPicPr>
          <p:cNvPr id="5" name="Afbeelding 4"/>
          <p:cNvPicPr>
            <a:picLocks noChangeAspect="1"/>
          </p:cNvPicPr>
          <p:nvPr/>
        </p:nvPicPr>
        <p:blipFill>
          <a:blip r:embed="rId3" cstate="print"/>
          <a:stretch>
            <a:fillRect/>
          </a:stretch>
        </p:blipFill>
        <p:spPr>
          <a:xfrm>
            <a:off x="5436440" y="359752"/>
            <a:ext cx="3477296" cy="2242635"/>
          </a:xfrm>
          <a:prstGeom prst="rect">
            <a:avLst/>
          </a:prstGeom>
        </p:spPr>
      </p:pic>
      <p:sp>
        <p:nvSpPr>
          <p:cNvPr id="6" name="PIJL-RECHTS 5"/>
          <p:cNvSpPr/>
          <p:nvPr/>
        </p:nvSpPr>
        <p:spPr>
          <a:xfrm>
            <a:off x="3871657" y="997254"/>
            <a:ext cx="1403797" cy="965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4" cstate="print"/>
          <a:stretch>
            <a:fillRect/>
          </a:stretch>
        </p:blipFill>
        <p:spPr>
          <a:xfrm rot="5400000">
            <a:off x="6461793" y="2920804"/>
            <a:ext cx="1426588" cy="1024217"/>
          </a:xfrm>
          <a:prstGeom prst="rect">
            <a:avLst/>
          </a:prstGeom>
        </p:spPr>
      </p:pic>
      <p:pic>
        <p:nvPicPr>
          <p:cNvPr id="9" name="Afbeelding 8"/>
          <p:cNvPicPr>
            <a:picLocks noChangeAspect="1"/>
          </p:cNvPicPr>
          <p:nvPr/>
        </p:nvPicPr>
        <p:blipFill>
          <a:blip r:embed="rId5" cstate="print"/>
          <a:stretch>
            <a:fillRect/>
          </a:stretch>
        </p:blipFill>
        <p:spPr>
          <a:xfrm>
            <a:off x="5663798" y="4263437"/>
            <a:ext cx="3477297" cy="2382568"/>
          </a:xfrm>
          <a:prstGeom prst="rect">
            <a:avLst/>
          </a:prstGeom>
        </p:spPr>
      </p:pic>
      <p:pic>
        <p:nvPicPr>
          <p:cNvPr id="11" name="Afbeelding 10"/>
          <p:cNvPicPr>
            <a:picLocks noChangeAspect="1"/>
          </p:cNvPicPr>
          <p:nvPr/>
        </p:nvPicPr>
        <p:blipFill>
          <a:blip r:embed="rId6" cstate="print"/>
          <a:stretch>
            <a:fillRect/>
          </a:stretch>
        </p:blipFill>
        <p:spPr>
          <a:xfrm rot="5400000">
            <a:off x="4304660" y="4741427"/>
            <a:ext cx="1024217" cy="1426588"/>
          </a:xfrm>
          <a:prstGeom prst="rect">
            <a:avLst/>
          </a:prstGeom>
        </p:spPr>
      </p:pic>
      <p:pic>
        <p:nvPicPr>
          <p:cNvPr id="12" name="Afbeelding 11"/>
          <p:cNvPicPr>
            <a:picLocks noChangeAspect="1"/>
          </p:cNvPicPr>
          <p:nvPr/>
        </p:nvPicPr>
        <p:blipFill>
          <a:blip r:embed="rId7" cstate="print"/>
          <a:stretch>
            <a:fillRect/>
          </a:stretch>
        </p:blipFill>
        <p:spPr>
          <a:xfrm>
            <a:off x="492445" y="4333404"/>
            <a:ext cx="3477296" cy="2242635"/>
          </a:xfrm>
          <a:prstGeom prst="rect">
            <a:avLst/>
          </a:prstGeom>
        </p:spPr>
      </p:pic>
    </p:spTree>
    <p:extLst>
      <p:ext uri="{BB962C8B-B14F-4D97-AF65-F5344CB8AC3E}">
        <p14:creationId xmlns:p14="http://schemas.microsoft.com/office/powerpoint/2010/main" xmlns="" val="42183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Pellets(centrale): van de vrachtwagen tot de pletmachine</a:t>
            </a:r>
            <a:endParaRPr lang="nl-BE" dirty="0"/>
          </a:p>
        </p:txBody>
      </p:sp>
      <p:sp>
        <p:nvSpPr>
          <p:cNvPr id="3" name="Tijdelijke aanduiding voor inhoud 2"/>
          <p:cNvSpPr>
            <a:spLocks noGrp="1"/>
          </p:cNvSpPr>
          <p:nvPr>
            <p:ph idx="1"/>
          </p:nvPr>
        </p:nvSpPr>
        <p:spPr>
          <a:xfrm>
            <a:off x="677334" y="2160589"/>
            <a:ext cx="8596668" cy="4214453"/>
          </a:xfrm>
        </p:spPr>
        <p:txBody>
          <a:bodyPr>
            <a:normAutofit/>
          </a:bodyPr>
          <a:lstStyle/>
          <a:p>
            <a:r>
              <a:rPr lang="nl-BE" sz="2800" dirty="0" smtClean="0"/>
              <a:t>Het laatste proces: in de Ardennen wordt er aan bosbouw gedaan, bij het omhakken van bomen blijven er houtresten over. Die resten worden via de vrachtwagen naar de fabriek gebracht.</a:t>
            </a:r>
          </a:p>
          <a:p>
            <a:r>
              <a:rPr lang="nl-BE" sz="2800" dirty="0" smtClean="0"/>
              <a:t>De snippers worden langs de band naar de pletmachine gebracht. Daar worden ze in hun juiste vorm geperst. Dan pas kunnen we spreken over pellets.</a:t>
            </a:r>
          </a:p>
          <a:p>
            <a:endParaRPr lang="nl-BE" sz="2800" dirty="0" smtClean="0"/>
          </a:p>
          <a:p>
            <a:endParaRPr lang="nl-BE" sz="2800" dirty="0"/>
          </a:p>
        </p:txBody>
      </p:sp>
    </p:spTree>
    <p:extLst>
      <p:ext uri="{BB962C8B-B14F-4D97-AF65-F5344CB8AC3E}">
        <p14:creationId xmlns:p14="http://schemas.microsoft.com/office/powerpoint/2010/main" xmlns="" val="29539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367</TotalTime>
  <Words>467</Words>
  <Application>Microsoft Office PowerPoint</Application>
  <PresentationFormat>Aangepast</PresentationFormat>
  <Paragraphs>31</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Facet</vt:lpstr>
      <vt:lpstr>Biomassa</vt:lpstr>
      <vt:lpstr>Wat is juist biomassa? En hoeveel manieren hebben we om aan bio-industrie te doen?</vt:lpstr>
      <vt:lpstr>Biostoom(centrale): van de vrachtwagen tot de stoomturbine</vt:lpstr>
      <vt:lpstr>Dia 4</vt:lpstr>
      <vt:lpstr>Dia 5</vt:lpstr>
      <vt:lpstr>Biogas(centrale): van de vrachtwagen tot de vergister</vt:lpstr>
      <vt:lpstr>Wat moeten we nu met ons biogas? Hoe maken we onze energie?</vt:lpstr>
      <vt:lpstr>Dia 8</vt:lpstr>
      <vt:lpstr>Pellets(centrale): van de vrachtwagen tot de pletmachine</vt:lpstr>
      <vt:lpstr>Voor wat dienen pellets nu?</vt:lpstr>
      <vt:lpstr>Dia 11</vt:lpstr>
      <vt:lpstr>Besluit:</vt:lpstr>
      <vt:lpstr>Bedankt om te luisteren! R &amp; 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Biomassa</dc:title>
  <dc:creator>Robbe</dc:creator>
  <cp:lastModifiedBy>Robbe</cp:lastModifiedBy>
  <cp:revision>46</cp:revision>
  <dcterms:created xsi:type="dcterms:W3CDTF">2015-01-02T15:11:15Z</dcterms:created>
  <dcterms:modified xsi:type="dcterms:W3CDTF">2015-01-13T19:17:04Z</dcterms:modified>
</cp:coreProperties>
</file>