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7" r:id="rId7"/>
    <p:sldId id="260" r:id="rId8"/>
    <p:sldId id="261" r:id="rId9"/>
    <p:sldId id="262" r:id="rId10"/>
    <p:sldId id="265" r:id="rId11"/>
    <p:sldId id="266" r:id="rId12"/>
    <p:sldId id="268" r:id="rId13"/>
    <p:sldId id="263" r:id="rId1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86380" autoAdjust="0"/>
  </p:normalViewPr>
  <p:slideViewPr>
    <p:cSldViewPr>
      <p:cViewPr>
        <p:scale>
          <a:sx n="60" d="100"/>
          <a:sy n="60" d="100"/>
        </p:scale>
        <p:origin x="-990" y="-120"/>
      </p:cViewPr>
      <p:guideLst>
        <p:guide orient="horz" pos="2160"/>
        <p:guide pos="2880"/>
      </p:guideLst>
    </p:cSldViewPr>
  </p:slideViewPr>
  <p:outlineViewPr>
    <p:cViewPr>
      <p:scale>
        <a:sx n="33" d="100"/>
        <a:sy n="33" d="100"/>
      </p:scale>
      <p:origin x="258" y="97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E7A92B7-B42D-47D9-BC75-7DC514F0FC2C}" type="datetimeFigureOut">
              <a:rPr lang="nl-BE" smtClean="0"/>
              <a:pPr/>
              <a:t>20/03/2013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413671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E7A92B7-B42D-47D9-BC75-7DC514F0FC2C}" type="datetimeFigureOut">
              <a:rPr lang="nl-BE" smtClean="0"/>
              <a:pPr/>
              <a:t>20/03/2013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410774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E7A92B7-B42D-47D9-BC75-7DC514F0FC2C}" type="datetimeFigureOut">
              <a:rPr lang="nl-BE" smtClean="0"/>
              <a:pPr/>
              <a:t>20/03/2013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216821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E7A92B7-B42D-47D9-BC75-7DC514F0FC2C}" type="datetimeFigureOut">
              <a:rPr lang="nl-BE" smtClean="0"/>
              <a:pPr/>
              <a:t>20/03/2013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326798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E7A92B7-B42D-47D9-BC75-7DC514F0FC2C}" type="datetimeFigureOut">
              <a:rPr lang="nl-BE" smtClean="0"/>
              <a:pPr/>
              <a:t>20/03/2013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413607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1E7A92B7-B42D-47D9-BC75-7DC514F0FC2C}" type="datetimeFigureOut">
              <a:rPr lang="nl-BE" smtClean="0"/>
              <a:pPr/>
              <a:t>20/03/2013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181461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1E7A92B7-B42D-47D9-BC75-7DC514F0FC2C}" type="datetimeFigureOut">
              <a:rPr lang="nl-BE" smtClean="0"/>
              <a:pPr/>
              <a:t>20/03/2013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231655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1E7A92B7-B42D-47D9-BC75-7DC514F0FC2C}" type="datetimeFigureOut">
              <a:rPr lang="nl-BE" smtClean="0"/>
              <a:pPr/>
              <a:t>20/03/2013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279438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E7A92B7-B42D-47D9-BC75-7DC514F0FC2C}" type="datetimeFigureOut">
              <a:rPr lang="nl-BE" smtClean="0"/>
              <a:pPr/>
              <a:t>20/03/2013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221912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E7A92B7-B42D-47D9-BC75-7DC514F0FC2C}" type="datetimeFigureOut">
              <a:rPr lang="nl-BE" smtClean="0"/>
              <a:pPr/>
              <a:t>20/03/2013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254847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E7A92B7-B42D-47D9-BC75-7DC514F0FC2C}" type="datetimeFigureOut">
              <a:rPr lang="nl-BE" smtClean="0"/>
              <a:pPr/>
              <a:t>20/03/2013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196690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A92B7-B42D-47D9-BC75-7DC514F0FC2C}" type="datetimeFigureOut">
              <a:rPr lang="nl-BE" smtClean="0"/>
              <a:pPr/>
              <a:t>20/03/2013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D1EB8-FE37-4098-BC6D-40A772BE3091}" type="slidenum">
              <a:rPr lang="nl-BE" smtClean="0"/>
              <a:pPr/>
              <a:t>‹nr.›</a:t>
            </a:fld>
            <a:endParaRPr lang="nl-BE"/>
          </a:p>
        </p:txBody>
      </p:sp>
    </p:spTree>
    <p:extLst>
      <p:ext uri="{BB962C8B-B14F-4D97-AF65-F5344CB8AC3E}">
        <p14:creationId xmlns:p14="http://schemas.microsoft.com/office/powerpoint/2010/main" xmlns="" val="550931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upload.wikimedia.org/wikipedia/commons/e/e3/3_Resistors.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limmergids.be/sites/kmoexclusief/files/blog_imgs/LED%20reliefletters.jpg"/>
          <p:cNvPicPr>
            <a:picLocks noChangeAspect="1" noChangeArrowheads="1"/>
          </p:cNvPicPr>
          <p:nvPr/>
        </p:nvPicPr>
        <p:blipFill>
          <a:blip r:embed="rId2" cstate="print"/>
          <a:srcRect/>
          <a:stretch>
            <a:fillRect/>
          </a:stretch>
        </p:blipFill>
        <p:spPr bwMode="auto">
          <a:xfrm>
            <a:off x="0" y="-33580"/>
            <a:ext cx="9181368" cy="6891580"/>
          </a:xfrm>
          <a:prstGeom prst="rect">
            <a:avLst/>
          </a:prstGeom>
          <a:noFill/>
        </p:spPr>
      </p:pic>
      <p:sp>
        <p:nvSpPr>
          <p:cNvPr id="6" name="Tekstvak 5"/>
          <p:cNvSpPr txBox="1"/>
          <p:nvPr/>
        </p:nvSpPr>
        <p:spPr>
          <a:xfrm>
            <a:off x="3563888" y="6304002"/>
            <a:ext cx="6840760" cy="553998"/>
          </a:xfrm>
          <a:prstGeom prst="rect">
            <a:avLst/>
          </a:prstGeom>
          <a:noFill/>
        </p:spPr>
        <p:txBody>
          <a:bodyPr wrap="square" rtlCol="0">
            <a:spAutoFit/>
          </a:bodyPr>
          <a:lstStyle/>
          <a:p>
            <a:pPr algn="ctr"/>
            <a:r>
              <a:rPr lang="nl-BE" sz="3000" b="1" dirty="0" smtClean="0">
                <a:solidFill>
                  <a:schemeClr val="accent2">
                    <a:lumMod val="40000"/>
                    <a:lumOff val="60000"/>
                  </a:schemeClr>
                </a:solidFill>
              </a:rPr>
              <a:t>Lennert Priem   2b</a:t>
            </a:r>
            <a:endParaRPr lang="nl-BE" sz="3000" b="1" dirty="0">
              <a:solidFill>
                <a:schemeClr val="accent2">
                  <a:lumMod val="40000"/>
                  <a:lumOff val="60000"/>
                </a:schemeClr>
              </a:solidFill>
            </a:endParaRPr>
          </a:p>
        </p:txBody>
      </p:sp>
    </p:spTree>
    <p:extLst>
      <p:ext uri="{BB962C8B-B14F-4D97-AF65-F5344CB8AC3E}">
        <p14:creationId xmlns:p14="http://schemas.microsoft.com/office/powerpoint/2010/main" xmlns="" val="316918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nterieurvoorbeelden.be/keuken/design-modern/images/14-design-keuken-met-LED-verlichting-onder-toog.jpg"/>
          <p:cNvPicPr>
            <a:picLocks noChangeAspect="1" noChangeArrowheads="1"/>
          </p:cNvPicPr>
          <p:nvPr/>
        </p:nvPicPr>
        <p:blipFill>
          <a:blip r:embed="rId2" cstate="print"/>
          <a:srcRect/>
          <a:stretch>
            <a:fillRect/>
          </a:stretch>
        </p:blipFill>
        <p:spPr bwMode="auto">
          <a:xfrm>
            <a:off x="-252536" y="-109142"/>
            <a:ext cx="9516033" cy="6994526"/>
          </a:xfrm>
          <a:prstGeom prst="rect">
            <a:avLst/>
          </a:prstGeom>
          <a:noFill/>
        </p:spPr>
      </p:pic>
      <p:sp>
        <p:nvSpPr>
          <p:cNvPr id="2" name="Titel 1"/>
          <p:cNvSpPr>
            <a:spLocks noGrp="1"/>
          </p:cNvSpPr>
          <p:nvPr>
            <p:ph type="title"/>
          </p:nvPr>
        </p:nvSpPr>
        <p:spPr>
          <a:xfrm>
            <a:off x="457200" y="125760"/>
            <a:ext cx="8229600" cy="1143000"/>
          </a:xfrm>
        </p:spPr>
        <p:txBody>
          <a:bodyPr>
            <a:normAutofit/>
          </a:bodyPr>
          <a:lstStyle/>
          <a:p>
            <a:r>
              <a:rPr lang="nl-BE" b="1" dirty="0" smtClean="0"/>
              <a:t>Extra informatie</a:t>
            </a:r>
            <a:endParaRPr lang="nl-BE" b="1" dirty="0"/>
          </a:p>
        </p:txBody>
      </p:sp>
      <p:sp>
        <p:nvSpPr>
          <p:cNvPr id="4" name="Rechthoek 3"/>
          <p:cNvSpPr/>
          <p:nvPr/>
        </p:nvSpPr>
        <p:spPr>
          <a:xfrm>
            <a:off x="-36512" y="4581128"/>
            <a:ext cx="9144000" cy="2800767"/>
          </a:xfrm>
          <a:prstGeom prst="rect">
            <a:avLst/>
          </a:prstGeom>
        </p:spPr>
        <p:txBody>
          <a:bodyPr wrap="square">
            <a:spAutoFit/>
          </a:bodyPr>
          <a:lstStyle/>
          <a:p>
            <a:pPr algn="ctr">
              <a:buFontTx/>
              <a:buChar char="-"/>
            </a:pPr>
            <a:r>
              <a:rPr lang="nl-BE" sz="2000" b="1" dirty="0" smtClean="0">
                <a:solidFill>
                  <a:srgbClr val="CC3300"/>
                </a:solidFill>
              </a:rPr>
              <a:t>Bovendien hoeft een </a:t>
            </a:r>
            <a:r>
              <a:rPr lang="nl-BE" sz="2000" b="1" dirty="0" err="1" smtClean="0">
                <a:solidFill>
                  <a:srgbClr val="CC3300"/>
                </a:solidFill>
              </a:rPr>
              <a:t>Led-lamp</a:t>
            </a:r>
            <a:r>
              <a:rPr lang="nl-BE" sz="2000" b="1" dirty="0" smtClean="0">
                <a:solidFill>
                  <a:srgbClr val="CC3300"/>
                </a:solidFill>
              </a:rPr>
              <a:t> in tegenstelling tot de spaarlamp</a:t>
            </a:r>
          </a:p>
          <a:p>
            <a:pPr algn="ctr"/>
            <a:r>
              <a:rPr lang="nl-BE" sz="2000" b="1" dirty="0" smtClean="0">
                <a:solidFill>
                  <a:srgbClr val="CC3300"/>
                </a:solidFill>
              </a:rPr>
              <a:t>niet bij het chemisch afval, maar kunt u deze inleveren bij </a:t>
            </a:r>
            <a:r>
              <a:rPr lang="nl-BE" sz="2000" b="1" dirty="0" err="1" smtClean="0">
                <a:solidFill>
                  <a:srgbClr val="CC3300"/>
                </a:solidFill>
              </a:rPr>
              <a:t>electronica</a:t>
            </a:r>
            <a:r>
              <a:rPr lang="nl-BE" sz="2000" b="1" dirty="0" smtClean="0">
                <a:solidFill>
                  <a:srgbClr val="CC3300"/>
                </a:solidFill>
              </a:rPr>
              <a:t> afval. Men is dan</a:t>
            </a:r>
          </a:p>
          <a:p>
            <a:pPr algn="ctr"/>
            <a:r>
              <a:rPr lang="nl-BE" sz="2000" b="1" dirty="0" smtClean="0">
                <a:solidFill>
                  <a:srgbClr val="CC3300"/>
                </a:solidFill>
              </a:rPr>
              <a:t>in staat hier weer 95% weer te recycleren en men hoeft dan minder nieuwe</a:t>
            </a:r>
          </a:p>
          <a:p>
            <a:pPr algn="ctr"/>
            <a:r>
              <a:rPr lang="nl-BE" sz="2000" b="1" dirty="0" smtClean="0">
                <a:solidFill>
                  <a:srgbClr val="CC3300"/>
                </a:solidFill>
              </a:rPr>
              <a:t>grondstoffen te maken. </a:t>
            </a:r>
          </a:p>
          <a:p>
            <a:endParaRPr lang="nl-BE" sz="2000" b="1" dirty="0" smtClean="0">
              <a:solidFill>
                <a:srgbClr val="FFCC00"/>
              </a:solidFill>
            </a:endParaRPr>
          </a:p>
          <a:p>
            <a:endParaRPr lang="nl-BE" sz="2000" b="1" dirty="0" smtClean="0">
              <a:solidFill>
                <a:srgbClr val="FFCC00"/>
              </a:solidFill>
            </a:endParaRPr>
          </a:p>
          <a:p>
            <a:endParaRPr lang="nl-BE" dirty="0" smtClean="0"/>
          </a:p>
          <a:p>
            <a:endParaRPr lang="nl-BE" dirty="0"/>
          </a:p>
        </p:txBody>
      </p:sp>
      <p:sp>
        <p:nvSpPr>
          <p:cNvPr id="5" name="Tekstvak 4"/>
          <p:cNvSpPr txBox="1"/>
          <p:nvPr/>
        </p:nvSpPr>
        <p:spPr>
          <a:xfrm>
            <a:off x="-35496" y="1772817"/>
            <a:ext cx="9144000" cy="3323987"/>
          </a:xfrm>
          <a:prstGeom prst="rect">
            <a:avLst/>
          </a:prstGeom>
          <a:noFill/>
        </p:spPr>
        <p:txBody>
          <a:bodyPr wrap="square" rtlCol="0">
            <a:spAutoFit/>
          </a:bodyPr>
          <a:lstStyle/>
          <a:p>
            <a:pPr algn="ctr"/>
            <a:r>
              <a:rPr lang="nl-BE" sz="2000" b="1" dirty="0" err="1" smtClean="0">
                <a:solidFill>
                  <a:srgbClr val="FFFF00"/>
                </a:solidFill>
              </a:rPr>
              <a:t>Led-lampen</a:t>
            </a:r>
            <a:r>
              <a:rPr lang="nl-BE" sz="2000" b="1" dirty="0" smtClean="0">
                <a:solidFill>
                  <a:srgbClr val="FFFF00"/>
                </a:solidFill>
              </a:rPr>
              <a:t>                  gloeilampen</a:t>
            </a:r>
          </a:p>
          <a:p>
            <a:pPr algn="ctr"/>
            <a:r>
              <a:rPr lang="nl-BE" sz="2000" b="1" dirty="0" smtClean="0">
                <a:solidFill>
                  <a:srgbClr val="FFFF00"/>
                </a:solidFill>
              </a:rPr>
              <a:t>5 tot 10 watt                 50 watt</a:t>
            </a:r>
          </a:p>
          <a:p>
            <a:pPr algn="ctr"/>
            <a:endParaRPr lang="nl-BE" sz="2000" b="1" dirty="0" smtClean="0">
              <a:solidFill>
                <a:srgbClr val="FFFF00"/>
              </a:solidFill>
            </a:endParaRPr>
          </a:p>
          <a:p>
            <a:pPr algn="ctr"/>
            <a:r>
              <a:rPr lang="nl-BE" sz="2000" b="1" dirty="0" err="1" smtClean="0">
                <a:solidFill>
                  <a:srgbClr val="FFFF00"/>
                </a:solidFill>
              </a:rPr>
              <a:t>Led-lampen</a:t>
            </a:r>
            <a:r>
              <a:rPr lang="nl-BE" sz="2000" b="1" dirty="0" smtClean="0">
                <a:solidFill>
                  <a:srgbClr val="FFFF00"/>
                </a:solidFill>
              </a:rPr>
              <a:t>                  spaarlampen</a:t>
            </a:r>
          </a:p>
          <a:p>
            <a:pPr algn="ctr"/>
            <a:r>
              <a:rPr lang="nl-BE" sz="2000" b="1" dirty="0" smtClean="0">
                <a:solidFill>
                  <a:srgbClr val="FFFF00"/>
                </a:solidFill>
              </a:rPr>
              <a:t>5 tot 10 watt                 12 watt</a:t>
            </a:r>
          </a:p>
          <a:p>
            <a:pPr algn="ctr"/>
            <a:endParaRPr lang="nl-BE" sz="2000" dirty="0" smtClean="0">
              <a:solidFill>
                <a:srgbClr val="FF0000"/>
              </a:solidFill>
            </a:endParaRPr>
          </a:p>
          <a:p>
            <a:endParaRPr lang="nl-BE" dirty="0" smtClean="0"/>
          </a:p>
          <a:p>
            <a:endParaRPr lang="nl-BE" dirty="0" smtClean="0"/>
          </a:p>
          <a:p>
            <a:endParaRPr lang="nl-BE" dirty="0" smtClean="0"/>
          </a:p>
          <a:p>
            <a:endParaRPr lang="nl-BE" dirty="0" smtClean="0"/>
          </a:p>
          <a:p>
            <a:endParaRPr lang="nl-BE" dirty="0"/>
          </a:p>
        </p:txBody>
      </p:sp>
      <p:cxnSp>
        <p:nvCxnSpPr>
          <p:cNvPr id="7" name="Rechte verbindingslijn met pijl 6"/>
          <p:cNvCxnSpPr/>
          <p:nvPr/>
        </p:nvCxnSpPr>
        <p:spPr>
          <a:xfrm>
            <a:off x="4211960" y="1988840"/>
            <a:ext cx="648072"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a:off x="4499992" y="3212976"/>
            <a:ext cx="648072"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4499992" y="2276872"/>
            <a:ext cx="576064"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a:off x="4139952" y="2924944"/>
            <a:ext cx="720080"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hthoek 13"/>
          <p:cNvSpPr/>
          <p:nvPr/>
        </p:nvSpPr>
        <p:spPr>
          <a:xfrm>
            <a:off x="-4572000" y="692696"/>
            <a:ext cx="4572000" cy="1754326"/>
          </a:xfrm>
          <a:prstGeom prst="rect">
            <a:avLst/>
          </a:prstGeom>
        </p:spPr>
        <p:txBody>
          <a:bodyPr>
            <a:spAutoFit/>
          </a:bodyPr>
          <a:lstStyle/>
          <a:p>
            <a:pPr>
              <a:buFontTx/>
              <a:buChar char="-"/>
            </a:pPr>
            <a:r>
              <a:rPr lang="nl-BE" b="1" dirty="0" smtClean="0"/>
              <a:t>Slechts 5 tot 10 Watt led licht is al genoeg om een kamer volledig te kunnen verlichten, dit is veel minder in tegenstelling tot een gloeilamp of halogeenspot die zo 50 Watt per stuk!!! Ook een stuk minder dan de spaarlamp die gemiddeld 12 watt verbruikt. </a:t>
            </a:r>
          </a:p>
        </p:txBody>
      </p:sp>
      <p:sp>
        <p:nvSpPr>
          <p:cNvPr id="15" name="Rechthoek 14"/>
          <p:cNvSpPr/>
          <p:nvPr/>
        </p:nvSpPr>
        <p:spPr>
          <a:xfrm>
            <a:off x="-4861048" y="2636912"/>
            <a:ext cx="4572000" cy="1477328"/>
          </a:xfrm>
          <a:prstGeom prst="rect">
            <a:avLst/>
          </a:prstGeom>
        </p:spPr>
        <p:txBody>
          <a:bodyPr>
            <a:spAutoFit/>
          </a:bodyPr>
          <a:lstStyle/>
          <a:p>
            <a:pPr>
              <a:buFontTx/>
              <a:buChar char="-"/>
            </a:pPr>
            <a:r>
              <a:rPr lang="nl-BE" b="1" dirty="0" smtClean="0"/>
              <a:t>-De </a:t>
            </a:r>
            <a:r>
              <a:rPr lang="nl-BE" b="1" dirty="0" err="1" smtClean="0"/>
              <a:t>LED-lamp</a:t>
            </a:r>
            <a:r>
              <a:rPr lang="nl-BE" b="1" dirty="0" smtClean="0"/>
              <a:t> is een zeer energiezuinige lamp, led verbruikt maar</a:t>
            </a:r>
          </a:p>
          <a:p>
            <a:r>
              <a:rPr lang="nl-BE" b="1" dirty="0" smtClean="0"/>
              <a:t>liefst 90% minder energie dan een gewone gloeilamp/halogeenspot en gaat ruim 50 keer</a:t>
            </a:r>
          </a:p>
          <a:p>
            <a:r>
              <a:rPr lang="nl-BE" b="1" dirty="0" smtClean="0"/>
              <a:t>langer mee.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9"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0" dur="500"/>
                                        <p:tgtEl>
                                          <p:spTgt spid="5">
                                            <p:txEl>
                                              <p:pRg st="1" end="1"/>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5" dur="5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36" dur="500"/>
                                        <p:tgtEl>
                                          <p:spTgt spid="5">
                                            <p:txEl>
                                              <p:pRg st="4" end="4"/>
                                            </p:txEl>
                                          </p:spTgt>
                                        </p:tgtEl>
                                      </p:cBhvr>
                                    </p:animEffec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4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45" dur="1000"/>
                                        <p:tgtEl>
                                          <p:spTgt spid="4">
                                            <p:txEl>
                                              <p:pRg st="0" end="0"/>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 calcmode="lin" valueType="num">
                                      <p:cBhvr>
                                        <p:cTn id="48"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4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50" dur="1000"/>
                                        <p:tgtEl>
                                          <p:spTgt spid="4">
                                            <p:txEl>
                                              <p:pRg st="1" end="1"/>
                                            </p:txEl>
                                          </p:spTgt>
                                        </p:tgtEl>
                                      </p:cBhvr>
                                    </p:animEffect>
                                  </p:childTnLst>
                                </p:cTn>
                              </p:par>
                              <p:par>
                                <p:cTn id="51" presetID="55" presetClass="entr" presetSubtype="0" fill="hold"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p:cTn id="53"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54"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55" dur="1000"/>
                                        <p:tgtEl>
                                          <p:spTgt spid="4">
                                            <p:txEl>
                                              <p:pRg st="2" end="2"/>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 calcmode="lin" valueType="num">
                                      <p:cBhvr>
                                        <p:cTn id="5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5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6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Weetje</a:t>
            </a:r>
            <a:endParaRPr lang="nl-BE" b="1" dirty="0"/>
          </a:p>
        </p:txBody>
      </p:sp>
      <p:sp>
        <p:nvSpPr>
          <p:cNvPr id="4" name="Rechthoek 3"/>
          <p:cNvSpPr/>
          <p:nvPr/>
        </p:nvSpPr>
        <p:spPr>
          <a:xfrm>
            <a:off x="0" y="2001034"/>
            <a:ext cx="9144000" cy="738664"/>
          </a:xfrm>
          <a:prstGeom prst="rect">
            <a:avLst/>
          </a:prstGeom>
        </p:spPr>
        <p:txBody>
          <a:bodyPr wrap="square">
            <a:spAutoFit/>
          </a:bodyPr>
          <a:lstStyle/>
          <a:p>
            <a:pPr algn="ctr"/>
            <a:r>
              <a:rPr lang="nl-BE" sz="2100" b="1" dirty="0" smtClean="0"/>
              <a:t>Als je een </a:t>
            </a:r>
            <a:r>
              <a:rPr lang="nl-BE" sz="2100" b="1" smtClean="0"/>
              <a:t>Led-lamp </a:t>
            </a:r>
            <a:r>
              <a:rPr lang="nl-BE" sz="2100" b="1" dirty="0" smtClean="0"/>
              <a:t>koopt is het duurder dan andere lampen. Maar na 2 jaar heb je de meerprijs teruggewonnen, omdat je energiefactuur lager is!</a:t>
            </a:r>
          </a:p>
        </p:txBody>
      </p:sp>
      <p:pic>
        <p:nvPicPr>
          <p:cNvPr id="3074" name="Picture 2" descr="http://solarandalucia.net/wp-content/uploads/2009/06/LED_Light.jpg"/>
          <p:cNvPicPr>
            <a:picLocks noChangeAspect="1" noChangeArrowheads="1"/>
          </p:cNvPicPr>
          <p:nvPr/>
        </p:nvPicPr>
        <p:blipFill>
          <a:blip r:embed="rId2" cstate="print"/>
          <a:srcRect/>
          <a:stretch>
            <a:fillRect/>
          </a:stretch>
        </p:blipFill>
        <p:spPr bwMode="auto">
          <a:xfrm>
            <a:off x="2411760" y="3231852"/>
            <a:ext cx="3816424" cy="3365500"/>
          </a:xfrm>
          <a:prstGeom prst="rect">
            <a:avLst/>
          </a:prstGeom>
          <a:noFill/>
        </p:spPr>
      </p:pic>
      <p:sp>
        <p:nvSpPr>
          <p:cNvPr id="6" name="Rechthoek 5"/>
          <p:cNvSpPr/>
          <p:nvPr/>
        </p:nvSpPr>
        <p:spPr>
          <a:xfrm>
            <a:off x="-4572000" y="2852936"/>
            <a:ext cx="4572000" cy="923330"/>
          </a:xfrm>
          <a:prstGeom prst="rect">
            <a:avLst/>
          </a:prstGeom>
        </p:spPr>
        <p:txBody>
          <a:bodyPr>
            <a:spAutoFit/>
          </a:bodyPr>
          <a:lstStyle/>
          <a:p>
            <a:pPr algn="ctr"/>
            <a:r>
              <a:rPr lang="nl-BE" b="1" dirty="0" smtClean="0"/>
              <a:t>maar de besparing op het</a:t>
            </a:r>
          </a:p>
          <a:p>
            <a:pPr algn="ctr"/>
            <a:r>
              <a:rPr lang="nl-BE" b="1" dirty="0" smtClean="0"/>
              <a:t>energienota betaalt u de aanschaf kosten gemiddeld binnen 2 jaar terug.</a:t>
            </a:r>
            <a:endParaRPr lang="nl-B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1" presetClass="entr" presetSubtype="0" fill="hold" grpId="0" nodeType="withEffect">
                                  <p:stCondLst>
                                    <p:cond delay="1000"/>
                                  </p:stCondLst>
                                  <p:iterate type="lt">
                                    <p:tmPct val="10000"/>
                                  </p:iterate>
                                  <p:childTnLst>
                                    <p:set>
                                      <p:cBhvr>
                                        <p:cTn id="8" dur="1" fill="hold">
                                          <p:stCondLst>
                                            <p:cond delay="0"/>
                                          </p:stCondLst>
                                        </p:cTn>
                                        <p:tgtEl>
                                          <p:spTgt spid="4"/>
                                        </p:tgtEl>
                                        <p:attrNameLst>
                                          <p:attrName>style.visibility</p:attrName>
                                        </p:attrNameLst>
                                      </p:cBhvr>
                                      <p:to>
                                        <p:strVal val="visible"/>
                                      </p:to>
                                    </p:set>
                                    <p:anim calcmode="lin" valueType="num">
                                      <p:cBhvr>
                                        <p:cTn id="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 calcmode="lin" valueType="num">
                                      <p:cBhvr>
                                        <p:cTn id="1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4"/>
                                        </p:tgtEl>
                                      </p:cBhvr>
                                    </p:animEffect>
                                  </p:childTnLst>
                                </p:cTn>
                              </p:par>
                              <p:par>
                                <p:cTn id="14" presetID="1" presetClass="entr" presetSubtype="0" fill="hold" nodeType="withEffect">
                                  <p:stCondLst>
                                    <p:cond delay="1000"/>
                                  </p:stCondLst>
                                  <p:childTnLst>
                                    <p:set>
                                      <p:cBhvr>
                                        <p:cTn id="15"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nowi-elektrotechniek.nl/upload/Led_verlichting.jpg"/>
          <p:cNvPicPr>
            <a:picLocks noChangeAspect="1" noChangeArrowheads="1"/>
          </p:cNvPicPr>
          <p:nvPr/>
        </p:nvPicPr>
        <p:blipFill>
          <a:blip r:embed="rId2" cstate="print"/>
          <a:srcRect/>
          <a:stretch>
            <a:fillRect/>
          </a:stretch>
        </p:blipFill>
        <p:spPr bwMode="auto">
          <a:xfrm>
            <a:off x="-396552" y="-136526"/>
            <a:ext cx="9970920" cy="6994526"/>
          </a:xfrm>
          <a:prstGeom prst="rect">
            <a:avLst/>
          </a:prstGeom>
          <a:noFill/>
        </p:spPr>
      </p:pic>
      <p:pic>
        <p:nvPicPr>
          <p:cNvPr id="25602" name="Picture 2" descr="http://images04.olx.ca/ui/7/56/37/1285234924_85914937_1-Pictures-of--Super-bright-30-CM-12-SMD-LED-Light-Strip-internal-external-1285234924.jpg"/>
          <p:cNvPicPr>
            <a:picLocks noChangeAspect="1" noChangeArrowheads="1"/>
          </p:cNvPicPr>
          <p:nvPr/>
        </p:nvPicPr>
        <p:blipFill>
          <a:blip r:embed="rId3" cstate="print"/>
          <a:srcRect/>
          <a:stretch>
            <a:fillRect/>
          </a:stretch>
        </p:blipFill>
        <p:spPr bwMode="auto">
          <a:xfrm>
            <a:off x="-177062" y="6858000"/>
            <a:ext cx="9321062" cy="6994525"/>
          </a:xfrm>
          <a:prstGeom prst="rect">
            <a:avLst/>
          </a:prstGeom>
          <a:noFill/>
        </p:spPr>
      </p:pic>
      <p:sp>
        <p:nvSpPr>
          <p:cNvPr id="2" name="Titel 1"/>
          <p:cNvSpPr>
            <a:spLocks noGrp="1"/>
          </p:cNvSpPr>
          <p:nvPr>
            <p:ph type="title"/>
          </p:nvPr>
        </p:nvSpPr>
        <p:spPr/>
        <p:txBody>
          <a:bodyPr/>
          <a:lstStyle/>
          <a:p>
            <a:r>
              <a:rPr lang="nl-BE" b="1" dirty="0" smtClean="0"/>
              <a:t>Wat hebben we geleerd???</a:t>
            </a:r>
            <a:endParaRPr lang="nl-BE" b="1" dirty="0"/>
          </a:p>
        </p:txBody>
      </p:sp>
      <p:sp>
        <p:nvSpPr>
          <p:cNvPr id="4" name="Rechthoek 3"/>
          <p:cNvSpPr/>
          <p:nvPr/>
        </p:nvSpPr>
        <p:spPr>
          <a:xfrm>
            <a:off x="0" y="4653136"/>
            <a:ext cx="9144000" cy="2523768"/>
          </a:xfrm>
          <a:prstGeom prst="rect">
            <a:avLst/>
          </a:prstGeom>
        </p:spPr>
        <p:txBody>
          <a:bodyPr wrap="square">
            <a:spAutoFit/>
          </a:bodyPr>
          <a:lstStyle/>
          <a:p>
            <a:pPr algn="ctr"/>
            <a:r>
              <a:rPr lang="nl-BE" sz="3000" b="1" u="sng" dirty="0" smtClean="0">
                <a:solidFill>
                  <a:srgbClr val="FFFF00"/>
                </a:solidFill>
              </a:rPr>
              <a:t>Besluit:</a:t>
            </a:r>
          </a:p>
          <a:p>
            <a:pPr algn="ctr"/>
            <a:endParaRPr lang="nl-BE" sz="2000" b="1" u="sng" dirty="0" smtClean="0">
              <a:solidFill>
                <a:srgbClr val="FFFF00"/>
              </a:solidFill>
            </a:endParaRPr>
          </a:p>
          <a:p>
            <a:pPr algn="ctr"/>
            <a:r>
              <a:rPr lang="nl-BE" sz="2400" b="1" dirty="0" smtClean="0">
                <a:solidFill>
                  <a:srgbClr val="FFFF00"/>
                </a:solidFill>
              </a:rPr>
              <a:t>Vervang uw huidige lampen door </a:t>
            </a:r>
            <a:r>
              <a:rPr lang="nl-BE" sz="2400" b="1" dirty="0" err="1" smtClean="0">
                <a:solidFill>
                  <a:srgbClr val="FFFF00"/>
                </a:solidFill>
              </a:rPr>
              <a:t>led-lampen</a:t>
            </a:r>
            <a:r>
              <a:rPr lang="nl-BE" sz="2400" b="1" dirty="0" smtClean="0">
                <a:solidFill>
                  <a:srgbClr val="FFFF00"/>
                </a:solidFill>
              </a:rPr>
              <a:t>  dan kunt u op jaarbasis flinke</a:t>
            </a:r>
          </a:p>
          <a:p>
            <a:pPr algn="ctr"/>
            <a:r>
              <a:rPr lang="nl-BE" sz="2400" b="1" dirty="0" smtClean="0">
                <a:solidFill>
                  <a:srgbClr val="FFFF00"/>
                </a:solidFill>
              </a:rPr>
              <a:t>bedragen besparen!!!</a:t>
            </a:r>
          </a:p>
          <a:p>
            <a:endParaRPr lang="nl-BE" dirty="0" smtClean="0"/>
          </a:p>
          <a:p>
            <a:endParaRPr lang="nl-BE" dirty="0" smtClean="0"/>
          </a:p>
        </p:txBody>
      </p:sp>
      <p:sp>
        <p:nvSpPr>
          <p:cNvPr id="5" name="Tekstvak 4"/>
          <p:cNvSpPr txBox="1"/>
          <p:nvPr/>
        </p:nvSpPr>
        <p:spPr>
          <a:xfrm>
            <a:off x="0" y="2047488"/>
            <a:ext cx="9144000" cy="2923877"/>
          </a:xfrm>
          <a:prstGeom prst="rect">
            <a:avLst/>
          </a:prstGeom>
          <a:noFill/>
        </p:spPr>
        <p:txBody>
          <a:bodyPr wrap="square" rtlCol="0">
            <a:spAutoFit/>
          </a:bodyPr>
          <a:lstStyle/>
          <a:p>
            <a:pPr algn="ctr"/>
            <a:r>
              <a:rPr lang="nl-BE" sz="2300" b="1" dirty="0" smtClean="0">
                <a:solidFill>
                  <a:srgbClr val="FF0000"/>
                </a:solidFill>
              </a:rPr>
              <a:t>1. Dat een </a:t>
            </a:r>
            <a:r>
              <a:rPr lang="nl-BE" sz="2300" b="1" dirty="0" err="1" smtClean="0">
                <a:solidFill>
                  <a:srgbClr val="FF0000"/>
                </a:solidFill>
              </a:rPr>
              <a:t>led-lamp</a:t>
            </a:r>
            <a:r>
              <a:rPr lang="nl-BE" sz="2300" b="1" dirty="0" smtClean="0">
                <a:solidFill>
                  <a:srgbClr val="FF0000"/>
                </a:solidFill>
              </a:rPr>
              <a:t> langer meegaat dan andere lampen!!! </a:t>
            </a:r>
          </a:p>
          <a:p>
            <a:pPr algn="ctr"/>
            <a:endParaRPr lang="nl-BE" sz="2300" b="1" dirty="0" smtClean="0">
              <a:solidFill>
                <a:srgbClr val="FF0000"/>
              </a:solidFill>
            </a:endParaRPr>
          </a:p>
          <a:p>
            <a:pPr algn="ctr"/>
            <a:r>
              <a:rPr lang="nl-BE" sz="2300" b="1" dirty="0" smtClean="0">
                <a:solidFill>
                  <a:srgbClr val="FF0000"/>
                </a:solidFill>
              </a:rPr>
              <a:t>2. </a:t>
            </a:r>
            <a:r>
              <a:rPr lang="nl-BE" sz="2300" b="1" dirty="0" err="1" smtClean="0">
                <a:solidFill>
                  <a:srgbClr val="FF0000"/>
                </a:solidFill>
              </a:rPr>
              <a:t>Led-lampen</a:t>
            </a:r>
            <a:r>
              <a:rPr lang="nl-BE" sz="2300" b="1" dirty="0" smtClean="0">
                <a:solidFill>
                  <a:srgbClr val="FF0000"/>
                </a:solidFill>
              </a:rPr>
              <a:t> verbruiken minder!!!</a:t>
            </a:r>
          </a:p>
          <a:p>
            <a:pPr algn="ctr"/>
            <a:endParaRPr lang="nl-BE" sz="2300" b="1" dirty="0" smtClean="0">
              <a:solidFill>
                <a:srgbClr val="FF0000"/>
              </a:solidFill>
            </a:endParaRPr>
          </a:p>
          <a:p>
            <a:pPr algn="ctr"/>
            <a:r>
              <a:rPr lang="nl-BE" sz="2300" b="1" dirty="0" smtClean="0">
                <a:solidFill>
                  <a:srgbClr val="FF0000"/>
                </a:solidFill>
              </a:rPr>
              <a:t>3. </a:t>
            </a:r>
            <a:r>
              <a:rPr lang="nl-BE" sz="2300" b="1" dirty="0" err="1" smtClean="0">
                <a:solidFill>
                  <a:srgbClr val="FF0000"/>
                </a:solidFill>
              </a:rPr>
              <a:t>Led-lampen</a:t>
            </a:r>
            <a:r>
              <a:rPr lang="nl-BE" sz="2300" b="1" dirty="0" smtClean="0">
                <a:solidFill>
                  <a:srgbClr val="FF0000"/>
                </a:solidFill>
              </a:rPr>
              <a:t> zijn de toekomst!!!</a:t>
            </a:r>
          </a:p>
          <a:p>
            <a:endParaRPr lang="nl-BE" sz="2300" b="1" dirty="0" smtClean="0">
              <a:solidFill>
                <a:srgbClr val="C00000"/>
              </a:solidFill>
            </a:endParaRPr>
          </a:p>
          <a:p>
            <a:endParaRPr lang="nl-BE" sz="2300" b="1" dirty="0" smtClean="0">
              <a:solidFill>
                <a:srgbClr val="C00000"/>
              </a:solidFill>
            </a:endParaRPr>
          </a:p>
          <a:p>
            <a:endParaRPr lang="nl-BE" sz="23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anim calcmode="lin" valueType="num">
                                      <p:cBhvr>
                                        <p:cTn id="2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2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0" dur="2000" fill="hold"/>
                                        <p:tgtEl>
                                          <p:spTgt spid="4">
                                            <p:txEl>
                                              <p:pRg st="0" end="0"/>
                                            </p:txEl>
                                          </p:spTgt>
                                        </p:tgtEl>
                                        <p:attrNameLst>
                                          <p:attrName>ppt_w</p:attrName>
                                        </p:attrNameLst>
                                      </p:cBhvr>
                                      <p:tavLst>
                                        <p:tav tm="0">
                                          <p:val>
                                            <p:fltVal val="0"/>
                                          </p:val>
                                        </p:tav>
                                        <p:tav tm="100000">
                                          <p:val>
                                            <p:strVal val="#ppt_w"/>
                                          </p:val>
                                        </p:tav>
                                      </p:tavLst>
                                    </p:anim>
                                  </p:childTnLst>
                                </p:cTn>
                              </p:par>
                              <p:par>
                                <p:cTn id="31" presetID="35"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2000"/>
                                        <p:tgtEl>
                                          <p:spTgt spid="4">
                                            <p:txEl>
                                              <p:pRg st="2" end="2"/>
                                            </p:txEl>
                                          </p:spTgt>
                                        </p:tgtEl>
                                      </p:cBhvr>
                                    </p:animEffect>
                                    <p:anim calcmode="lin" valueType="num">
                                      <p:cBhvr>
                                        <p:cTn id="34"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35"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4">
                                            <p:txEl>
                                              <p:pRg st="2" end="2"/>
                                            </p:txEl>
                                          </p:spTgt>
                                        </p:tgtEl>
                                        <p:attrNameLst>
                                          <p:attrName>ppt_w</p:attrName>
                                        </p:attrNameLst>
                                      </p:cBhvr>
                                      <p:tavLst>
                                        <p:tav tm="0">
                                          <p:val>
                                            <p:fltVal val="0"/>
                                          </p:val>
                                        </p:tav>
                                        <p:tav tm="100000">
                                          <p:val>
                                            <p:strVal val="#ppt_w"/>
                                          </p:val>
                                        </p:tav>
                                      </p:tavLst>
                                    </p:anim>
                                  </p:childTnLst>
                                </p:cTn>
                              </p:par>
                              <p:par>
                                <p:cTn id="37" presetID="35"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2000"/>
                                        <p:tgtEl>
                                          <p:spTgt spid="4">
                                            <p:txEl>
                                              <p:pRg st="3" end="3"/>
                                            </p:txEl>
                                          </p:spTgt>
                                        </p:tgtEl>
                                      </p:cBhvr>
                                    </p:animEffect>
                                    <p:anim calcmode="lin" valueType="num">
                                      <p:cBhvr>
                                        <p:cTn id="40" dur="2000" fill="hold"/>
                                        <p:tgtEl>
                                          <p:spTgt spid="4">
                                            <p:txEl>
                                              <p:pRg st="3" end="3"/>
                                            </p:txEl>
                                          </p:spTgt>
                                        </p:tgtEl>
                                        <p:attrNameLst>
                                          <p:attrName>style.rotation</p:attrName>
                                        </p:attrNameLst>
                                      </p:cBhvr>
                                      <p:tavLst>
                                        <p:tav tm="0">
                                          <p:val>
                                            <p:fltVal val="720"/>
                                          </p:val>
                                        </p:tav>
                                        <p:tav tm="100000">
                                          <p:val>
                                            <p:fltVal val="0"/>
                                          </p:val>
                                        </p:tav>
                                      </p:tavLst>
                                    </p:anim>
                                    <p:anim calcmode="lin" valueType="num">
                                      <p:cBhvr>
                                        <p:cTn id="41"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4">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x3.be/verkoop/afbeeldingen_high/jblight/effect/LED%20STRIP%2020CM.jpg"/>
          <p:cNvPicPr>
            <a:picLocks noChangeAspect="1" noChangeArrowheads="1"/>
          </p:cNvPicPr>
          <p:nvPr/>
        </p:nvPicPr>
        <p:blipFill>
          <a:blip r:embed="rId2" cstate="print"/>
          <a:srcRect/>
          <a:stretch>
            <a:fillRect/>
          </a:stretch>
        </p:blipFill>
        <p:spPr bwMode="auto">
          <a:xfrm>
            <a:off x="-133350" y="0"/>
            <a:ext cx="9277350" cy="6858000"/>
          </a:xfrm>
          <a:prstGeom prst="rect">
            <a:avLst/>
          </a:prstGeom>
          <a:noFill/>
        </p:spPr>
      </p:pic>
      <p:sp>
        <p:nvSpPr>
          <p:cNvPr id="2" name="Titel 1"/>
          <p:cNvSpPr>
            <a:spLocks noGrp="1"/>
          </p:cNvSpPr>
          <p:nvPr>
            <p:ph type="title"/>
          </p:nvPr>
        </p:nvSpPr>
        <p:spPr>
          <a:xfrm rot="1574110">
            <a:off x="1024077" y="1986142"/>
            <a:ext cx="8229600" cy="1143000"/>
          </a:xfrm>
        </p:spPr>
        <p:txBody>
          <a:bodyPr>
            <a:normAutofit/>
          </a:bodyPr>
          <a:lstStyle/>
          <a:p>
            <a:r>
              <a:rPr lang="nl-BE" sz="5000" b="1" dirty="0" smtClean="0">
                <a:solidFill>
                  <a:srgbClr val="FFFF00"/>
                </a:solidFill>
              </a:rPr>
              <a:t>Dank u voor jullie aandacht!!!</a:t>
            </a:r>
            <a:endParaRPr lang="nl-BE" sz="5000" b="1" dirty="0">
              <a:solidFill>
                <a:srgbClr val="FFFF00"/>
              </a:solidFill>
            </a:endParaRPr>
          </a:p>
        </p:txBody>
      </p:sp>
      <p:sp>
        <p:nvSpPr>
          <p:cNvPr id="5" name="Tekstvak 4"/>
          <p:cNvSpPr txBox="1"/>
          <p:nvPr/>
        </p:nvSpPr>
        <p:spPr>
          <a:xfrm>
            <a:off x="611560" y="5517232"/>
            <a:ext cx="2808312" cy="630942"/>
          </a:xfrm>
          <a:prstGeom prst="rect">
            <a:avLst/>
          </a:prstGeom>
          <a:noFill/>
        </p:spPr>
        <p:txBody>
          <a:bodyPr wrap="square" rtlCol="0">
            <a:spAutoFit/>
          </a:bodyPr>
          <a:lstStyle/>
          <a:p>
            <a:r>
              <a:rPr lang="nl-BE" sz="3500" b="1" dirty="0" smtClean="0">
                <a:solidFill>
                  <a:srgbClr val="FF0000"/>
                </a:solidFill>
              </a:rPr>
              <a:t>EINDE!!!!!</a:t>
            </a:r>
            <a:endParaRPr lang="nl-BE" sz="3500" b="1" dirty="0">
              <a:solidFill>
                <a:srgbClr val="FF0000"/>
              </a:solidFill>
            </a:endParaRPr>
          </a:p>
        </p:txBody>
      </p:sp>
    </p:spTree>
    <p:extLst>
      <p:ext uri="{BB962C8B-B14F-4D97-AF65-F5344CB8AC3E}">
        <p14:creationId xmlns:p14="http://schemas.microsoft.com/office/powerpoint/2010/main" xmlns="" val="54027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atic.tekoopjes.be/img/205/led-rgb-multicolor-spot-230v-gu10-afstandsbediening.jpg"/>
          <p:cNvPicPr>
            <a:picLocks noChangeAspect="1" noChangeArrowheads="1"/>
          </p:cNvPicPr>
          <p:nvPr/>
        </p:nvPicPr>
        <p:blipFill>
          <a:blip r:embed="rId2" cstate="print"/>
          <a:srcRect/>
          <a:stretch>
            <a:fillRect/>
          </a:stretch>
        </p:blipFill>
        <p:spPr bwMode="auto">
          <a:xfrm>
            <a:off x="-180528" y="1"/>
            <a:ext cx="9324528" cy="6858000"/>
          </a:xfrm>
          <a:prstGeom prst="rect">
            <a:avLst/>
          </a:prstGeom>
          <a:noFill/>
        </p:spPr>
      </p:pic>
      <p:sp>
        <p:nvSpPr>
          <p:cNvPr id="2" name="Titel 1"/>
          <p:cNvSpPr>
            <a:spLocks noGrp="1"/>
          </p:cNvSpPr>
          <p:nvPr>
            <p:ph type="title"/>
          </p:nvPr>
        </p:nvSpPr>
        <p:spPr/>
        <p:txBody>
          <a:bodyPr/>
          <a:lstStyle/>
          <a:p>
            <a:r>
              <a:rPr lang="nl-BE" b="1" dirty="0" smtClean="0"/>
              <a:t>Hoe ziet een led eruit?</a:t>
            </a:r>
            <a:endParaRPr lang="nl-BE" b="1" dirty="0"/>
          </a:p>
        </p:txBody>
      </p:sp>
      <p:pic>
        <p:nvPicPr>
          <p:cNvPr id="21506" name="Picture 2" descr="http://atmega32-avr.com/wp-content/uploads/2012/06/Led.jpg"/>
          <p:cNvPicPr>
            <a:picLocks noChangeAspect="1" noChangeArrowheads="1"/>
          </p:cNvPicPr>
          <p:nvPr/>
        </p:nvPicPr>
        <p:blipFill>
          <a:blip r:embed="rId3" cstate="print"/>
          <a:srcRect/>
          <a:stretch>
            <a:fillRect/>
          </a:stretch>
        </p:blipFill>
        <p:spPr bwMode="auto">
          <a:xfrm>
            <a:off x="1547664" y="1916832"/>
            <a:ext cx="6012159" cy="4509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1000"/>
                                  </p:stCondLst>
                                  <p:childTnLst>
                                    <p:set>
                                      <p:cBhvr>
                                        <p:cTn id="9" dur="1" fill="hold">
                                          <p:stCondLst>
                                            <p:cond delay="0"/>
                                          </p:stCondLst>
                                        </p:cTn>
                                        <p:tgtEl>
                                          <p:spTgt spid="21506"/>
                                        </p:tgtEl>
                                        <p:attrNameLst>
                                          <p:attrName>style.visibility</p:attrName>
                                        </p:attrNameLst>
                                      </p:cBhvr>
                                      <p:to>
                                        <p:strVal val="visible"/>
                                      </p:to>
                                    </p:set>
                                    <p:anim calcmode="lin" valueType="num">
                                      <p:cBhvr>
                                        <p:cTn id="10" dur="1000" fill="hold"/>
                                        <p:tgtEl>
                                          <p:spTgt spid="21506"/>
                                        </p:tgtEl>
                                        <p:attrNameLst>
                                          <p:attrName>ppt_w</p:attrName>
                                        </p:attrNameLst>
                                      </p:cBhvr>
                                      <p:tavLst>
                                        <p:tav tm="0">
                                          <p:val>
                                            <p:fltVal val="0"/>
                                          </p:val>
                                        </p:tav>
                                        <p:tav tm="100000">
                                          <p:val>
                                            <p:strVal val="#ppt_w"/>
                                          </p:val>
                                        </p:tav>
                                      </p:tavLst>
                                    </p:anim>
                                    <p:anim calcmode="lin" valueType="num">
                                      <p:cBhvr>
                                        <p:cTn id="11" dur="1000" fill="hold"/>
                                        <p:tgtEl>
                                          <p:spTgt spid="21506"/>
                                        </p:tgtEl>
                                        <p:attrNameLst>
                                          <p:attrName>ppt_h</p:attrName>
                                        </p:attrNameLst>
                                      </p:cBhvr>
                                      <p:tavLst>
                                        <p:tav tm="0">
                                          <p:val>
                                            <p:fltVal val="0"/>
                                          </p:val>
                                        </p:tav>
                                        <p:tav tm="100000">
                                          <p:val>
                                            <p:strVal val="#ppt_h"/>
                                          </p:val>
                                        </p:tav>
                                      </p:tavLst>
                                    </p:anim>
                                    <p:animEffect transition="in" filter="fade">
                                      <p:cBhvr>
                                        <p:cTn id="12"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gawkerassets.com/img/17fjutqw64jixjpg/original.jpg"/>
          <p:cNvPicPr>
            <a:picLocks noChangeAspect="1" noChangeArrowheads="1"/>
          </p:cNvPicPr>
          <p:nvPr/>
        </p:nvPicPr>
        <p:blipFill>
          <a:blip r:embed="rId2" cstate="print"/>
          <a:srcRect/>
          <a:stretch>
            <a:fillRect/>
          </a:stretch>
        </p:blipFill>
        <p:spPr bwMode="auto">
          <a:xfrm>
            <a:off x="1" y="-136525"/>
            <a:ext cx="9144000" cy="6994525"/>
          </a:xfrm>
          <a:prstGeom prst="rect">
            <a:avLst/>
          </a:prstGeom>
          <a:noFill/>
        </p:spPr>
      </p:pic>
      <p:sp>
        <p:nvSpPr>
          <p:cNvPr id="2" name="Titel 1"/>
          <p:cNvSpPr>
            <a:spLocks noGrp="1"/>
          </p:cNvSpPr>
          <p:nvPr>
            <p:ph type="title"/>
          </p:nvPr>
        </p:nvSpPr>
        <p:spPr/>
        <p:txBody>
          <a:bodyPr/>
          <a:lstStyle/>
          <a:p>
            <a:r>
              <a:rPr lang="nl-BE" b="1" dirty="0" smtClean="0">
                <a:solidFill>
                  <a:srgbClr val="FFFF00"/>
                </a:solidFill>
              </a:rPr>
              <a:t>Verschillende </a:t>
            </a:r>
            <a:r>
              <a:rPr lang="nl-BE" b="1" dirty="0" err="1" smtClean="0">
                <a:solidFill>
                  <a:srgbClr val="FFFF00"/>
                </a:solidFill>
              </a:rPr>
              <a:t>led’s</a:t>
            </a:r>
            <a:endParaRPr lang="nl-BE" b="1" dirty="0">
              <a:solidFill>
                <a:srgbClr val="FFFF00"/>
              </a:solidFill>
            </a:endParaRPr>
          </a:p>
        </p:txBody>
      </p:sp>
      <p:pic>
        <p:nvPicPr>
          <p:cNvPr id="7170" name="Picture 2" descr="http://upload.wikimedia.org/wikipedia/commons/thumb/9/9e/Verschiedene_LEDs.jpg/750px-Verschiedene_LEDs.jpg"/>
          <p:cNvPicPr>
            <a:picLocks noChangeAspect="1" noChangeArrowheads="1"/>
          </p:cNvPicPr>
          <p:nvPr/>
        </p:nvPicPr>
        <p:blipFill>
          <a:blip r:embed="rId3" cstate="print"/>
          <a:srcRect/>
          <a:stretch>
            <a:fillRect/>
          </a:stretch>
        </p:blipFill>
        <p:spPr bwMode="auto">
          <a:xfrm>
            <a:off x="0" y="1844824"/>
            <a:ext cx="9144000" cy="3213546"/>
          </a:xfrm>
          <a:prstGeom prst="rect">
            <a:avLst/>
          </a:prstGeom>
          <a:noFill/>
        </p:spPr>
      </p:pic>
    </p:spTree>
    <p:extLst>
      <p:ext uri="{BB962C8B-B14F-4D97-AF65-F5344CB8AC3E}">
        <p14:creationId xmlns:p14="http://schemas.microsoft.com/office/powerpoint/2010/main" xmlns="" val="402548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1000"/>
                                  </p:stCondLst>
                                  <p:childTnLst>
                                    <p:set>
                                      <p:cBhvr>
                                        <p:cTn id="9" dur="1" fill="hold">
                                          <p:stCondLst>
                                            <p:cond delay="0"/>
                                          </p:stCondLst>
                                        </p:cTn>
                                        <p:tgtEl>
                                          <p:spTgt spid="7170"/>
                                        </p:tgtEl>
                                        <p:attrNameLst>
                                          <p:attrName>style.visibility</p:attrName>
                                        </p:attrNameLst>
                                      </p:cBhvr>
                                      <p:to>
                                        <p:strVal val="visible"/>
                                      </p:to>
                                    </p:set>
                                    <p:animEffect transition="in" filter="circle(in)">
                                      <p:cBhvr>
                                        <p:cTn id="10"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Led schakeling</a:t>
            </a:r>
            <a:endParaRPr lang="nl-BE" b="1" dirty="0"/>
          </a:p>
        </p:txBody>
      </p:sp>
      <p:pic>
        <p:nvPicPr>
          <p:cNvPr id="2050" name="Picture 2" descr="http://members.home.nl/sjraar/images/LED-schem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6" y="1844824"/>
            <a:ext cx="9145016" cy="4786605"/>
          </a:xfrm>
          <a:prstGeom prst="rect">
            <a:avLst/>
          </a:prstGeom>
          <a:noFill/>
          <a:ln w="0">
            <a:noFill/>
          </a:ln>
          <a:extLst>
            <a:ext uri="{909E8E84-426E-40DD-AFC4-6F175D3DCCD1}">
              <a14:hiddenFill xmlns:a14="http://schemas.microsoft.com/office/drawing/2010/main" xmlns="">
                <a:solidFill>
                  <a:srgbClr val="FFFFFF"/>
                </a:solidFill>
              </a14:hiddenFill>
            </a:ext>
          </a:extLst>
        </p:spPr>
      </p:pic>
      <p:sp>
        <p:nvSpPr>
          <p:cNvPr id="7" name="Tekstvak 6"/>
          <p:cNvSpPr txBox="1"/>
          <p:nvPr/>
        </p:nvSpPr>
        <p:spPr>
          <a:xfrm>
            <a:off x="2195736" y="4221088"/>
            <a:ext cx="1224136" cy="646331"/>
          </a:xfrm>
          <a:prstGeom prst="rect">
            <a:avLst/>
          </a:prstGeom>
          <a:noFill/>
        </p:spPr>
        <p:txBody>
          <a:bodyPr wrap="square" rtlCol="0">
            <a:spAutoFit/>
          </a:bodyPr>
          <a:lstStyle/>
          <a:p>
            <a:pPr algn="ctr"/>
            <a:r>
              <a:rPr lang="nl-BE" b="1" dirty="0" smtClean="0"/>
              <a:t>Draad (geleider)</a:t>
            </a:r>
            <a:r>
              <a:rPr lang="nl-BE" dirty="0" smtClean="0"/>
              <a:t> </a:t>
            </a:r>
            <a:endParaRPr lang="nl-BE" dirty="0"/>
          </a:p>
        </p:txBody>
      </p:sp>
      <p:sp>
        <p:nvSpPr>
          <p:cNvPr id="8" name="Tekstvak 7"/>
          <p:cNvSpPr txBox="1"/>
          <p:nvPr/>
        </p:nvSpPr>
        <p:spPr>
          <a:xfrm>
            <a:off x="3419872" y="3284984"/>
            <a:ext cx="1512168" cy="646331"/>
          </a:xfrm>
          <a:prstGeom prst="rect">
            <a:avLst/>
          </a:prstGeom>
          <a:noFill/>
        </p:spPr>
        <p:txBody>
          <a:bodyPr wrap="square" rtlCol="0">
            <a:spAutoFit/>
          </a:bodyPr>
          <a:lstStyle/>
          <a:p>
            <a:pPr algn="ctr"/>
            <a:r>
              <a:rPr lang="nl-BE" b="1" dirty="0" smtClean="0"/>
              <a:t>Batterij (stroombron) </a:t>
            </a:r>
            <a:endParaRPr lang="nl-BE" b="1" dirty="0"/>
          </a:p>
        </p:txBody>
      </p:sp>
      <p:sp>
        <p:nvSpPr>
          <p:cNvPr id="9" name="Tekstvak 8"/>
          <p:cNvSpPr txBox="1"/>
          <p:nvPr/>
        </p:nvSpPr>
        <p:spPr>
          <a:xfrm>
            <a:off x="4139952" y="4221088"/>
            <a:ext cx="1368152" cy="646331"/>
          </a:xfrm>
          <a:prstGeom prst="rect">
            <a:avLst/>
          </a:prstGeom>
          <a:noFill/>
        </p:spPr>
        <p:txBody>
          <a:bodyPr wrap="square" rtlCol="0">
            <a:spAutoFit/>
          </a:bodyPr>
          <a:lstStyle/>
          <a:p>
            <a:pPr algn="ctr"/>
            <a:r>
              <a:rPr lang="nl-BE" b="1" dirty="0" smtClean="0"/>
              <a:t>Led (omzetter) </a:t>
            </a:r>
            <a:endParaRPr lang="nl-BE" b="1" dirty="0"/>
          </a:p>
        </p:txBody>
      </p:sp>
      <p:cxnSp>
        <p:nvCxnSpPr>
          <p:cNvPr id="11" name="Rechte verbindingslijn met pijl 10"/>
          <p:cNvCxnSpPr>
            <a:stCxn id="7" idx="1"/>
          </p:cNvCxnSpPr>
          <p:nvPr/>
        </p:nvCxnSpPr>
        <p:spPr>
          <a:xfrm flipH="1" flipV="1">
            <a:off x="1763688" y="4437112"/>
            <a:ext cx="432048" cy="10714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V="1">
            <a:off x="4139952" y="2852936"/>
            <a:ext cx="0" cy="43204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H="1">
            <a:off x="3419872" y="4869160"/>
            <a:ext cx="1008112" cy="50405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a:off x="5292080" y="4869160"/>
            <a:ext cx="1080120" cy="67943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flipH="1">
            <a:off x="4499992" y="4869160"/>
            <a:ext cx="144016" cy="50405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a:off x="4932040" y="4941168"/>
            <a:ext cx="288032" cy="49476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1" name="Ovaal 30"/>
          <p:cNvSpPr/>
          <p:nvPr/>
        </p:nvSpPr>
        <p:spPr>
          <a:xfrm>
            <a:off x="3491880" y="1772816"/>
            <a:ext cx="1296144" cy="1008112"/>
          </a:xfrm>
          <a:prstGeom prst="ellipse">
            <a:avLst/>
          </a:prstGeom>
          <a:solidFill>
            <a:schemeClr val="accent1">
              <a:alpha val="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Ovaal 31"/>
          <p:cNvSpPr/>
          <p:nvPr/>
        </p:nvSpPr>
        <p:spPr>
          <a:xfrm>
            <a:off x="2627784" y="5373216"/>
            <a:ext cx="936104" cy="792088"/>
          </a:xfrm>
          <a:prstGeom prst="ellipse">
            <a:avLst/>
          </a:prstGeom>
          <a:solidFill>
            <a:schemeClr val="accent1">
              <a:alpha val="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al 32"/>
          <p:cNvSpPr/>
          <p:nvPr/>
        </p:nvSpPr>
        <p:spPr>
          <a:xfrm>
            <a:off x="3851920" y="5373216"/>
            <a:ext cx="864096" cy="792088"/>
          </a:xfrm>
          <a:prstGeom prst="ellipse">
            <a:avLst/>
          </a:prstGeom>
          <a:solidFill>
            <a:schemeClr val="accent1">
              <a:alpha val="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Ovaal 33"/>
          <p:cNvSpPr/>
          <p:nvPr/>
        </p:nvSpPr>
        <p:spPr>
          <a:xfrm>
            <a:off x="5004048" y="5445224"/>
            <a:ext cx="864096" cy="792088"/>
          </a:xfrm>
          <a:prstGeom prst="ellipse">
            <a:avLst/>
          </a:prstGeom>
          <a:solidFill>
            <a:schemeClr val="accent1">
              <a:alpha val="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Ovaal 34"/>
          <p:cNvSpPr/>
          <p:nvPr/>
        </p:nvSpPr>
        <p:spPr>
          <a:xfrm>
            <a:off x="6372200" y="5445224"/>
            <a:ext cx="864096" cy="720080"/>
          </a:xfrm>
          <a:prstGeom prst="ellipse">
            <a:avLst/>
          </a:prstGeom>
          <a:solidFill>
            <a:schemeClr val="accent1">
              <a:alpha val="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Ovaal 17"/>
          <p:cNvSpPr/>
          <p:nvPr/>
        </p:nvSpPr>
        <p:spPr>
          <a:xfrm>
            <a:off x="5220072" y="1988840"/>
            <a:ext cx="2088232" cy="1008112"/>
          </a:xfrm>
          <a:prstGeom prst="ellipse">
            <a:avLst/>
          </a:prstGeom>
          <a:solidFill>
            <a:schemeClr val="accent1">
              <a:alpha val="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0" name="Rechte verbindingslijn met pijl 19"/>
          <p:cNvCxnSpPr/>
          <p:nvPr/>
        </p:nvCxnSpPr>
        <p:spPr>
          <a:xfrm flipV="1">
            <a:off x="6228184" y="3068960"/>
            <a:ext cx="0" cy="43204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5652120" y="3501008"/>
            <a:ext cx="1224136" cy="369332"/>
          </a:xfrm>
          <a:prstGeom prst="rect">
            <a:avLst/>
          </a:prstGeom>
          <a:noFill/>
        </p:spPr>
        <p:txBody>
          <a:bodyPr wrap="square" rtlCol="0">
            <a:spAutoFit/>
          </a:bodyPr>
          <a:lstStyle/>
          <a:p>
            <a:r>
              <a:rPr lang="nl-BE" b="1" dirty="0" smtClean="0"/>
              <a:t>weerstand </a:t>
            </a:r>
            <a:endParaRPr lang="nl-BE" b="1" dirty="0"/>
          </a:p>
        </p:txBody>
      </p:sp>
      <p:pic>
        <p:nvPicPr>
          <p:cNvPr id="6146" name="Picture 2" descr="File:3 Resistors.jpg">
            <a:hlinkClick r:id="rId3"/>
          </p:cNvPr>
          <p:cNvPicPr>
            <a:picLocks noChangeAspect="1" noChangeArrowheads="1"/>
          </p:cNvPicPr>
          <p:nvPr/>
        </p:nvPicPr>
        <p:blipFill>
          <a:blip r:embed="rId4" cstate="print"/>
          <a:srcRect/>
          <a:stretch>
            <a:fillRect/>
          </a:stretch>
        </p:blipFill>
        <p:spPr bwMode="auto">
          <a:xfrm>
            <a:off x="2555776" y="2940495"/>
            <a:ext cx="4560168" cy="3368825"/>
          </a:xfrm>
          <a:prstGeom prst="rect">
            <a:avLst/>
          </a:prstGeom>
          <a:noFill/>
        </p:spPr>
      </p:pic>
      <p:sp>
        <p:nvSpPr>
          <p:cNvPr id="23" name="Tekstvak 22"/>
          <p:cNvSpPr txBox="1"/>
          <p:nvPr/>
        </p:nvSpPr>
        <p:spPr>
          <a:xfrm>
            <a:off x="971600" y="6300028"/>
            <a:ext cx="7560840" cy="369332"/>
          </a:xfrm>
          <a:prstGeom prst="rect">
            <a:avLst/>
          </a:prstGeom>
          <a:noFill/>
        </p:spPr>
        <p:txBody>
          <a:bodyPr wrap="square" rtlCol="0">
            <a:spAutoFit/>
          </a:bodyPr>
          <a:lstStyle/>
          <a:p>
            <a:r>
              <a:rPr lang="nl-NL" dirty="0" smtClean="0"/>
              <a:t>Het is een voorwerp dat dient om elektrische stroom beperkt door te laten.</a:t>
            </a:r>
            <a:endParaRPr lang="nl-BE" dirty="0"/>
          </a:p>
        </p:txBody>
      </p:sp>
      <p:sp>
        <p:nvSpPr>
          <p:cNvPr id="24" name="Tekstvak 23"/>
          <p:cNvSpPr txBox="1"/>
          <p:nvPr/>
        </p:nvSpPr>
        <p:spPr>
          <a:xfrm>
            <a:off x="2915816" y="5589240"/>
            <a:ext cx="1656184" cy="369332"/>
          </a:xfrm>
          <a:prstGeom prst="rect">
            <a:avLst/>
          </a:prstGeom>
          <a:noFill/>
        </p:spPr>
        <p:txBody>
          <a:bodyPr wrap="square" rtlCol="0">
            <a:spAutoFit/>
          </a:bodyPr>
          <a:lstStyle/>
          <a:p>
            <a:r>
              <a:rPr lang="nl-BE" dirty="0" smtClean="0"/>
              <a:t>weerstand</a:t>
            </a:r>
            <a:endParaRPr lang="nl-BE" dirty="0"/>
          </a:p>
        </p:txBody>
      </p:sp>
    </p:spTree>
    <p:extLst>
      <p:ext uri="{BB962C8B-B14F-4D97-AF65-F5344CB8AC3E}">
        <p14:creationId xmlns:p14="http://schemas.microsoft.com/office/powerpoint/2010/main" xmlns="" val="395100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1000" fill="hold"/>
                                        <p:tgtEl>
                                          <p:spTgt spid="33"/>
                                        </p:tgtEl>
                                        <p:attrNameLst>
                                          <p:attrName>ppt_w</p:attrName>
                                        </p:attrNameLst>
                                      </p:cBhvr>
                                      <p:tavLst>
                                        <p:tav tm="0">
                                          <p:val>
                                            <p:fltVal val="0"/>
                                          </p:val>
                                        </p:tav>
                                        <p:tav tm="100000">
                                          <p:val>
                                            <p:strVal val="#ppt_w"/>
                                          </p:val>
                                        </p:tav>
                                      </p:tavLst>
                                    </p:anim>
                                    <p:anim calcmode="lin" valueType="num">
                                      <p:cBhvr>
                                        <p:cTn id="45" dur="1000" fill="hold"/>
                                        <p:tgtEl>
                                          <p:spTgt spid="33"/>
                                        </p:tgtEl>
                                        <p:attrNameLst>
                                          <p:attrName>ppt_h</p:attrName>
                                        </p:attrNameLst>
                                      </p:cBhvr>
                                      <p:tavLst>
                                        <p:tav tm="0">
                                          <p:val>
                                            <p:fltVal val="0"/>
                                          </p:val>
                                        </p:tav>
                                        <p:tav tm="100000">
                                          <p:val>
                                            <p:strVal val="#ppt_h"/>
                                          </p:val>
                                        </p:tav>
                                      </p:tavLst>
                                    </p:anim>
                                    <p:anim calcmode="lin" valueType="num">
                                      <p:cBhvr>
                                        <p:cTn id="46" dur="1000" fill="hold"/>
                                        <p:tgtEl>
                                          <p:spTgt spid="33"/>
                                        </p:tgtEl>
                                        <p:attrNameLst>
                                          <p:attrName>style.rotation</p:attrName>
                                        </p:attrNameLst>
                                      </p:cBhvr>
                                      <p:tavLst>
                                        <p:tav tm="0">
                                          <p:val>
                                            <p:fltVal val="90"/>
                                          </p:val>
                                        </p:tav>
                                        <p:tav tm="100000">
                                          <p:val>
                                            <p:fltVal val="0"/>
                                          </p:val>
                                        </p:tav>
                                      </p:tavLst>
                                    </p:anim>
                                    <p:animEffect transition="in" filter="fade">
                                      <p:cBhvr>
                                        <p:cTn id="47" dur="1000"/>
                                        <p:tgtEl>
                                          <p:spTgt spid="33"/>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1000" fill="hold"/>
                                        <p:tgtEl>
                                          <p:spTgt spid="34"/>
                                        </p:tgtEl>
                                        <p:attrNameLst>
                                          <p:attrName>ppt_w</p:attrName>
                                        </p:attrNameLst>
                                      </p:cBhvr>
                                      <p:tavLst>
                                        <p:tav tm="0">
                                          <p:val>
                                            <p:fltVal val="0"/>
                                          </p:val>
                                        </p:tav>
                                        <p:tav tm="100000">
                                          <p:val>
                                            <p:strVal val="#ppt_w"/>
                                          </p:val>
                                        </p:tav>
                                      </p:tavLst>
                                    </p:anim>
                                    <p:anim calcmode="lin" valueType="num">
                                      <p:cBhvr>
                                        <p:cTn id="51" dur="1000" fill="hold"/>
                                        <p:tgtEl>
                                          <p:spTgt spid="34"/>
                                        </p:tgtEl>
                                        <p:attrNameLst>
                                          <p:attrName>ppt_h</p:attrName>
                                        </p:attrNameLst>
                                      </p:cBhvr>
                                      <p:tavLst>
                                        <p:tav tm="0">
                                          <p:val>
                                            <p:fltVal val="0"/>
                                          </p:val>
                                        </p:tav>
                                        <p:tav tm="100000">
                                          <p:val>
                                            <p:strVal val="#ppt_h"/>
                                          </p:val>
                                        </p:tav>
                                      </p:tavLst>
                                    </p:anim>
                                    <p:anim calcmode="lin" valueType="num">
                                      <p:cBhvr>
                                        <p:cTn id="52" dur="1000" fill="hold"/>
                                        <p:tgtEl>
                                          <p:spTgt spid="34"/>
                                        </p:tgtEl>
                                        <p:attrNameLst>
                                          <p:attrName>style.rotation</p:attrName>
                                        </p:attrNameLst>
                                      </p:cBhvr>
                                      <p:tavLst>
                                        <p:tav tm="0">
                                          <p:val>
                                            <p:fltVal val="90"/>
                                          </p:val>
                                        </p:tav>
                                        <p:tav tm="100000">
                                          <p:val>
                                            <p:fltVal val="0"/>
                                          </p:val>
                                        </p:tav>
                                      </p:tavLst>
                                    </p:anim>
                                    <p:animEffect transition="in" filter="fade">
                                      <p:cBhvr>
                                        <p:cTn id="53" dur="1000"/>
                                        <p:tgtEl>
                                          <p:spTgt spid="34"/>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 calcmode="lin" valueType="num">
                                      <p:cBhvr>
                                        <p:cTn id="58" dur="1000" fill="hold"/>
                                        <p:tgtEl>
                                          <p:spTgt spid="35"/>
                                        </p:tgtEl>
                                        <p:attrNameLst>
                                          <p:attrName>style.rotation</p:attrName>
                                        </p:attrNameLst>
                                      </p:cBhvr>
                                      <p:tavLst>
                                        <p:tav tm="0">
                                          <p:val>
                                            <p:fltVal val="90"/>
                                          </p:val>
                                        </p:tav>
                                        <p:tav tm="100000">
                                          <p:val>
                                            <p:fltVal val="0"/>
                                          </p:val>
                                        </p:tav>
                                      </p:tavLst>
                                    </p:anim>
                                    <p:animEffect transition="in" filter="fade">
                                      <p:cBhvr>
                                        <p:cTn id="59" dur="1000"/>
                                        <p:tgtEl>
                                          <p:spTgt spid="35"/>
                                        </p:tgtEl>
                                      </p:cBhvr>
                                    </p:animEffect>
                                  </p:childTnLst>
                                </p:cTn>
                              </p:par>
                              <p:par>
                                <p:cTn id="60" presetID="1"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arn(inVertical)">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par>
                                <p:cTn id="80" presetID="1" presetClass="entr" presetSubtype="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barn(inVertical)">
                                      <p:cBhvr>
                                        <p:cTn id="86" dur="5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nodeType="clickEffect">
                                  <p:stCondLst>
                                    <p:cond delay="0"/>
                                  </p:stCondLst>
                                  <p:childTnLst>
                                    <p:set>
                                      <p:cBhvr>
                                        <p:cTn id="90" dur="1" fill="hold">
                                          <p:stCondLst>
                                            <p:cond delay="0"/>
                                          </p:stCondLst>
                                        </p:cTn>
                                        <p:tgtEl>
                                          <p:spTgt spid="6146"/>
                                        </p:tgtEl>
                                        <p:attrNameLst>
                                          <p:attrName>style.visibility</p:attrName>
                                        </p:attrNameLst>
                                      </p:cBhvr>
                                      <p:to>
                                        <p:strVal val="visible"/>
                                      </p:to>
                                    </p:set>
                                    <p:anim calcmode="lin" valueType="num">
                                      <p:cBhvr>
                                        <p:cTn id="91" dur="500" fill="hold"/>
                                        <p:tgtEl>
                                          <p:spTgt spid="6146"/>
                                        </p:tgtEl>
                                        <p:attrNameLst>
                                          <p:attrName>ppt_w</p:attrName>
                                        </p:attrNameLst>
                                      </p:cBhvr>
                                      <p:tavLst>
                                        <p:tav tm="0">
                                          <p:val>
                                            <p:fltVal val="0"/>
                                          </p:val>
                                        </p:tav>
                                        <p:tav tm="100000">
                                          <p:val>
                                            <p:strVal val="#ppt_w"/>
                                          </p:val>
                                        </p:tav>
                                      </p:tavLst>
                                    </p:anim>
                                    <p:anim calcmode="lin" valueType="num">
                                      <p:cBhvr>
                                        <p:cTn id="92" dur="500" fill="hold"/>
                                        <p:tgtEl>
                                          <p:spTgt spid="6146"/>
                                        </p:tgtEl>
                                        <p:attrNameLst>
                                          <p:attrName>ppt_h</p:attrName>
                                        </p:attrNameLst>
                                      </p:cBhvr>
                                      <p:tavLst>
                                        <p:tav tm="0">
                                          <p:val>
                                            <p:fltVal val="0"/>
                                          </p:val>
                                        </p:tav>
                                        <p:tav tm="100000">
                                          <p:val>
                                            <p:strVal val="#ppt_h"/>
                                          </p:val>
                                        </p:tav>
                                      </p:tavLst>
                                    </p:anim>
                                    <p:anim calcmode="lin" valueType="num">
                                      <p:cBhvr>
                                        <p:cTn id="93" dur="500" fill="hold"/>
                                        <p:tgtEl>
                                          <p:spTgt spid="6146"/>
                                        </p:tgtEl>
                                        <p:attrNameLst>
                                          <p:attrName>style.rotation</p:attrName>
                                        </p:attrNameLst>
                                      </p:cBhvr>
                                      <p:tavLst>
                                        <p:tav tm="0">
                                          <p:val>
                                            <p:fltVal val="360"/>
                                          </p:val>
                                        </p:tav>
                                        <p:tav tm="100000">
                                          <p:val>
                                            <p:fltVal val="0"/>
                                          </p:val>
                                        </p:tav>
                                      </p:tavLst>
                                    </p:anim>
                                    <p:animEffect transition="in" filter="fade">
                                      <p:cBhvr>
                                        <p:cTn id="94" dur="500"/>
                                        <p:tgtEl>
                                          <p:spTgt spid="6146"/>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 calcmode="lin" valueType="num">
                                      <p:cBhvr>
                                        <p:cTn id="99" dur="500" fill="hold"/>
                                        <p:tgtEl>
                                          <p:spTgt spid="24"/>
                                        </p:tgtEl>
                                        <p:attrNameLst>
                                          <p:attrName>style.rotation</p:attrName>
                                        </p:attrNameLst>
                                      </p:cBhvr>
                                      <p:tavLst>
                                        <p:tav tm="0">
                                          <p:val>
                                            <p:fltVal val="360"/>
                                          </p:val>
                                        </p:tav>
                                        <p:tav tm="100000">
                                          <p:val>
                                            <p:fltVal val="0"/>
                                          </p:val>
                                        </p:tav>
                                      </p:tavLst>
                                    </p:anim>
                                    <p:animEffect transition="in" filter="fade">
                                      <p:cBhvr>
                                        <p:cTn id="100" dur="500"/>
                                        <p:tgtEl>
                                          <p:spTgt spid="24"/>
                                        </p:tgtEl>
                                      </p:cBhvr>
                                    </p:animEffect>
                                  </p:childTnLst>
                                </p:cTn>
                              </p:par>
                            </p:childTnLst>
                          </p:cTn>
                        </p:par>
                        <p:par>
                          <p:cTn id="101" fill="hold">
                            <p:stCondLst>
                              <p:cond delay="500"/>
                            </p:stCondLst>
                            <p:childTnLst>
                              <p:par>
                                <p:cTn id="102" presetID="55" presetClass="entr" presetSubtype="0" fill="hold" grpId="0" nodeType="afterEffect">
                                  <p:stCondLst>
                                    <p:cond delay="1000"/>
                                  </p:stCondLst>
                                  <p:childTnLst>
                                    <p:set>
                                      <p:cBhvr>
                                        <p:cTn id="103" dur="1" fill="hold">
                                          <p:stCondLst>
                                            <p:cond delay="0"/>
                                          </p:stCondLst>
                                        </p:cTn>
                                        <p:tgtEl>
                                          <p:spTgt spid="23"/>
                                        </p:tgtEl>
                                        <p:attrNameLst>
                                          <p:attrName>style.visibility</p:attrName>
                                        </p:attrNameLst>
                                      </p:cBhvr>
                                      <p:to>
                                        <p:strVal val="visible"/>
                                      </p:to>
                                    </p:set>
                                    <p:anim calcmode="lin" valueType="num">
                                      <p:cBhvr>
                                        <p:cTn id="104" dur="1000" fill="hold"/>
                                        <p:tgtEl>
                                          <p:spTgt spid="23"/>
                                        </p:tgtEl>
                                        <p:attrNameLst>
                                          <p:attrName>ppt_w</p:attrName>
                                        </p:attrNameLst>
                                      </p:cBhvr>
                                      <p:tavLst>
                                        <p:tav tm="0">
                                          <p:val>
                                            <p:strVal val="#ppt_w*0.70"/>
                                          </p:val>
                                        </p:tav>
                                        <p:tav tm="100000">
                                          <p:val>
                                            <p:strVal val="#ppt_w"/>
                                          </p:val>
                                        </p:tav>
                                      </p:tavLst>
                                    </p:anim>
                                    <p:anim calcmode="lin" valueType="num">
                                      <p:cBhvr>
                                        <p:cTn id="105" dur="1000" fill="hold"/>
                                        <p:tgtEl>
                                          <p:spTgt spid="23"/>
                                        </p:tgtEl>
                                        <p:attrNameLst>
                                          <p:attrName>ppt_h</p:attrName>
                                        </p:attrNameLst>
                                      </p:cBhvr>
                                      <p:tavLst>
                                        <p:tav tm="0">
                                          <p:val>
                                            <p:strVal val="#ppt_h"/>
                                          </p:val>
                                        </p:tav>
                                        <p:tav tm="100000">
                                          <p:val>
                                            <p:strVal val="#ppt_h"/>
                                          </p:val>
                                        </p:tav>
                                      </p:tavLst>
                                    </p:anim>
                                    <p:animEffect transition="in" filter="fade">
                                      <p:cBhvr>
                                        <p:cTn id="10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31" grpId="0" animBg="1"/>
      <p:bldP spid="32" grpId="0" animBg="1"/>
      <p:bldP spid="33" grpId="0" animBg="1"/>
      <p:bldP spid="34" grpId="0" animBg="1"/>
      <p:bldP spid="35" grpId="0" animBg="1"/>
      <p:bldP spid="18" grpId="0" animBg="1"/>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x3.be/verkoop/afbeeldingen_high/jblight/effect/LED%20QUADRA%20BEA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el 1"/>
          <p:cNvSpPr>
            <a:spLocks noGrp="1"/>
          </p:cNvSpPr>
          <p:nvPr>
            <p:ph type="title"/>
          </p:nvPr>
        </p:nvSpPr>
        <p:spPr>
          <a:xfrm>
            <a:off x="467544" y="404664"/>
            <a:ext cx="8229600" cy="1143000"/>
          </a:xfrm>
        </p:spPr>
        <p:txBody>
          <a:bodyPr/>
          <a:lstStyle/>
          <a:p>
            <a:r>
              <a:rPr lang="nl-BE" b="1" dirty="0" smtClean="0"/>
              <a:t>Led</a:t>
            </a:r>
            <a:endParaRPr lang="nl-BE" b="1" dirty="0"/>
          </a:p>
        </p:txBody>
      </p:sp>
      <p:sp>
        <p:nvSpPr>
          <p:cNvPr id="3" name="Tijdelijke aanduiding voor inhoud 2"/>
          <p:cNvSpPr>
            <a:spLocks noGrp="1"/>
          </p:cNvSpPr>
          <p:nvPr>
            <p:ph idx="1"/>
          </p:nvPr>
        </p:nvSpPr>
        <p:spPr>
          <a:xfrm>
            <a:off x="395536" y="1844824"/>
            <a:ext cx="8291264" cy="4569371"/>
          </a:xfrm>
        </p:spPr>
        <p:txBody>
          <a:bodyPr>
            <a:normAutofit/>
          </a:bodyPr>
          <a:lstStyle/>
          <a:p>
            <a:r>
              <a:rPr lang="nl-NL" sz="2700" dirty="0" err="1">
                <a:solidFill>
                  <a:srgbClr val="FF0000"/>
                </a:solidFill>
              </a:rPr>
              <a:t>l</a:t>
            </a:r>
            <a:r>
              <a:rPr lang="nl-NL" sz="2700" dirty="0" err="1">
                <a:solidFill>
                  <a:srgbClr val="FFFF00"/>
                </a:solidFill>
              </a:rPr>
              <a:t>ight-</a:t>
            </a:r>
            <a:r>
              <a:rPr lang="nl-NL" sz="2700" dirty="0" err="1">
                <a:solidFill>
                  <a:srgbClr val="FF0000"/>
                </a:solidFill>
              </a:rPr>
              <a:t>e</a:t>
            </a:r>
            <a:r>
              <a:rPr lang="nl-NL" sz="2700" dirty="0" err="1">
                <a:solidFill>
                  <a:srgbClr val="FFFF00"/>
                </a:solidFill>
              </a:rPr>
              <a:t>mitting</a:t>
            </a:r>
            <a:r>
              <a:rPr lang="nl-NL" sz="2700" dirty="0">
                <a:solidFill>
                  <a:srgbClr val="FFFF00"/>
                </a:solidFill>
              </a:rPr>
              <a:t> </a:t>
            </a:r>
            <a:r>
              <a:rPr lang="nl-NL" sz="2700" dirty="0">
                <a:solidFill>
                  <a:srgbClr val="FF0000"/>
                </a:solidFill>
              </a:rPr>
              <a:t>d</a:t>
            </a:r>
            <a:r>
              <a:rPr lang="nl-NL" sz="2700" dirty="0">
                <a:solidFill>
                  <a:srgbClr val="FFFF00"/>
                </a:solidFill>
              </a:rPr>
              <a:t>iode</a:t>
            </a:r>
            <a:r>
              <a:rPr lang="nl-NL" sz="2700" dirty="0" smtClean="0">
                <a:solidFill>
                  <a:srgbClr val="FFFF00"/>
                </a:solidFill>
              </a:rPr>
              <a:t>:</a:t>
            </a:r>
            <a:endParaRPr lang="nl-NL" sz="2700" dirty="0">
              <a:solidFill>
                <a:srgbClr val="FFFF00"/>
              </a:solidFill>
            </a:endParaRPr>
          </a:p>
          <a:p>
            <a:r>
              <a:rPr lang="nl-NL" sz="2700" u="sng" dirty="0" smtClean="0">
                <a:solidFill>
                  <a:srgbClr val="FFFF00"/>
                </a:solidFill>
              </a:rPr>
              <a:t>De Russische wetenschapper Oleg </a:t>
            </a:r>
            <a:r>
              <a:rPr lang="nl-NL" sz="2700" u="sng" dirty="0" err="1" smtClean="0">
                <a:solidFill>
                  <a:srgbClr val="FFFF00"/>
                </a:solidFill>
              </a:rPr>
              <a:t>Losev</a:t>
            </a:r>
            <a:r>
              <a:rPr lang="nl-NL" sz="2700" u="sng" dirty="0" smtClean="0">
                <a:solidFill>
                  <a:srgbClr val="FFFF00"/>
                </a:solidFill>
              </a:rPr>
              <a:t> </a:t>
            </a:r>
            <a:r>
              <a:rPr lang="nl-NL" sz="2700" dirty="0" smtClean="0">
                <a:solidFill>
                  <a:srgbClr val="FFFF00"/>
                </a:solidFill>
              </a:rPr>
              <a:t>ontdekte reeds halverwege de jaren 1920 de led.</a:t>
            </a:r>
            <a:endParaRPr lang="nl-BE" sz="2700" dirty="0" smtClean="0">
              <a:solidFill>
                <a:srgbClr val="FFFF00"/>
              </a:solidFill>
            </a:endParaRPr>
          </a:p>
          <a:p>
            <a:r>
              <a:rPr lang="nl-NL" sz="2700" dirty="0" smtClean="0">
                <a:solidFill>
                  <a:srgbClr val="FFFF00"/>
                </a:solidFill>
              </a:rPr>
              <a:t>Rendement: 50%</a:t>
            </a:r>
          </a:p>
          <a:p>
            <a:r>
              <a:rPr lang="nl-NL" sz="2700" dirty="0" smtClean="0">
                <a:solidFill>
                  <a:srgbClr val="FFFF00"/>
                </a:solidFill>
              </a:rPr>
              <a:t>50.000 uur, sommige 100.000 uur</a:t>
            </a:r>
          </a:p>
          <a:p>
            <a:r>
              <a:rPr lang="nl-NL" sz="2700" dirty="0" smtClean="0">
                <a:solidFill>
                  <a:srgbClr val="FFFF00"/>
                </a:solidFill>
              </a:rPr>
              <a:t>Rendement led        spaarlamp:  langer / korter</a:t>
            </a:r>
          </a:p>
        </p:txBody>
      </p:sp>
      <p:graphicFrame>
        <p:nvGraphicFramePr>
          <p:cNvPr id="5" name="Tabel 4"/>
          <p:cNvGraphicFramePr>
            <a:graphicFrameLocks noGrp="1"/>
          </p:cNvGraphicFramePr>
          <p:nvPr/>
        </p:nvGraphicFramePr>
        <p:xfrm>
          <a:off x="1043608" y="4869160"/>
          <a:ext cx="6624736" cy="1872208"/>
        </p:xfrm>
        <a:graphic>
          <a:graphicData uri="http://schemas.openxmlformats.org/drawingml/2006/table">
            <a:tbl>
              <a:tblPr firstRow="1" bandRow="1">
                <a:tableStyleId>{5C22544A-7EE6-4342-B048-85BDC9FD1C3A}</a:tableStyleId>
              </a:tblPr>
              <a:tblGrid>
                <a:gridCol w="3312368"/>
                <a:gridCol w="3312368"/>
              </a:tblGrid>
              <a:tr h="468052">
                <a:tc>
                  <a:txBody>
                    <a:bodyPr/>
                    <a:lstStyle/>
                    <a:p>
                      <a:pPr algn="ctr"/>
                      <a:r>
                        <a:rPr lang="nl-BE" dirty="0" smtClean="0"/>
                        <a:t>SOORT LAMP</a:t>
                      </a:r>
                      <a:endParaRPr lang="nl-BE" dirty="0"/>
                    </a:p>
                  </a:txBody>
                  <a:tcPr/>
                </a:tc>
                <a:tc>
                  <a:txBody>
                    <a:bodyPr/>
                    <a:lstStyle/>
                    <a:p>
                      <a:pPr algn="ctr"/>
                      <a:r>
                        <a:rPr lang="nl-BE" dirty="0" smtClean="0"/>
                        <a:t>LICHT OPBRENGST</a:t>
                      </a:r>
                      <a:endParaRPr lang="nl-BE" dirty="0"/>
                    </a:p>
                  </a:txBody>
                  <a:tcPr/>
                </a:tc>
              </a:tr>
              <a:tr h="468052">
                <a:tc>
                  <a:txBody>
                    <a:bodyPr/>
                    <a:lstStyle/>
                    <a:p>
                      <a:pPr algn="ctr"/>
                      <a:r>
                        <a:rPr lang="nl-BE" dirty="0" err="1" smtClean="0"/>
                        <a:t>Led-lampen</a:t>
                      </a:r>
                      <a:endParaRPr lang="nl-BE" dirty="0"/>
                    </a:p>
                  </a:txBody>
                  <a:tcPr/>
                </a:tc>
                <a:tc>
                  <a:txBody>
                    <a:bodyPr/>
                    <a:lstStyle/>
                    <a:p>
                      <a:pPr algn="ctr"/>
                      <a:r>
                        <a:rPr lang="nl-BE" dirty="0" smtClean="0"/>
                        <a:t>50%</a:t>
                      </a:r>
                      <a:endParaRPr lang="nl-BE" dirty="0"/>
                    </a:p>
                  </a:txBody>
                  <a:tcPr/>
                </a:tc>
              </a:tr>
              <a:tr h="468052">
                <a:tc>
                  <a:txBody>
                    <a:bodyPr/>
                    <a:lstStyle/>
                    <a:p>
                      <a:pPr algn="ctr"/>
                      <a:r>
                        <a:rPr lang="nl-BE" dirty="0" smtClean="0"/>
                        <a:t>Spaarlampen</a:t>
                      </a:r>
                      <a:r>
                        <a:rPr lang="nl-BE" baseline="0" dirty="0" smtClean="0"/>
                        <a:t> </a:t>
                      </a:r>
                      <a:endParaRPr lang="nl-BE" dirty="0"/>
                    </a:p>
                  </a:txBody>
                  <a:tcPr/>
                </a:tc>
                <a:tc>
                  <a:txBody>
                    <a:bodyPr/>
                    <a:lstStyle/>
                    <a:p>
                      <a:pPr algn="ctr"/>
                      <a:r>
                        <a:rPr lang="nl-BE" dirty="0" smtClean="0"/>
                        <a:t>35%</a:t>
                      </a:r>
                      <a:endParaRPr lang="nl-BE" dirty="0"/>
                    </a:p>
                  </a:txBody>
                  <a:tcPr/>
                </a:tc>
              </a:tr>
              <a:tr h="468052">
                <a:tc>
                  <a:txBody>
                    <a:bodyPr/>
                    <a:lstStyle/>
                    <a:p>
                      <a:pPr algn="ctr"/>
                      <a:r>
                        <a:rPr lang="nl-BE" dirty="0" smtClean="0"/>
                        <a:t>Gloeilampen </a:t>
                      </a:r>
                      <a:endParaRPr lang="nl-BE" dirty="0"/>
                    </a:p>
                  </a:txBody>
                  <a:tcPr/>
                </a:tc>
                <a:tc>
                  <a:txBody>
                    <a:bodyPr/>
                    <a:lstStyle/>
                    <a:p>
                      <a:pPr algn="ctr"/>
                      <a:r>
                        <a:rPr lang="nl-BE" dirty="0" smtClean="0"/>
                        <a:t>10%</a:t>
                      </a:r>
                      <a:endParaRPr lang="nl-BE" dirty="0"/>
                    </a:p>
                  </a:txBody>
                  <a:tcPr/>
                </a:tc>
              </a:tr>
            </a:tbl>
          </a:graphicData>
        </a:graphic>
      </p:graphicFrame>
      <p:cxnSp>
        <p:nvCxnSpPr>
          <p:cNvPr id="7" name="Rechte verbindingslijn met pijl 6"/>
          <p:cNvCxnSpPr/>
          <p:nvPr/>
        </p:nvCxnSpPr>
        <p:spPr>
          <a:xfrm>
            <a:off x="3059832" y="4509120"/>
            <a:ext cx="432048" cy="0"/>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Ovaal 8"/>
          <p:cNvSpPr/>
          <p:nvPr/>
        </p:nvSpPr>
        <p:spPr>
          <a:xfrm>
            <a:off x="5220072" y="4149080"/>
            <a:ext cx="1008112" cy="64807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0000"/>
              </a:solidFill>
            </a:endParaRPr>
          </a:p>
        </p:txBody>
      </p:sp>
      <p:sp>
        <p:nvSpPr>
          <p:cNvPr id="10" name="Tekstvak 9"/>
          <p:cNvSpPr txBox="1"/>
          <p:nvPr/>
        </p:nvSpPr>
        <p:spPr>
          <a:xfrm>
            <a:off x="3707904" y="1844824"/>
            <a:ext cx="3600400" cy="507831"/>
          </a:xfrm>
          <a:prstGeom prst="rect">
            <a:avLst/>
          </a:prstGeom>
          <a:noFill/>
        </p:spPr>
        <p:txBody>
          <a:bodyPr wrap="square" rtlCol="0">
            <a:spAutoFit/>
          </a:bodyPr>
          <a:lstStyle/>
          <a:p>
            <a:r>
              <a:rPr lang="nl-NL" sz="2700" dirty="0" smtClean="0">
                <a:solidFill>
                  <a:srgbClr val="FFFF00"/>
                </a:solidFill>
              </a:rPr>
              <a:t>lichtuitstralende diode</a:t>
            </a:r>
            <a:endParaRPr lang="nl-BE" sz="2700" dirty="0">
              <a:solidFill>
                <a:srgbClr val="FFFF00"/>
              </a:solidFill>
            </a:endParaRPr>
          </a:p>
        </p:txBody>
      </p:sp>
    </p:spTree>
    <p:extLst>
      <p:ext uri="{BB962C8B-B14F-4D97-AF65-F5344CB8AC3E}">
        <p14:creationId xmlns:p14="http://schemas.microsoft.com/office/powerpoint/2010/main" xmlns="" val="203436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4" presetClass="entr" presetSubtype="10" fill="hold" nodeType="withEffect">
                                  <p:stCondLst>
                                    <p:cond delay="500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1000"/>
                                        <p:tgtEl>
                                          <p:spTgt spid="3">
                                            <p:txEl>
                                              <p:pRg st="2" end="2"/>
                                            </p:txEl>
                                          </p:spTgt>
                                        </p:tgtEl>
                                      </p:cBhvr>
                                    </p:animEffect>
                                  </p:childTnLst>
                                </p:cTn>
                              </p:par>
                              <p:par>
                                <p:cTn id="28" presetID="6" presetClass="entr" presetSubtype="16" fill="hold" nodeType="withEffect">
                                  <p:stCondLst>
                                    <p:cond delay="100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1000"/>
                                        <p:tgtEl>
                                          <p:spTgt spid="3">
                                            <p:txEl>
                                              <p:pRg st="3" end="3"/>
                                            </p:txEl>
                                          </p:spTgt>
                                        </p:tgtEl>
                                      </p:cBhvr>
                                    </p:animEffect>
                                  </p:childTnLst>
                                </p:cTn>
                              </p:par>
                            </p:childTnLst>
                          </p:cTn>
                        </p:par>
                        <p:par>
                          <p:cTn id="31" fill="hold">
                            <p:stCondLst>
                              <p:cond delay="2000"/>
                            </p:stCondLst>
                            <p:childTnLst>
                              <p:par>
                                <p:cTn id="32" presetID="10" presetClass="entr" presetSubtype="0" fill="hold" nodeType="afterEffect">
                                  <p:stCondLst>
                                    <p:cond delay="15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4000"/>
                            </p:stCondLst>
                            <p:childTnLst>
                              <p:par>
                                <p:cTn id="36" presetID="1" presetClass="entr" presetSubtype="0" fill="hold" nodeType="afterEffect">
                                  <p:stCondLst>
                                    <p:cond delay="150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par>
                                <p:cTn id="38" presetID="1" presetClass="entr" presetSubtype="0" fill="hold" nodeType="withEffect">
                                  <p:stCondLst>
                                    <p:cond delay="150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9776"/>
            <a:ext cx="8229600" cy="1143000"/>
          </a:xfrm>
        </p:spPr>
        <p:txBody>
          <a:bodyPr/>
          <a:lstStyle/>
          <a:p>
            <a:r>
              <a:rPr lang="nl-BE" b="1" dirty="0" smtClean="0"/>
              <a:t>Weetje</a:t>
            </a:r>
            <a:endParaRPr lang="nl-BE" b="1" dirty="0"/>
          </a:p>
        </p:txBody>
      </p:sp>
      <p:sp>
        <p:nvSpPr>
          <p:cNvPr id="4" name="Rechthoek 3"/>
          <p:cNvSpPr/>
          <p:nvPr/>
        </p:nvSpPr>
        <p:spPr>
          <a:xfrm>
            <a:off x="827584" y="1504816"/>
            <a:ext cx="7776864" cy="1708160"/>
          </a:xfrm>
          <a:prstGeom prst="rect">
            <a:avLst/>
          </a:prstGeom>
        </p:spPr>
        <p:txBody>
          <a:bodyPr wrap="square">
            <a:spAutoFit/>
          </a:bodyPr>
          <a:lstStyle/>
          <a:p>
            <a:pPr algn="ctr"/>
            <a:r>
              <a:rPr lang="nl-BE" sz="2100" b="1" dirty="0" smtClean="0"/>
              <a:t>De gemiddelde levensduur van een </a:t>
            </a:r>
            <a:r>
              <a:rPr lang="nl-BE" sz="2100" b="1" dirty="0" err="1" smtClean="0"/>
              <a:t>led-lamp</a:t>
            </a:r>
            <a:r>
              <a:rPr lang="nl-BE" sz="2100" b="1" dirty="0" smtClean="0"/>
              <a:t> is dus 50.000 branduren.</a:t>
            </a:r>
          </a:p>
          <a:p>
            <a:pPr algn="ctr"/>
            <a:r>
              <a:rPr lang="nl-BE" sz="2100" b="1" dirty="0" smtClean="0"/>
              <a:t>Tegenwoordig zijn er zelfs </a:t>
            </a:r>
            <a:r>
              <a:rPr lang="nl-BE" sz="2100" b="1" dirty="0" err="1" smtClean="0"/>
              <a:t>led-lampen</a:t>
            </a:r>
            <a:r>
              <a:rPr lang="nl-BE" sz="2100" b="1" dirty="0" smtClean="0"/>
              <a:t> die een levensduur hebben van 100.000 branduren. Omgerekend betekent dat, bij een gebruik van 4 uur per dag, een </a:t>
            </a:r>
            <a:r>
              <a:rPr lang="nl-BE" sz="2100" b="1" dirty="0" err="1" smtClean="0"/>
              <a:t>led-lamp</a:t>
            </a:r>
            <a:r>
              <a:rPr lang="nl-BE" sz="2100" b="1" dirty="0" smtClean="0"/>
              <a:t> gemiddeld 34 jaar meegaat. </a:t>
            </a:r>
          </a:p>
        </p:txBody>
      </p:sp>
      <p:pic>
        <p:nvPicPr>
          <p:cNvPr id="1026" name="Picture 2" descr="http://www.stichtingmilieunet.nl/andersbekekenblog/wp-content/uploads/2008/08/barcode.bmp"/>
          <p:cNvPicPr>
            <a:picLocks noChangeAspect="1" noChangeArrowheads="1"/>
          </p:cNvPicPr>
          <p:nvPr/>
        </p:nvPicPr>
        <p:blipFill>
          <a:blip r:embed="rId2" cstate="print"/>
          <a:srcRect/>
          <a:stretch>
            <a:fillRect/>
          </a:stretch>
        </p:blipFill>
        <p:spPr bwMode="auto">
          <a:xfrm>
            <a:off x="1979712" y="3429000"/>
            <a:ext cx="5040560" cy="33607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1" presetClass="entr" presetSubtype="0" fill="hold" grpId="0" nodeType="withEffect">
                                  <p:stCondLst>
                                    <p:cond delay="100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par>
                                <p:cTn id="18" presetID="1" presetClass="entr" presetSubtype="0" fill="hold" nodeType="withEffect">
                                  <p:stCondLst>
                                    <p:cond delay="100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evsound.be/images/catalogus/vizi-led-spot_.jpg"/>
          <p:cNvPicPr>
            <a:picLocks noChangeAspect="1" noChangeArrowheads="1"/>
          </p:cNvPicPr>
          <p:nvPr/>
        </p:nvPicPr>
        <p:blipFill>
          <a:blip r:embed="rId2" cstate="print"/>
          <a:srcRect/>
          <a:stretch>
            <a:fillRect/>
          </a:stretch>
        </p:blipFill>
        <p:spPr bwMode="auto">
          <a:xfrm>
            <a:off x="0" y="-1899592"/>
            <a:ext cx="9144000" cy="10657184"/>
          </a:xfrm>
          <a:prstGeom prst="rect">
            <a:avLst/>
          </a:prstGeom>
          <a:noFill/>
        </p:spPr>
      </p:pic>
      <p:sp>
        <p:nvSpPr>
          <p:cNvPr id="2" name="Titel 1"/>
          <p:cNvSpPr>
            <a:spLocks noGrp="1"/>
          </p:cNvSpPr>
          <p:nvPr>
            <p:ph type="title"/>
          </p:nvPr>
        </p:nvSpPr>
        <p:spPr>
          <a:xfrm>
            <a:off x="395536" y="197768"/>
            <a:ext cx="8229600" cy="1143000"/>
          </a:xfrm>
        </p:spPr>
        <p:txBody>
          <a:bodyPr/>
          <a:lstStyle/>
          <a:p>
            <a:r>
              <a:rPr lang="nl-BE" b="1" dirty="0" smtClean="0">
                <a:solidFill>
                  <a:srgbClr val="FFFF00"/>
                </a:solidFill>
              </a:rPr>
              <a:t>Led</a:t>
            </a:r>
            <a:endParaRPr lang="nl-BE" b="1" dirty="0">
              <a:solidFill>
                <a:srgbClr val="FFFF00"/>
              </a:solidFill>
            </a:endParaRPr>
          </a:p>
        </p:txBody>
      </p:sp>
      <p:pic>
        <p:nvPicPr>
          <p:cNvPr id="4098" name="Picture 2" descr="http://www.rijexamen.org/uploads/NTB_Page_075_Image_0003.jpg"/>
          <p:cNvPicPr>
            <a:picLocks noChangeAspect="1" noChangeArrowheads="1"/>
          </p:cNvPicPr>
          <p:nvPr/>
        </p:nvPicPr>
        <p:blipFill>
          <a:blip r:embed="rId3" cstate="print"/>
          <a:srcRect/>
          <a:stretch>
            <a:fillRect/>
          </a:stretch>
        </p:blipFill>
        <p:spPr bwMode="auto">
          <a:xfrm>
            <a:off x="288032" y="1412776"/>
            <a:ext cx="2843808" cy="2298702"/>
          </a:xfrm>
          <a:prstGeom prst="rect">
            <a:avLst/>
          </a:prstGeom>
          <a:noFill/>
        </p:spPr>
      </p:pic>
      <p:pic>
        <p:nvPicPr>
          <p:cNvPr id="4100" name="Picture 4" descr="http://www.vanko.be/images/home/LED.jpg"/>
          <p:cNvPicPr>
            <a:picLocks noChangeAspect="1" noChangeArrowheads="1"/>
          </p:cNvPicPr>
          <p:nvPr/>
        </p:nvPicPr>
        <p:blipFill>
          <a:blip r:embed="rId4" cstate="print"/>
          <a:srcRect/>
          <a:stretch>
            <a:fillRect/>
          </a:stretch>
        </p:blipFill>
        <p:spPr bwMode="auto">
          <a:xfrm>
            <a:off x="3851920" y="1412776"/>
            <a:ext cx="1843404" cy="2304256"/>
          </a:xfrm>
          <a:prstGeom prst="rect">
            <a:avLst/>
          </a:prstGeom>
          <a:noFill/>
        </p:spPr>
      </p:pic>
      <p:pic>
        <p:nvPicPr>
          <p:cNvPr id="4102" name="Picture 6" descr="http://www.gamma.com/211083/217754/Stappenplannen/LED_verlichting/Stappenplan_LED_verlichting_199791_3.jpg?view=Standard"/>
          <p:cNvPicPr>
            <a:picLocks noChangeAspect="1" noChangeArrowheads="1"/>
          </p:cNvPicPr>
          <p:nvPr/>
        </p:nvPicPr>
        <p:blipFill>
          <a:blip r:embed="rId5" cstate="print"/>
          <a:srcRect/>
          <a:stretch>
            <a:fillRect/>
          </a:stretch>
        </p:blipFill>
        <p:spPr bwMode="auto">
          <a:xfrm>
            <a:off x="6372200" y="1412776"/>
            <a:ext cx="2448272" cy="1323682"/>
          </a:xfrm>
          <a:prstGeom prst="rect">
            <a:avLst/>
          </a:prstGeom>
          <a:noFill/>
        </p:spPr>
      </p:pic>
      <p:pic>
        <p:nvPicPr>
          <p:cNvPr id="4104" name="Picture 8" descr="http://www.digisellers.nl/acatalog/RA-5000160.JPG"/>
          <p:cNvPicPr>
            <a:picLocks noChangeAspect="1" noChangeArrowheads="1"/>
          </p:cNvPicPr>
          <p:nvPr/>
        </p:nvPicPr>
        <p:blipFill>
          <a:blip r:embed="rId6" cstate="print"/>
          <a:srcRect/>
          <a:stretch>
            <a:fillRect/>
          </a:stretch>
        </p:blipFill>
        <p:spPr bwMode="auto">
          <a:xfrm>
            <a:off x="6372200" y="2708920"/>
            <a:ext cx="2448272" cy="1331941"/>
          </a:xfrm>
          <a:prstGeom prst="rect">
            <a:avLst/>
          </a:prstGeom>
          <a:noFill/>
        </p:spPr>
      </p:pic>
      <p:sp>
        <p:nvSpPr>
          <p:cNvPr id="8" name="Tekstvak 7"/>
          <p:cNvSpPr txBox="1"/>
          <p:nvPr/>
        </p:nvSpPr>
        <p:spPr>
          <a:xfrm>
            <a:off x="288032" y="3820978"/>
            <a:ext cx="2843808" cy="400110"/>
          </a:xfrm>
          <a:prstGeom prst="rect">
            <a:avLst/>
          </a:prstGeom>
          <a:noFill/>
        </p:spPr>
        <p:txBody>
          <a:bodyPr wrap="square" rtlCol="0">
            <a:spAutoFit/>
          </a:bodyPr>
          <a:lstStyle/>
          <a:p>
            <a:pPr algn="ctr"/>
            <a:r>
              <a:rPr lang="nl-BE" sz="2000" b="1" dirty="0" smtClean="0">
                <a:solidFill>
                  <a:srgbClr val="FFFF00"/>
                </a:solidFill>
              </a:rPr>
              <a:t>Verkeerslichten</a:t>
            </a:r>
            <a:endParaRPr lang="nl-BE" sz="2000" b="1" dirty="0">
              <a:solidFill>
                <a:srgbClr val="FFFF00"/>
              </a:solidFill>
            </a:endParaRPr>
          </a:p>
        </p:txBody>
      </p:sp>
      <p:sp>
        <p:nvSpPr>
          <p:cNvPr id="9" name="Tekstvak 8"/>
          <p:cNvSpPr txBox="1"/>
          <p:nvPr/>
        </p:nvSpPr>
        <p:spPr>
          <a:xfrm>
            <a:off x="3779912" y="3820978"/>
            <a:ext cx="1872208" cy="400110"/>
          </a:xfrm>
          <a:prstGeom prst="rect">
            <a:avLst/>
          </a:prstGeom>
          <a:noFill/>
        </p:spPr>
        <p:txBody>
          <a:bodyPr wrap="square" rtlCol="0">
            <a:spAutoFit/>
          </a:bodyPr>
          <a:lstStyle/>
          <a:p>
            <a:pPr algn="ctr"/>
            <a:r>
              <a:rPr lang="nl-BE" sz="2000" b="1" dirty="0" err="1" smtClean="0">
                <a:solidFill>
                  <a:srgbClr val="FFFF00"/>
                </a:solidFill>
              </a:rPr>
              <a:t>Led-lampen</a:t>
            </a:r>
            <a:endParaRPr lang="nl-BE" sz="2000" b="1" dirty="0">
              <a:solidFill>
                <a:srgbClr val="FFFF00"/>
              </a:solidFill>
            </a:endParaRPr>
          </a:p>
        </p:txBody>
      </p:sp>
      <p:sp>
        <p:nvSpPr>
          <p:cNvPr id="10" name="Tekstvak 9"/>
          <p:cNvSpPr txBox="1"/>
          <p:nvPr/>
        </p:nvSpPr>
        <p:spPr>
          <a:xfrm>
            <a:off x="6372200" y="4037002"/>
            <a:ext cx="2448272" cy="400110"/>
          </a:xfrm>
          <a:prstGeom prst="rect">
            <a:avLst/>
          </a:prstGeom>
          <a:noFill/>
        </p:spPr>
        <p:txBody>
          <a:bodyPr wrap="square" rtlCol="0">
            <a:spAutoFit/>
          </a:bodyPr>
          <a:lstStyle/>
          <a:p>
            <a:pPr algn="ctr"/>
            <a:r>
              <a:rPr lang="nl-BE" sz="2000" b="1" dirty="0" smtClean="0">
                <a:solidFill>
                  <a:srgbClr val="FFFF00"/>
                </a:solidFill>
              </a:rPr>
              <a:t>Grondverlichting</a:t>
            </a:r>
            <a:endParaRPr lang="nl-BE" sz="2000" b="1" dirty="0">
              <a:solidFill>
                <a:srgbClr val="FFFF00"/>
              </a:solidFill>
            </a:endParaRPr>
          </a:p>
        </p:txBody>
      </p:sp>
      <p:pic>
        <p:nvPicPr>
          <p:cNvPr id="5122" name="Picture 2" descr="http://cloud1.lbox.me/images/384x384/200909/digitale-LED-wekker--tra081-_hbob1252136263812.jpg"/>
          <p:cNvPicPr>
            <a:picLocks noChangeAspect="1" noChangeArrowheads="1"/>
          </p:cNvPicPr>
          <p:nvPr/>
        </p:nvPicPr>
        <p:blipFill>
          <a:blip r:embed="rId7" cstate="print"/>
          <a:srcRect/>
          <a:stretch>
            <a:fillRect/>
          </a:stretch>
        </p:blipFill>
        <p:spPr bwMode="auto">
          <a:xfrm>
            <a:off x="251520" y="4653136"/>
            <a:ext cx="2808312" cy="2808312"/>
          </a:xfrm>
          <a:prstGeom prst="rect">
            <a:avLst/>
          </a:prstGeom>
          <a:noFill/>
        </p:spPr>
      </p:pic>
      <p:sp>
        <p:nvSpPr>
          <p:cNvPr id="12" name="Tekstvak 11"/>
          <p:cNvSpPr txBox="1"/>
          <p:nvPr/>
        </p:nvSpPr>
        <p:spPr>
          <a:xfrm>
            <a:off x="3059832" y="5517232"/>
            <a:ext cx="1224136" cy="720080"/>
          </a:xfrm>
          <a:prstGeom prst="rect">
            <a:avLst/>
          </a:prstGeom>
          <a:noFill/>
        </p:spPr>
        <p:txBody>
          <a:bodyPr wrap="square" rtlCol="0">
            <a:spAutoFit/>
          </a:bodyPr>
          <a:lstStyle/>
          <a:p>
            <a:pPr algn="ctr"/>
            <a:r>
              <a:rPr lang="nl-BE" sz="2000" b="1" dirty="0" smtClean="0">
                <a:solidFill>
                  <a:srgbClr val="FFFF00"/>
                </a:solidFill>
              </a:rPr>
              <a:t>Digitale wekkers</a:t>
            </a:r>
            <a:endParaRPr lang="nl-BE" sz="2000" b="1" dirty="0">
              <a:solidFill>
                <a:srgbClr val="FFFF00"/>
              </a:solidFill>
            </a:endParaRPr>
          </a:p>
        </p:txBody>
      </p:sp>
      <p:pic>
        <p:nvPicPr>
          <p:cNvPr id="5124" name="Picture 4" descr="http://2.bp.blogspot.com/-fyqgyRtexj8/TmsktydI_6I/AAAAAAAABIg/0rheni-u-Qo/s1600/fietsverlichting.jpg"/>
          <p:cNvPicPr>
            <a:picLocks noChangeAspect="1" noChangeArrowheads="1"/>
          </p:cNvPicPr>
          <p:nvPr/>
        </p:nvPicPr>
        <p:blipFill>
          <a:blip r:embed="rId8" cstate="print"/>
          <a:srcRect/>
          <a:stretch>
            <a:fillRect/>
          </a:stretch>
        </p:blipFill>
        <p:spPr bwMode="auto">
          <a:xfrm>
            <a:off x="4644008" y="4725144"/>
            <a:ext cx="2936577" cy="2160240"/>
          </a:xfrm>
          <a:prstGeom prst="rect">
            <a:avLst/>
          </a:prstGeom>
          <a:noFill/>
        </p:spPr>
      </p:pic>
      <p:sp>
        <p:nvSpPr>
          <p:cNvPr id="14" name="Tekstvak 13"/>
          <p:cNvSpPr txBox="1"/>
          <p:nvPr/>
        </p:nvSpPr>
        <p:spPr>
          <a:xfrm>
            <a:off x="7596336" y="5301208"/>
            <a:ext cx="1547664" cy="707886"/>
          </a:xfrm>
          <a:prstGeom prst="rect">
            <a:avLst/>
          </a:prstGeom>
          <a:noFill/>
        </p:spPr>
        <p:txBody>
          <a:bodyPr wrap="square" rtlCol="0">
            <a:spAutoFit/>
          </a:bodyPr>
          <a:lstStyle/>
          <a:p>
            <a:pPr algn="ctr"/>
            <a:r>
              <a:rPr lang="nl-BE" sz="2000" b="1" dirty="0" err="1" smtClean="0">
                <a:solidFill>
                  <a:srgbClr val="FFFF00"/>
                </a:solidFill>
              </a:rPr>
              <a:t>Led-fietslampen</a:t>
            </a:r>
            <a:endParaRPr lang="nl-BE" sz="2000" b="1" dirty="0">
              <a:solidFill>
                <a:srgbClr val="FFFF00"/>
              </a:solidFill>
            </a:endParaRPr>
          </a:p>
        </p:txBody>
      </p:sp>
    </p:spTree>
    <p:extLst>
      <p:ext uri="{BB962C8B-B14F-4D97-AF65-F5344CB8AC3E}">
        <p14:creationId xmlns:p14="http://schemas.microsoft.com/office/powerpoint/2010/main" xmlns="" val="9114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10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104"/>
                                        </p:tgtEl>
                                        <p:attrNameLst>
                                          <p:attrName>style.visibility</p:attrName>
                                        </p:attrNameLst>
                                      </p:cBhvr>
                                      <p:to>
                                        <p:strVal val="visible"/>
                                      </p:to>
                                    </p:se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anim calcmode="lin" valueType="num">
                                      <p:cBhvr>
                                        <p:cTn id="3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124"/>
                                        </p:tgtEl>
                                        <p:attrNameLst>
                                          <p:attrName>style.visibility</p:attrName>
                                        </p:attrNameLst>
                                      </p:cBhvr>
                                      <p:to>
                                        <p:strVal val="visible"/>
                                      </p:to>
                                    </p:set>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4"/>
                                        </p:tgtEl>
                                        <p:attrNameLst>
                                          <p:attrName>ppt_y</p:attrName>
                                        </p:attrNameLst>
                                      </p:cBhvr>
                                      <p:tavLst>
                                        <p:tav tm="0">
                                          <p:val>
                                            <p:strVal val="#ppt_y"/>
                                          </p:val>
                                        </p:tav>
                                        <p:tav tm="100000">
                                          <p:val>
                                            <p:strVal val="#ppt_y"/>
                                          </p:val>
                                        </p:tav>
                                      </p:tavLst>
                                    </p:anim>
                                    <p:anim calcmode="lin" valueType="num">
                                      <p:cBhvr>
                                        <p:cTn id="5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Led </a:t>
            </a:r>
            <a:endParaRPr lang="nl-BE" b="1" dirty="0"/>
          </a:p>
        </p:txBody>
      </p:sp>
      <p:sp>
        <p:nvSpPr>
          <p:cNvPr id="3" name="Tijdelijke aanduiding voor inhoud 2"/>
          <p:cNvSpPr>
            <a:spLocks noGrp="1"/>
          </p:cNvSpPr>
          <p:nvPr>
            <p:ph idx="1"/>
          </p:nvPr>
        </p:nvSpPr>
        <p:spPr>
          <a:xfrm>
            <a:off x="395536" y="1628800"/>
            <a:ext cx="8229600" cy="4525963"/>
          </a:xfrm>
        </p:spPr>
        <p:txBody>
          <a:bodyPr>
            <a:normAutofit/>
          </a:bodyPr>
          <a:lstStyle/>
          <a:p>
            <a:pPr>
              <a:buNone/>
            </a:pPr>
            <a:r>
              <a:rPr lang="nl-BE" sz="3000" b="1" u="sng" dirty="0" smtClean="0"/>
              <a:t>BESLUIT:</a:t>
            </a:r>
          </a:p>
          <a:p>
            <a:pPr>
              <a:buNone/>
            </a:pPr>
            <a:endParaRPr lang="nl-BE" sz="2800" dirty="0" smtClean="0"/>
          </a:p>
          <a:p>
            <a:pPr>
              <a:buNone/>
            </a:pPr>
            <a:r>
              <a:rPr lang="nl-BE" sz="2800" dirty="0" err="1" smtClean="0"/>
              <a:t>Led’s</a:t>
            </a:r>
            <a:r>
              <a:rPr lang="nl-BE" sz="2800" dirty="0" smtClean="0"/>
              <a:t> zijn dé toekomst op het vlak van verlichting.</a:t>
            </a:r>
          </a:p>
          <a:p>
            <a:pPr>
              <a:buNone/>
            </a:pPr>
            <a:r>
              <a:rPr lang="nl-BE" sz="2800" dirty="0" smtClean="0"/>
              <a:t>Dit omdat ze _______ energie verbruiken.</a:t>
            </a:r>
            <a:endParaRPr lang="nl-BE" sz="2800" dirty="0"/>
          </a:p>
        </p:txBody>
      </p:sp>
      <p:sp>
        <p:nvSpPr>
          <p:cNvPr id="4" name="Tekstvak 3"/>
          <p:cNvSpPr txBox="1"/>
          <p:nvPr/>
        </p:nvSpPr>
        <p:spPr>
          <a:xfrm>
            <a:off x="2339752" y="3121804"/>
            <a:ext cx="1296144" cy="523220"/>
          </a:xfrm>
          <a:prstGeom prst="rect">
            <a:avLst/>
          </a:prstGeom>
          <a:noFill/>
        </p:spPr>
        <p:txBody>
          <a:bodyPr wrap="square" rtlCol="0">
            <a:spAutoFit/>
          </a:bodyPr>
          <a:lstStyle/>
          <a:p>
            <a:pPr algn="ctr"/>
            <a:r>
              <a:rPr lang="nl-BE" sz="2800" dirty="0" smtClean="0"/>
              <a:t>weinig</a:t>
            </a:r>
            <a:endParaRPr lang="nl-BE" sz="2800" dirty="0"/>
          </a:p>
        </p:txBody>
      </p:sp>
      <p:pic>
        <p:nvPicPr>
          <p:cNvPr id="3074" name="Picture 2" descr="http://reefbuilders.com/files/2012/10/LED.jpg"/>
          <p:cNvPicPr>
            <a:picLocks noChangeAspect="1" noChangeArrowheads="1"/>
          </p:cNvPicPr>
          <p:nvPr/>
        </p:nvPicPr>
        <p:blipFill>
          <a:blip r:embed="rId2" cstate="print"/>
          <a:srcRect/>
          <a:stretch>
            <a:fillRect/>
          </a:stretch>
        </p:blipFill>
        <p:spPr bwMode="auto">
          <a:xfrm>
            <a:off x="2195736" y="4001912"/>
            <a:ext cx="3960440" cy="2856087"/>
          </a:xfrm>
          <a:prstGeom prst="rect">
            <a:avLst/>
          </a:prstGeom>
          <a:noFill/>
        </p:spPr>
      </p:pic>
    </p:spTree>
    <p:extLst>
      <p:ext uri="{BB962C8B-B14F-4D97-AF65-F5344CB8AC3E}">
        <p14:creationId xmlns:p14="http://schemas.microsoft.com/office/powerpoint/2010/main" xmlns="" val="168669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upload.wikimedia.org/wikipedia/commons/thumb/c/cb/RBG-LED.jpg/235px-RBG-L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510128" cy="69945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p:txBody>
          <a:bodyPr/>
          <a:lstStyle/>
          <a:p>
            <a:r>
              <a:rPr lang="nl-BE" b="1" dirty="0" smtClean="0">
                <a:solidFill>
                  <a:srgbClr val="FFFF00"/>
                </a:solidFill>
              </a:rPr>
              <a:t>Gereedschap</a:t>
            </a:r>
            <a:endParaRPr lang="nl-BE" b="1" dirty="0">
              <a:solidFill>
                <a:srgbClr val="FFFF00"/>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xmlns="" val="1212463162"/>
              </p:ext>
            </p:extLst>
          </p:nvPr>
        </p:nvGraphicFramePr>
        <p:xfrm>
          <a:off x="889248" y="1556790"/>
          <a:ext cx="7355160" cy="5040560"/>
        </p:xfrm>
        <a:graphic>
          <a:graphicData uri="http://schemas.openxmlformats.org/drawingml/2006/table">
            <a:tbl>
              <a:tblPr firstRow="1" bandRow="1">
                <a:tableStyleId>{5C22544A-7EE6-4342-B048-85BDC9FD1C3A}</a:tableStyleId>
              </a:tblPr>
              <a:tblGrid>
                <a:gridCol w="1868760"/>
                <a:gridCol w="2743200"/>
                <a:gridCol w="2743200"/>
              </a:tblGrid>
              <a:tr h="1008112">
                <a:tc>
                  <a:txBody>
                    <a:bodyPr/>
                    <a:lstStyle/>
                    <a:p>
                      <a:endParaRPr lang="nl-BE" dirty="0"/>
                    </a:p>
                  </a:txBody>
                  <a:tcPr/>
                </a:tc>
                <a:tc>
                  <a:txBody>
                    <a:bodyPr/>
                    <a:lstStyle/>
                    <a:p>
                      <a:pPr algn="ctr"/>
                      <a:r>
                        <a:rPr lang="nl-BE" sz="3500" dirty="0" smtClean="0"/>
                        <a:t>NAAM</a:t>
                      </a:r>
                    </a:p>
                  </a:txBody>
                  <a:tcPr/>
                </a:tc>
                <a:tc>
                  <a:txBody>
                    <a:bodyPr/>
                    <a:lstStyle/>
                    <a:p>
                      <a:pPr algn="ctr"/>
                      <a:r>
                        <a:rPr lang="nl-BE" sz="3000" dirty="0" smtClean="0"/>
                        <a:t>GEBRUIKT OM…</a:t>
                      </a:r>
                      <a:endParaRPr lang="nl-BE" sz="3000" dirty="0"/>
                    </a:p>
                  </a:txBody>
                  <a:tcPr/>
                </a:tc>
              </a:tr>
              <a:tr h="1008112">
                <a:tc>
                  <a:txBody>
                    <a:bodyPr/>
                    <a:lstStyle/>
                    <a:p>
                      <a:endParaRPr lang="nl-BE" dirty="0"/>
                    </a:p>
                  </a:txBody>
                  <a:tcPr/>
                </a:tc>
                <a:tc>
                  <a:txBody>
                    <a:bodyPr/>
                    <a:lstStyle/>
                    <a:p>
                      <a:pPr algn="ctr"/>
                      <a:endParaRPr lang="nl-BE" sz="2000" dirty="0"/>
                    </a:p>
                  </a:txBody>
                  <a:tcPr/>
                </a:tc>
                <a:tc>
                  <a:txBody>
                    <a:bodyPr/>
                    <a:lstStyle/>
                    <a:p>
                      <a:pPr algn="ctr"/>
                      <a:endParaRPr lang="nl-BE" dirty="0"/>
                    </a:p>
                  </a:txBody>
                  <a:tcPr/>
                </a:tc>
              </a:tr>
              <a:tr h="1008112">
                <a:tc>
                  <a:txBody>
                    <a:bodyPr/>
                    <a:lstStyle/>
                    <a:p>
                      <a:endParaRPr lang="nl-BE" dirty="0"/>
                    </a:p>
                  </a:txBody>
                  <a:tcPr/>
                </a:tc>
                <a:tc>
                  <a:txBody>
                    <a:bodyPr/>
                    <a:lstStyle/>
                    <a:p>
                      <a:pPr algn="ctr"/>
                      <a:r>
                        <a:rPr lang="nl-BE" sz="2000" dirty="0" smtClean="0"/>
                        <a:t> </a:t>
                      </a:r>
                      <a:endParaRPr lang="nl-BE" sz="2000" dirty="0"/>
                    </a:p>
                  </a:txBody>
                  <a:tcPr/>
                </a:tc>
                <a:tc>
                  <a:txBody>
                    <a:bodyPr/>
                    <a:lstStyle/>
                    <a:p>
                      <a:endParaRPr lang="nl-BE" dirty="0"/>
                    </a:p>
                  </a:txBody>
                  <a:tcPr/>
                </a:tc>
              </a:tr>
              <a:tr h="1008112">
                <a:tc>
                  <a:txBody>
                    <a:bodyPr/>
                    <a:lstStyle/>
                    <a:p>
                      <a:endParaRPr lang="nl-BE" dirty="0"/>
                    </a:p>
                  </a:txBody>
                  <a:tcPr/>
                </a:tc>
                <a:tc>
                  <a:txBody>
                    <a:bodyPr/>
                    <a:lstStyle/>
                    <a:p>
                      <a:pPr algn="ctr"/>
                      <a:r>
                        <a:rPr lang="nl-BE" sz="2000" dirty="0" smtClean="0"/>
                        <a:t> </a:t>
                      </a:r>
                      <a:r>
                        <a:rPr lang="nl-BE" sz="2000" dirty="0" smtClean="0"/>
                        <a:t> </a:t>
                      </a:r>
                      <a:endParaRPr lang="nl-BE" sz="2000" dirty="0"/>
                    </a:p>
                  </a:txBody>
                  <a:tcPr/>
                </a:tc>
                <a:tc>
                  <a:txBody>
                    <a:bodyPr/>
                    <a:lstStyle/>
                    <a:p>
                      <a:pPr algn="ctr"/>
                      <a:endParaRPr lang="nl-BE" dirty="0"/>
                    </a:p>
                  </a:txBody>
                  <a:tcPr/>
                </a:tc>
              </a:tr>
              <a:tr h="1008112">
                <a:tc>
                  <a:txBody>
                    <a:bodyPr/>
                    <a:lstStyle/>
                    <a:p>
                      <a:endParaRPr lang="nl-BE" dirty="0"/>
                    </a:p>
                  </a:txBody>
                  <a:tcPr/>
                </a:tc>
                <a:tc>
                  <a:txBody>
                    <a:bodyPr/>
                    <a:lstStyle/>
                    <a:p>
                      <a:pPr algn="ctr"/>
                      <a:endParaRPr lang="nl-BE" sz="2000" dirty="0"/>
                    </a:p>
                  </a:txBody>
                  <a:tcPr/>
                </a:tc>
                <a:tc>
                  <a:txBody>
                    <a:bodyPr/>
                    <a:lstStyle/>
                    <a:p>
                      <a:pPr algn="ctr"/>
                      <a:endParaRPr lang="nl-BE" dirty="0"/>
                    </a:p>
                  </a:txBody>
                  <a:tcPr/>
                </a:tc>
              </a:tr>
            </a:tbl>
          </a:graphicData>
        </a:graphic>
      </p:graphicFrame>
      <p:pic>
        <p:nvPicPr>
          <p:cNvPr id="2050" name="Picture 2" descr="http://files.stanleyproducts.eu/CatalogImages/736_prev.jpg"/>
          <p:cNvPicPr>
            <a:picLocks noChangeAspect="1" noChangeArrowheads="1"/>
          </p:cNvPicPr>
          <p:nvPr/>
        </p:nvPicPr>
        <p:blipFill>
          <a:blip r:embed="rId3" cstate="print"/>
          <a:srcRect/>
          <a:stretch>
            <a:fillRect/>
          </a:stretch>
        </p:blipFill>
        <p:spPr bwMode="auto">
          <a:xfrm>
            <a:off x="899592" y="2564904"/>
            <a:ext cx="1872207" cy="1044904"/>
          </a:xfrm>
          <a:prstGeom prst="rect">
            <a:avLst/>
          </a:prstGeom>
          <a:noFill/>
        </p:spPr>
      </p:pic>
      <p:pic>
        <p:nvPicPr>
          <p:cNvPr id="2052" name="Picture 4" descr="http://www.electroshop.nl/product_images/a/630/99040014_soldeerbout_200w__96037_zoom.jpg"/>
          <p:cNvPicPr>
            <a:picLocks noChangeAspect="1" noChangeArrowheads="1"/>
          </p:cNvPicPr>
          <p:nvPr/>
        </p:nvPicPr>
        <p:blipFill>
          <a:blip r:embed="rId4" cstate="print"/>
          <a:srcRect/>
          <a:stretch>
            <a:fillRect/>
          </a:stretch>
        </p:blipFill>
        <p:spPr bwMode="auto">
          <a:xfrm flipV="1">
            <a:off x="899592" y="3573016"/>
            <a:ext cx="1872208" cy="1008113"/>
          </a:xfrm>
          <a:prstGeom prst="rect">
            <a:avLst/>
          </a:prstGeom>
          <a:noFill/>
        </p:spPr>
      </p:pic>
      <p:pic>
        <p:nvPicPr>
          <p:cNvPr id="2054" name="Picture 6" descr="http://www.gerritse.nl/~images/products/gerritse/642-477/124922.jpg"/>
          <p:cNvPicPr>
            <a:picLocks noChangeAspect="1" noChangeArrowheads="1"/>
          </p:cNvPicPr>
          <p:nvPr/>
        </p:nvPicPr>
        <p:blipFill>
          <a:blip r:embed="rId5" cstate="print"/>
          <a:srcRect/>
          <a:stretch>
            <a:fillRect/>
          </a:stretch>
        </p:blipFill>
        <p:spPr bwMode="auto">
          <a:xfrm>
            <a:off x="899592" y="5589240"/>
            <a:ext cx="1872208" cy="1049219"/>
          </a:xfrm>
          <a:prstGeom prst="rect">
            <a:avLst/>
          </a:prstGeom>
          <a:noFill/>
        </p:spPr>
      </p:pic>
      <p:pic>
        <p:nvPicPr>
          <p:cNvPr id="2056" name="Picture 8" descr="http://static.freepik.com/vrije-photo/nijptang_2850374.jpg"/>
          <p:cNvPicPr>
            <a:picLocks noChangeAspect="1" noChangeArrowheads="1"/>
          </p:cNvPicPr>
          <p:nvPr/>
        </p:nvPicPr>
        <p:blipFill>
          <a:blip r:embed="rId6" cstate="print"/>
          <a:srcRect/>
          <a:stretch>
            <a:fillRect/>
          </a:stretch>
        </p:blipFill>
        <p:spPr bwMode="auto">
          <a:xfrm>
            <a:off x="899592" y="4581128"/>
            <a:ext cx="1872208" cy="1080120"/>
          </a:xfrm>
          <a:prstGeom prst="rect">
            <a:avLst/>
          </a:prstGeom>
          <a:noFill/>
        </p:spPr>
      </p:pic>
      <p:sp>
        <p:nvSpPr>
          <p:cNvPr id="5" name="Tekstvak 4"/>
          <p:cNvSpPr txBox="1"/>
          <p:nvPr/>
        </p:nvSpPr>
        <p:spPr>
          <a:xfrm>
            <a:off x="2771800" y="2735624"/>
            <a:ext cx="2736302" cy="369332"/>
          </a:xfrm>
          <a:prstGeom prst="rect">
            <a:avLst/>
          </a:prstGeom>
          <a:noFill/>
        </p:spPr>
        <p:txBody>
          <a:bodyPr wrap="square" rtlCol="0">
            <a:spAutoFit/>
          </a:bodyPr>
          <a:lstStyle/>
          <a:p>
            <a:pPr algn="ctr"/>
            <a:r>
              <a:rPr lang="nl-BE" dirty="0"/>
              <a:t>Striptang/</a:t>
            </a:r>
            <a:r>
              <a:rPr lang="nl-BE" dirty="0" err="1"/>
              <a:t>ontmantelaar</a:t>
            </a:r>
            <a:endParaRPr lang="nl-BE" dirty="0"/>
          </a:p>
        </p:txBody>
      </p:sp>
      <p:sp>
        <p:nvSpPr>
          <p:cNvPr id="6" name="Tekstvak 5"/>
          <p:cNvSpPr txBox="1"/>
          <p:nvPr/>
        </p:nvSpPr>
        <p:spPr>
          <a:xfrm>
            <a:off x="5508104" y="2735624"/>
            <a:ext cx="2736304" cy="369332"/>
          </a:xfrm>
          <a:prstGeom prst="rect">
            <a:avLst/>
          </a:prstGeom>
          <a:noFill/>
        </p:spPr>
        <p:txBody>
          <a:bodyPr wrap="square" rtlCol="0">
            <a:spAutoFit/>
          </a:bodyPr>
          <a:lstStyle/>
          <a:p>
            <a:r>
              <a:rPr lang="nl-BE" dirty="0"/>
              <a:t>Om kabels te ontmantelen!</a:t>
            </a:r>
          </a:p>
        </p:txBody>
      </p:sp>
      <p:sp>
        <p:nvSpPr>
          <p:cNvPr id="7" name="Tekstvak 6"/>
          <p:cNvSpPr txBox="1"/>
          <p:nvPr/>
        </p:nvSpPr>
        <p:spPr>
          <a:xfrm>
            <a:off x="2771799" y="3767995"/>
            <a:ext cx="2736303" cy="369332"/>
          </a:xfrm>
          <a:prstGeom prst="rect">
            <a:avLst/>
          </a:prstGeom>
          <a:noFill/>
        </p:spPr>
        <p:txBody>
          <a:bodyPr wrap="square" rtlCol="0">
            <a:spAutoFit/>
          </a:bodyPr>
          <a:lstStyle/>
          <a:p>
            <a:pPr algn="ctr"/>
            <a:r>
              <a:rPr lang="nl-BE" dirty="0"/>
              <a:t>Soldeerbout/soldeerpen</a:t>
            </a:r>
          </a:p>
        </p:txBody>
      </p:sp>
      <p:sp>
        <p:nvSpPr>
          <p:cNvPr id="8" name="Tekstvak 7"/>
          <p:cNvSpPr txBox="1"/>
          <p:nvPr/>
        </p:nvSpPr>
        <p:spPr>
          <a:xfrm>
            <a:off x="5534789" y="3753906"/>
            <a:ext cx="2727358" cy="646331"/>
          </a:xfrm>
          <a:prstGeom prst="rect">
            <a:avLst/>
          </a:prstGeom>
          <a:noFill/>
        </p:spPr>
        <p:txBody>
          <a:bodyPr wrap="square" rtlCol="0">
            <a:spAutoFit/>
          </a:bodyPr>
          <a:lstStyle/>
          <a:p>
            <a:pPr algn="ctr"/>
            <a:r>
              <a:rPr lang="nl-BE" dirty="0"/>
              <a:t>Om metalen aan elkaar te solderen!</a:t>
            </a:r>
          </a:p>
        </p:txBody>
      </p:sp>
      <p:sp>
        <p:nvSpPr>
          <p:cNvPr id="9" name="Tekstvak 8"/>
          <p:cNvSpPr txBox="1"/>
          <p:nvPr/>
        </p:nvSpPr>
        <p:spPr>
          <a:xfrm>
            <a:off x="2771798" y="4793032"/>
            <a:ext cx="2736305" cy="369332"/>
          </a:xfrm>
          <a:prstGeom prst="rect">
            <a:avLst/>
          </a:prstGeom>
          <a:noFill/>
        </p:spPr>
        <p:txBody>
          <a:bodyPr wrap="square" rtlCol="0">
            <a:spAutoFit/>
          </a:bodyPr>
          <a:lstStyle/>
          <a:p>
            <a:pPr algn="ctr"/>
            <a:r>
              <a:rPr lang="nl-BE" dirty="0" smtClean="0"/>
              <a:t>Knip</a:t>
            </a:r>
            <a:r>
              <a:rPr lang="nl-BE" dirty="0" smtClean="0"/>
              <a:t>tang </a:t>
            </a:r>
            <a:endParaRPr lang="nl-BE" dirty="0"/>
          </a:p>
        </p:txBody>
      </p:sp>
      <p:sp>
        <p:nvSpPr>
          <p:cNvPr id="10" name="Tekstvak 9"/>
          <p:cNvSpPr txBox="1"/>
          <p:nvPr/>
        </p:nvSpPr>
        <p:spPr>
          <a:xfrm>
            <a:off x="5504942" y="4759193"/>
            <a:ext cx="2739466" cy="646331"/>
          </a:xfrm>
          <a:prstGeom prst="rect">
            <a:avLst/>
          </a:prstGeom>
          <a:noFill/>
        </p:spPr>
        <p:txBody>
          <a:bodyPr wrap="square" rtlCol="0">
            <a:spAutoFit/>
          </a:bodyPr>
          <a:lstStyle/>
          <a:p>
            <a:pPr algn="ctr"/>
            <a:r>
              <a:rPr lang="nl-BE" dirty="0"/>
              <a:t>Om draden door te knippen!</a:t>
            </a:r>
          </a:p>
        </p:txBody>
      </p:sp>
      <p:sp>
        <p:nvSpPr>
          <p:cNvPr id="11" name="Tekstvak 10"/>
          <p:cNvSpPr txBox="1"/>
          <p:nvPr/>
        </p:nvSpPr>
        <p:spPr>
          <a:xfrm>
            <a:off x="2771800" y="5761631"/>
            <a:ext cx="2733142" cy="369332"/>
          </a:xfrm>
          <a:prstGeom prst="rect">
            <a:avLst/>
          </a:prstGeom>
          <a:noFill/>
        </p:spPr>
        <p:txBody>
          <a:bodyPr wrap="square" rtlCol="0">
            <a:spAutoFit/>
          </a:bodyPr>
          <a:lstStyle/>
          <a:p>
            <a:pPr algn="ctr"/>
            <a:r>
              <a:rPr lang="nl-BE" dirty="0"/>
              <a:t>Schroevendraaier </a:t>
            </a:r>
          </a:p>
        </p:txBody>
      </p:sp>
      <p:sp>
        <p:nvSpPr>
          <p:cNvPr id="12" name="Rechthoek 11"/>
          <p:cNvSpPr/>
          <p:nvPr/>
        </p:nvSpPr>
        <p:spPr>
          <a:xfrm>
            <a:off x="5504942" y="5754433"/>
            <a:ext cx="2739466" cy="646331"/>
          </a:xfrm>
          <a:prstGeom prst="rect">
            <a:avLst/>
          </a:prstGeom>
        </p:spPr>
        <p:txBody>
          <a:bodyPr wrap="square">
            <a:spAutoFit/>
          </a:bodyPr>
          <a:lstStyle/>
          <a:p>
            <a:pPr lvl="0" algn="ctr"/>
            <a:r>
              <a:rPr lang="nl-BE" dirty="0">
                <a:solidFill>
                  <a:prstClr val="black"/>
                </a:solidFill>
              </a:rPr>
              <a:t>Vijzen uit en/of vijzen in </a:t>
            </a:r>
            <a:r>
              <a:rPr lang="nl-BE" dirty="0" smtClean="0">
                <a:solidFill>
                  <a:prstClr val="black"/>
                </a:solidFill>
              </a:rPr>
              <a:t>iets </a:t>
            </a:r>
            <a:r>
              <a:rPr lang="nl-BE" dirty="0">
                <a:solidFill>
                  <a:prstClr val="black"/>
                </a:solidFill>
              </a:rPr>
              <a:t>te draaien!</a:t>
            </a:r>
          </a:p>
        </p:txBody>
      </p:sp>
    </p:spTree>
    <p:extLst>
      <p:ext uri="{BB962C8B-B14F-4D97-AF65-F5344CB8AC3E}">
        <p14:creationId xmlns:p14="http://schemas.microsoft.com/office/powerpoint/2010/main" xmlns="" val="5449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2050"/>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2052"/>
                                        </p:tgtEl>
                                        <p:attrNameLst>
                                          <p:attrName>style.visibility</p:attrName>
                                        </p:attrNameLst>
                                      </p:cBhvr>
                                      <p:to>
                                        <p:strVal val="visible"/>
                                      </p:to>
                                    </p:set>
                                  </p:childTnLst>
                                </p:cTn>
                              </p:par>
                              <p:par>
                                <p:cTn id="14" presetID="1" presetClass="entr" presetSubtype="0" fill="hold" nodeType="withEffect">
                                  <p:stCondLst>
                                    <p:cond delay="500"/>
                                  </p:stCondLst>
                                  <p:childTnLst>
                                    <p:set>
                                      <p:cBhvr>
                                        <p:cTn id="15" dur="1" fill="hold">
                                          <p:stCondLst>
                                            <p:cond delay="0"/>
                                          </p:stCondLst>
                                        </p:cTn>
                                        <p:tgtEl>
                                          <p:spTgt spid="2056"/>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0"/>
                                          </p:stCondLst>
                                        </p:cTn>
                                        <p:tgtEl>
                                          <p:spTgt spid="20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P spid="10" grpId="0"/>
      <p:bldP spid="11" grpId="0"/>
      <p:bldP spid="12"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444</Words>
  <Application>Microsoft Office PowerPoint</Application>
  <PresentationFormat>Diavoorstelling (4:3)</PresentationFormat>
  <Paragraphs>90</Paragraphs>
  <Slides>13</Slides>
  <Notes>0</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Kantoorthema</vt:lpstr>
      <vt:lpstr>Dia 1</vt:lpstr>
      <vt:lpstr>Hoe ziet een led eruit?</vt:lpstr>
      <vt:lpstr>Verschillende led’s</vt:lpstr>
      <vt:lpstr>Led schakeling</vt:lpstr>
      <vt:lpstr>Led</vt:lpstr>
      <vt:lpstr>Weetje</vt:lpstr>
      <vt:lpstr>Led</vt:lpstr>
      <vt:lpstr>Led </vt:lpstr>
      <vt:lpstr>Gereedschap</vt:lpstr>
      <vt:lpstr>Extra informatie</vt:lpstr>
      <vt:lpstr>Weetje</vt:lpstr>
      <vt:lpstr>Wat hebben we geleerd???</vt:lpstr>
      <vt:lpstr>Dank u voor jullie aandacht!!!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Lennert Priem</dc:creator>
  <cp:lastModifiedBy>Lennert</cp:lastModifiedBy>
  <cp:revision>47</cp:revision>
  <dcterms:created xsi:type="dcterms:W3CDTF">2013-01-11T09:58:23Z</dcterms:created>
  <dcterms:modified xsi:type="dcterms:W3CDTF">2013-03-20T16:30:21Z</dcterms:modified>
</cp:coreProperties>
</file>