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6858000" cy="9144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920"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514350" y="2840568"/>
            <a:ext cx="5829300" cy="1960033"/>
          </a:xfrm>
        </p:spPr>
        <p:txBody>
          <a:bodyPr/>
          <a:lstStyle/>
          <a:p>
            <a:r>
              <a:rPr lang="nl-NL" smtClean="0"/>
              <a:t>Klik om de stijl te bewerken</a:t>
            </a:r>
            <a:endParaRPr lang="nl-BE"/>
          </a:p>
        </p:txBody>
      </p:sp>
      <p:sp>
        <p:nvSpPr>
          <p:cNvPr id="3" name="Ondertitel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BE"/>
          </a:p>
        </p:txBody>
      </p:sp>
      <p:sp>
        <p:nvSpPr>
          <p:cNvPr id="4" name="Tijdelijke aanduiding voor datum 3"/>
          <p:cNvSpPr>
            <a:spLocks noGrp="1"/>
          </p:cNvSpPr>
          <p:nvPr>
            <p:ph type="dt" sz="half" idx="10"/>
          </p:nvPr>
        </p:nvSpPr>
        <p:spPr/>
        <p:txBody>
          <a:bodyPr/>
          <a:lstStyle/>
          <a:p>
            <a:fld id="{B22C94ED-140E-4B30-8569-1D5895659913}" type="datetimeFigureOut">
              <a:rPr lang="nl-BE" smtClean="0"/>
              <a:t>22/08/2011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3860597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B22C94ED-140E-4B30-8569-1D5895659913}" type="datetimeFigureOut">
              <a:rPr lang="nl-BE" smtClean="0"/>
              <a:t>22/08/2011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4044991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3729037" y="488951"/>
            <a:ext cx="1157288" cy="10401300"/>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257175" y="488951"/>
            <a:ext cx="3357563" cy="1040130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B22C94ED-140E-4B30-8569-1D5895659913}" type="datetimeFigureOut">
              <a:rPr lang="nl-BE" smtClean="0"/>
              <a:t>22/08/2011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245661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p>
            <a:fld id="{B22C94ED-140E-4B30-8569-1D5895659913}" type="datetimeFigureOut">
              <a:rPr lang="nl-BE" smtClean="0"/>
              <a:t>22/08/2011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3899207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541735" y="5875867"/>
            <a:ext cx="5829300" cy="1816100"/>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B22C94ED-140E-4B30-8569-1D5895659913}" type="datetimeFigureOut">
              <a:rPr lang="nl-BE" smtClean="0"/>
              <a:t>22/08/2011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3301031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p>
            <a:fld id="{B22C94ED-140E-4B30-8569-1D5895659913}" type="datetimeFigureOut">
              <a:rPr lang="nl-BE" smtClean="0"/>
              <a:t>22/08/2011</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745037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342900" y="366184"/>
            <a:ext cx="6172200" cy="1524000"/>
          </a:xfrm>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p>
            <a:fld id="{B22C94ED-140E-4B30-8569-1D5895659913}" type="datetimeFigureOut">
              <a:rPr lang="nl-BE" smtClean="0"/>
              <a:t>22/08/2011</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610150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p>
            <a:fld id="{B22C94ED-140E-4B30-8569-1D5895659913}" type="datetimeFigureOut">
              <a:rPr lang="nl-BE" smtClean="0"/>
              <a:t>22/08/2011</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3949870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22C94ED-140E-4B30-8569-1D5895659913}" type="datetimeFigureOut">
              <a:rPr lang="nl-BE" smtClean="0"/>
              <a:t>22/08/2011</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1689579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64067"/>
            <a:ext cx="2256235" cy="154940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22C94ED-140E-4B30-8569-1D5895659913}" type="datetimeFigureOut">
              <a:rPr lang="nl-BE" smtClean="0"/>
              <a:t>22/08/2011</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1527152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400800"/>
            <a:ext cx="4114800" cy="755651"/>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B22C94ED-140E-4B30-8569-1D5895659913}" type="datetimeFigureOut">
              <a:rPr lang="nl-BE" smtClean="0"/>
              <a:t>22/08/2011</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B8D22C19-89C3-46E6-95A4-958394E12FDA}" type="slidenum">
              <a:rPr lang="nl-BE" smtClean="0"/>
              <a:t>‹nr.›</a:t>
            </a:fld>
            <a:endParaRPr lang="nl-BE"/>
          </a:p>
        </p:txBody>
      </p:sp>
    </p:spTree>
    <p:extLst>
      <p:ext uri="{BB962C8B-B14F-4D97-AF65-F5344CB8AC3E}">
        <p14:creationId xmlns:p14="http://schemas.microsoft.com/office/powerpoint/2010/main" val="2127952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nl-NL" smtClean="0"/>
              <a:t>Klik om de stijl te bewerken</a:t>
            </a:r>
            <a:endParaRPr lang="nl-BE"/>
          </a:p>
        </p:txBody>
      </p:sp>
      <p:sp>
        <p:nvSpPr>
          <p:cNvPr id="3" name="Tijdelijke aanduiding voor tekst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22C94ED-140E-4B30-8569-1D5895659913}" type="datetimeFigureOut">
              <a:rPr lang="nl-BE" smtClean="0"/>
              <a:t>22/08/2011</a:t>
            </a:fld>
            <a:endParaRPr lang="nl-BE"/>
          </a:p>
        </p:txBody>
      </p:sp>
      <p:sp>
        <p:nvSpPr>
          <p:cNvPr id="5" name="Tijdelijke aanduiding voor voettekst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8D22C19-89C3-46E6-95A4-958394E12FDA}" type="slidenum">
              <a:rPr lang="nl-BE" smtClean="0"/>
              <a:t>‹nr.›</a:t>
            </a:fld>
            <a:endParaRPr lang="nl-BE"/>
          </a:p>
        </p:txBody>
      </p:sp>
    </p:spTree>
    <p:extLst>
      <p:ext uri="{BB962C8B-B14F-4D97-AF65-F5344CB8AC3E}">
        <p14:creationId xmlns:p14="http://schemas.microsoft.com/office/powerpoint/2010/main" val="3370030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wmf"/><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530678" y="3394265"/>
            <a:ext cx="5778642" cy="5632311"/>
          </a:xfrm>
          <a:prstGeom prst="rect">
            <a:avLst/>
          </a:prstGeom>
          <a:noFill/>
        </p:spPr>
        <p:txBody>
          <a:bodyPr wrap="square" rtlCol="0" anchor="ctr">
            <a:spAutoFit/>
          </a:bodyPr>
          <a:lstStyle/>
          <a:p>
            <a:r>
              <a:rPr lang="nl-BE" dirty="0" smtClean="0">
                <a:effectLst/>
                <a:latin typeface="Comic Sans MS" pitchFamily="66" charset="0"/>
              </a:rPr>
              <a:t>Verdriet bij het afscheid is normaal de eerste dagen. </a:t>
            </a:r>
            <a:br>
              <a:rPr lang="nl-BE" dirty="0" smtClean="0">
                <a:effectLst/>
                <a:latin typeface="Comic Sans MS" pitchFamily="66" charset="0"/>
              </a:rPr>
            </a:br>
            <a:r>
              <a:rPr lang="nl-BE" dirty="0" smtClean="0">
                <a:effectLst/>
                <a:latin typeface="Comic Sans MS" pitchFamily="66" charset="0"/>
              </a:rPr>
              <a:t>De peuters komen immers terecht in een totaal onbekende wereld: een vreemde omgeving, vreemde kinderen, een vreemde volwassene die men “juf” noemt,… Bovendien moet een kind nog leren dat mama en papa hem/haar niet in de steek laten,</a:t>
            </a:r>
            <a:br>
              <a:rPr lang="nl-BE" dirty="0" smtClean="0">
                <a:effectLst/>
                <a:latin typeface="Comic Sans MS" pitchFamily="66" charset="0"/>
              </a:rPr>
            </a:br>
            <a:r>
              <a:rPr lang="nl-BE" dirty="0" smtClean="0">
                <a:effectLst/>
                <a:latin typeface="Comic Sans MS" pitchFamily="66" charset="0"/>
              </a:rPr>
              <a:t>maar écht terugkomen. Kinderen kunnen dan ook koppig en boos reageren de eerste schooldagen. Je kind heeft tijd nodig om dit alles te verwerken en om zich aan te passen.</a:t>
            </a:r>
            <a:br>
              <a:rPr lang="nl-BE" dirty="0" smtClean="0">
                <a:effectLst/>
                <a:latin typeface="Comic Sans MS" pitchFamily="66" charset="0"/>
              </a:rPr>
            </a:br>
            <a:r>
              <a:rPr lang="nl-BE" dirty="0" smtClean="0">
                <a:effectLst/>
                <a:latin typeface="Comic Sans MS" pitchFamily="66" charset="0"/>
              </a:rPr>
              <a:t/>
            </a:r>
            <a:br>
              <a:rPr lang="nl-BE" dirty="0" smtClean="0">
                <a:effectLst/>
                <a:latin typeface="Comic Sans MS" pitchFamily="66" charset="0"/>
              </a:rPr>
            </a:br>
            <a:r>
              <a:rPr lang="nl-BE" dirty="0" smtClean="0">
                <a:effectLst/>
                <a:latin typeface="Comic Sans MS" pitchFamily="66" charset="0"/>
              </a:rPr>
              <a:t>De voorbereiding thuis begint ermee dat je een vertrouwensrelatie opbouwt met je kind. Bijvoorbeeld niet zomaar een smoesje verzinnen en verdwijnen. Daarnaast is het belangrijk om een eerlijk beeld van de school op te hangen. De peuterklas is geen speelgoedparadijs waar alles mag, maar ook geen strafkamp waar je moet stilzitten en luisteren! </a:t>
            </a:r>
          </a:p>
        </p:txBody>
      </p:sp>
      <p:sp>
        <p:nvSpPr>
          <p:cNvPr id="6" name="Rechthoek 5"/>
          <p:cNvSpPr/>
          <p:nvPr/>
        </p:nvSpPr>
        <p:spPr>
          <a:xfrm>
            <a:off x="642256" y="90915"/>
            <a:ext cx="5667064" cy="707886"/>
          </a:xfrm>
          <a:prstGeom prst="rect">
            <a:avLst/>
          </a:prstGeom>
          <a:noFill/>
        </p:spPr>
        <p:txBody>
          <a:bodyPr wrap="none" lIns="91440" tIns="45720" rIns="91440" bIns="45720">
            <a:spAutoFit/>
          </a:bodyPr>
          <a:lstStyle/>
          <a:p>
            <a:pPr algn="ctr"/>
            <a:r>
              <a:rPr lang="nl-NL" sz="4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Tips voor een vlotte start!</a:t>
            </a:r>
            <a:endParaRPr lang="nl-NL"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7" name="Tekstvak 6"/>
          <p:cNvSpPr txBox="1"/>
          <p:nvPr/>
        </p:nvSpPr>
        <p:spPr>
          <a:xfrm>
            <a:off x="1988840" y="808942"/>
            <a:ext cx="4104134" cy="2585323"/>
          </a:xfrm>
          <a:prstGeom prst="rect">
            <a:avLst/>
          </a:prstGeom>
          <a:noFill/>
        </p:spPr>
        <p:txBody>
          <a:bodyPr wrap="square" rtlCol="0">
            <a:spAutoFit/>
          </a:bodyPr>
          <a:lstStyle/>
          <a:p>
            <a:pPr algn="ctr"/>
            <a:r>
              <a:rPr lang="nl-BE" i="1" dirty="0" smtClean="0">
                <a:solidFill>
                  <a:srgbClr val="00B0F0"/>
                </a:solidFill>
                <a:latin typeface="Comic Sans MS" pitchFamily="66" charset="0"/>
              </a:rPr>
              <a:t>Het rugzakje staat klaar, de schoentjes zijn gepoetst, de eerste schooldag breekt aan, en dan doet je oogappel niets anders dan huilen.</a:t>
            </a:r>
            <a:endParaRPr lang="nl-BE" i="1" dirty="0" smtClean="0">
              <a:solidFill>
                <a:srgbClr val="00B0F0"/>
              </a:solidFill>
              <a:effectLst/>
              <a:latin typeface="Comic Sans MS" pitchFamily="66" charset="0"/>
            </a:endParaRPr>
          </a:p>
          <a:p>
            <a:pPr algn="ctr"/>
            <a:r>
              <a:rPr lang="nl-BE" i="1" dirty="0" smtClean="0">
                <a:solidFill>
                  <a:srgbClr val="00B0F0"/>
                </a:solidFill>
                <a:effectLst/>
                <a:latin typeface="Comic Sans MS" pitchFamily="66" charset="0"/>
              </a:rPr>
              <a:t>Wanneer in september de schoolpoorten opengaan, begint voor vele ouders het troosten, aanmoedigen en met pijn in het hart hun krijsende peuter achterlaten.</a:t>
            </a:r>
            <a:endParaRPr lang="nl-BE" dirty="0"/>
          </a:p>
        </p:txBody>
      </p:sp>
      <p:pic>
        <p:nvPicPr>
          <p:cNvPr id="1027" name="Picture 3" descr="C:\Users\Eline\AppData\Local\Microsoft\Windows\Temporary Internet Files\Content.IE5\D2VVJTYJ\MC90034419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640" y="921714"/>
            <a:ext cx="1844762" cy="2282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3891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332656" y="1924545"/>
            <a:ext cx="6165304" cy="5355312"/>
          </a:xfrm>
          <a:prstGeom prst="rect">
            <a:avLst/>
          </a:prstGeom>
          <a:noFill/>
        </p:spPr>
        <p:txBody>
          <a:bodyPr wrap="square" rtlCol="0" anchor="ctr">
            <a:spAutoFit/>
          </a:bodyPr>
          <a:lstStyle/>
          <a:p>
            <a:r>
              <a:rPr lang="nl-BE" dirty="0" smtClean="0">
                <a:effectLst/>
                <a:latin typeface="Comic Sans MS" pitchFamily="66" charset="0"/>
              </a:rPr>
              <a:t>Leer je kleuter zich voor praktische dingetjes verstaanbaar uit te drukken, want de juf begrijpt niet élk brabbeltaaltje. </a:t>
            </a:r>
            <a:br>
              <a:rPr lang="nl-BE" dirty="0" smtClean="0">
                <a:effectLst/>
                <a:latin typeface="Comic Sans MS" pitchFamily="66" charset="0"/>
              </a:rPr>
            </a:br>
            <a:r>
              <a:rPr lang="nl-BE" dirty="0" smtClean="0">
                <a:effectLst/>
                <a:latin typeface="Comic Sans MS" pitchFamily="66" charset="0"/>
              </a:rPr>
              <a:t>Breng je kind niet naar school als je net verhuisd bent, of bij een geboorte, want dan denkt je kind dat het weg </a:t>
            </a:r>
            <a:br>
              <a:rPr lang="nl-BE" dirty="0" smtClean="0">
                <a:effectLst/>
                <a:latin typeface="Comic Sans MS" pitchFamily="66" charset="0"/>
              </a:rPr>
            </a:br>
            <a:r>
              <a:rPr lang="nl-BE" dirty="0" smtClean="0">
                <a:effectLst/>
                <a:latin typeface="Comic Sans MS" pitchFamily="66" charset="0"/>
              </a:rPr>
              <a:t>moet vanwege de verandering thuis.</a:t>
            </a:r>
            <a:br>
              <a:rPr lang="nl-BE" dirty="0" smtClean="0">
                <a:effectLst/>
                <a:latin typeface="Comic Sans MS" pitchFamily="66" charset="0"/>
              </a:rPr>
            </a:br>
            <a:r>
              <a:rPr lang="nl-BE" dirty="0" smtClean="0">
                <a:effectLst/>
                <a:latin typeface="Comic Sans MS" pitchFamily="66" charset="0"/>
              </a:rPr>
              <a:t/>
            </a:r>
            <a:br>
              <a:rPr lang="nl-BE" dirty="0" smtClean="0">
                <a:effectLst/>
                <a:latin typeface="Comic Sans MS" pitchFamily="66" charset="0"/>
              </a:rPr>
            </a:br>
            <a:r>
              <a:rPr lang="nl-BE" b="1" dirty="0" smtClean="0">
                <a:effectLst/>
                <a:latin typeface="Comic Sans MS" pitchFamily="66" charset="0"/>
              </a:rPr>
              <a:t>De belangrijkste stap is de manier van afscheid nemen!</a:t>
            </a:r>
            <a:br>
              <a:rPr lang="nl-BE" b="1" dirty="0" smtClean="0">
                <a:effectLst/>
                <a:latin typeface="Comic Sans MS" pitchFamily="66" charset="0"/>
              </a:rPr>
            </a:br>
            <a:r>
              <a:rPr lang="nl-BE" dirty="0" smtClean="0">
                <a:effectLst/>
                <a:latin typeface="Comic Sans MS" pitchFamily="66" charset="0"/>
              </a:rPr>
              <a:t>Een kind mag huilen, dat is heel normaal! Wordt hiervoor dus zeker niet boos en vermijdt om zelf te huilen, want dit maakt het afscheid nog moeilijker. Zeker ook niet plots vertrekken, je kind van je afduwen of stiekem achterlaten terwijl het afgeleid is. Je peuter moet immers leren afscheid nemen. Het beste is </a:t>
            </a:r>
            <a:br>
              <a:rPr lang="nl-BE" dirty="0" smtClean="0">
                <a:effectLst/>
                <a:latin typeface="Comic Sans MS" pitchFamily="66" charset="0"/>
              </a:rPr>
            </a:br>
            <a:r>
              <a:rPr lang="nl-BE" dirty="0" smtClean="0">
                <a:effectLst/>
                <a:latin typeface="Comic Sans MS" pitchFamily="66" charset="0"/>
              </a:rPr>
              <a:t>om hierbij een ritueeltje op te bouwen. (Samen de boekentas in de klas zetten, naar de speelzaal gaan, een kusje, en zwaaien tot mama/papa achter de hoek verdwijnt)</a:t>
            </a:r>
          </a:p>
        </p:txBody>
      </p:sp>
      <p:pic>
        <p:nvPicPr>
          <p:cNvPr id="2050" name="Picture 2" descr="C:\Users\Eline\AppData\Local\Microsoft\Windows\Temporary Internet Files\Content.IE5\D2VVJTYJ\MC90042316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6672" y="96659"/>
            <a:ext cx="1827886" cy="1827886"/>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Eline\AppData\Local\Microsoft\Windows\Temporary Internet Files\Content.IE5\58HMC94B\MP90041409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17032" y="7279857"/>
            <a:ext cx="1080309" cy="161967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2052" name="Picture 4" descr="C:\Users\Eline\AppData\Local\Microsoft\Windows\Temporary Internet Files\Content.IE5\BX4IYPX9\MC90043801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57350" y="7077079"/>
            <a:ext cx="1181100" cy="18224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Eline\AppData\Local\Microsoft\Windows\Temporary Internet Files\Content.IE5\438JR5VX\MC90044050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01208" y="251520"/>
            <a:ext cx="1447800" cy="1828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137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195117" y="140606"/>
            <a:ext cx="6408712" cy="8956298"/>
          </a:xfrm>
          <a:prstGeom prst="rect">
            <a:avLst/>
          </a:prstGeom>
          <a:noFill/>
        </p:spPr>
        <p:txBody>
          <a:bodyPr wrap="square" rtlCol="0" anchor="ctr">
            <a:spAutoFit/>
          </a:bodyPr>
          <a:lstStyle/>
          <a:p>
            <a:r>
              <a:rPr lang="nl-BE" b="1" dirty="0" smtClean="0">
                <a:effectLst/>
                <a:latin typeface="Comic Sans MS" pitchFamily="66" charset="0"/>
              </a:rPr>
              <a:t>Er zijn 3 groepen:</a:t>
            </a:r>
            <a:br>
              <a:rPr lang="nl-BE" b="1" dirty="0" smtClean="0">
                <a:effectLst/>
                <a:latin typeface="Comic Sans MS" pitchFamily="66" charset="0"/>
              </a:rPr>
            </a:br>
            <a:r>
              <a:rPr lang="nl-BE" dirty="0" smtClean="0">
                <a:effectLst/>
                <a:latin typeface="Comic Sans MS" pitchFamily="66" charset="0"/>
              </a:rPr>
              <a:t>• Peuters die zonder problemen naar school komen.</a:t>
            </a:r>
            <a:br>
              <a:rPr lang="nl-BE" dirty="0" smtClean="0">
                <a:effectLst/>
                <a:latin typeface="Comic Sans MS" pitchFamily="66" charset="0"/>
              </a:rPr>
            </a:br>
            <a:r>
              <a:rPr lang="nl-BE" dirty="0" smtClean="0">
                <a:effectLst/>
                <a:latin typeface="Comic Sans MS" pitchFamily="66" charset="0"/>
              </a:rPr>
              <a:t>(eventueel door broertjes, zusjes, …)</a:t>
            </a:r>
            <a:br>
              <a:rPr lang="nl-BE" dirty="0" smtClean="0">
                <a:effectLst/>
                <a:latin typeface="Comic Sans MS" pitchFamily="66" charset="0"/>
              </a:rPr>
            </a:br>
            <a:r>
              <a:rPr lang="nl-BE" dirty="0" smtClean="0">
                <a:effectLst/>
                <a:latin typeface="Comic Sans MS" pitchFamily="66" charset="0"/>
              </a:rPr>
              <a:t>• Peuters die de eerste dagen wenen en </a:t>
            </a:r>
            <a:br>
              <a:rPr lang="nl-BE" dirty="0" smtClean="0">
                <a:effectLst/>
                <a:latin typeface="Comic Sans MS" pitchFamily="66" charset="0"/>
              </a:rPr>
            </a:br>
            <a:r>
              <a:rPr lang="nl-BE" dirty="0" smtClean="0">
                <a:effectLst/>
                <a:latin typeface="Comic Sans MS" pitchFamily="66" charset="0"/>
              </a:rPr>
              <a:t>nadien wennen aan de situatie.</a:t>
            </a:r>
            <a:br>
              <a:rPr lang="nl-BE" dirty="0" smtClean="0">
                <a:effectLst/>
                <a:latin typeface="Comic Sans MS" pitchFamily="66" charset="0"/>
              </a:rPr>
            </a:br>
            <a:r>
              <a:rPr lang="nl-BE" dirty="0" smtClean="0">
                <a:effectLst/>
                <a:latin typeface="Comic Sans MS" pitchFamily="66" charset="0"/>
              </a:rPr>
              <a:t>• Peuters die de eerste dagen niet wenen, maar nadien wél.</a:t>
            </a:r>
            <a:endParaRPr lang="nl-BE" dirty="0" smtClean="0">
              <a:latin typeface="Comic Sans MS" pitchFamily="66" charset="0"/>
            </a:endParaRPr>
          </a:p>
          <a:p>
            <a:endParaRPr lang="nl-BE" dirty="0" smtClean="0">
              <a:effectLst/>
              <a:latin typeface="Comic Sans MS" pitchFamily="66" charset="0"/>
            </a:endParaRPr>
          </a:p>
          <a:p>
            <a:endParaRPr lang="nl-BE" dirty="0">
              <a:latin typeface="Comic Sans MS" pitchFamily="66" charset="0"/>
            </a:endParaRPr>
          </a:p>
          <a:p>
            <a:endParaRPr lang="nl-BE" dirty="0" smtClean="0">
              <a:effectLst/>
              <a:latin typeface="Comic Sans MS" pitchFamily="66" charset="0"/>
            </a:endParaRPr>
          </a:p>
          <a:p>
            <a:endParaRPr lang="nl-BE" dirty="0">
              <a:latin typeface="Comic Sans MS" pitchFamily="66" charset="0"/>
            </a:endParaRPr>
          </a:p>
          <a:p>
            <a:endParaRPr lang="nl-BE" dirty="0" smtClean="0">
              <a:effectLst/>
              <a:latin typeface="Comic Sans MS" pitchFamily="66" charset="0"/>
            </a:endParaRPr>
          </a:p>
          <a:p>
            <a:endParaRPr lang="nl-BE" dirty="0">
              <a:latin typeface="Comic Sans MS" pitchFamily="66" charset="0"/>
            </a:endParaRPr>
          </a:p>
          <a:p>
            <a:endParaRPr lang="nl-BE" dirty="0" smtClean="0">
              <a:effectLst/>
              <a:latin typeface="Comic Sans MS" pitchFamily="66" charset="0"/>
            </a:endParaRPr>
          </a:p>
          <a:p>
            <a:endParaRPr lang="nl-BE" dirty="0" smtClean="0">
              <a:effectLst/>
              <a:latin typeface="Comic Sans MS" pitchFamily="66" charset="0"/>
            </a:endParaRPr>
          </a:p>
          <a:p>
            <a:endParaRPr lang="nl-BE" dirty="0">
              <a:latin typeface="Comic Sans MS" pitchFamily="66" charset="0"/>
            </a:endParaRPr>
          </a:p>
          <a:p>
            <a:r>
              <a:rPr lang="nl-BE" b="1" dirty="0" smtClean="0">
                <a:effectLst/>
                <a:latin typeface="Comic Sans MS" pitchFamily="66" charset="0"/>
              </a:rPr>
              <a:t>Bij bijna alle huilers gaat het zo</a:t>
            </a:r>
            <a:r>
              <a:rPr lang="nl-BE" dirty="0" smtClean="0">
                <a:effectLst/>
                <a:latin typeface="Comic Sans MS" pitchFamily="66" charset="0"/>
              </a:rPr>
              <a:t>: zodra mama of papa weg is, is het ook gedaan met de tranen. Dralen maakt het alleen maar erger. Geef een dikke kus en knuffel en ga dan gewoon weg. Wees ook duidelijk: niet de ene dag je peuter thuis, de volgende naar school, en dan weer thuis. Zo krijgt je kind nooit de kans om te wennen, vriendjes te maken en de juf te leren kennen.</a:t>
            </a:r>
            <a:br>
              <a:rPr lang="nl-BE" dirty="0" smtClean="0">
                <a:effectLst/>
                <a:latin typeface="Comic Sans MS" pitchFamily="66" charset="0"/>
              </a:rPr>
            </a:br>
            <a:r>
              <a:rPr lang="nl-BE" dirty="0" smtClean="0">
                <a:effectLst/>
                <a:latin typeface="Comic Sans MS" pitchFamily="66" charset="0"/>
              </a:rPr>
              <a:t/>
            </a:r>
            <a:br>
              <a:rPr lang="nl-BE" dirty="0" smtClean="0">
                <a:effectLst/>
                <a:latin typeface="Comic Sans MS" pitchFamily="66" charset="0"/>
              </a:rPr>
            </a:br>
            <a:r>
              <a:rPr lang="nl-BE" dirty="0" smtClean="0">
                <a:effectLst/>
                <a:latin typeface="Comic Sans MS" pitchFamily="66" charset="0"/>
              </a:rPr>
              <a:t>Het helpt je peuter als hij/zij iets vertrouwds bij zich heeft, zoals een knuffeldiertje. Heel wat kinderen grijpen naar hun gezellige houvast: hun dekentje, vodje, popje of knuffeldier. </a:t>
            </a:r>
            <a:br>
              <a:rPr lang="nl-BE" dirty="0" smtClean="0">
                <a:effectLst/>
                <a:latin typeface="Comic Sans MS" pitchFamily="66" charset="0"/>
              </a:rPr>
            </a:br>
            <a:r>
              <a:rPr lang="nl-BE" dirty="0" smtClean="0">
                <a:effectLst/>
                <a:latin typeface="Comic Sans MS" pitchFamily="66" charset="0"/>
              </a:rPr>
              <a:t>Een kind heeft een emotionele band met zijn knuffeldiertje en het biedt dan ook troost tijdens de eerste schooldagen. </a:t>
            </a:r>
            <a:br>
              <a:rPr lang="nl-BE" dirty="0" smtClean="0">
                <a:effectLst/>
                <a:latin typeface="Comic Sans MS" pitchFamily="66" charset="0"/>
              </a:rPr>
            </a:br>
            <a:r>
              <a:rPr lang="nl-BE" dirty="0" smtClean="0">
                <a:effectLst/>
                <a:latin typeface="Comic Sans MS" pitchFamily="66" charset="0"/>
              </a:rPr>
              <a:t>Een knuffeldier zorgt voor een extra-geruststellend, </a:t>
            </a:r>
            <a:br>
              <a:rPr lang="nl-BE" dirty="0" smtClean="0">
                <a:effectLst/>
                <a:latin typeface="Comic Sans MS" pitchFamily="66" charset="0"/>
              </a:rPr>
            </a:br>
            <a:r>
              <a:rPr lang="nl-BE" dirty="0" smtClean="0">
                <a:effectLst/>
                <a:latin typeface="Comic Sans MS" pitchFamily="66" charset="0"/>
              </a:rPr>
              <a:t>veilig gevoel bij de peuters.</a:t>
            </a:r>
            <a:endParaRPr lang="nl-BE" dirty="0">
              <a:latin typeface="Comic Sans MS" pitchFamily="66" charset="0"/>
            </a:endParaRPr>
          </a:p>
        </p:txBody>
      </p:sp>
      <p:pic>
        <p:nvPicPr>
          <p:cNvPr id="3074" name="Picture 2" descr="C:\Users\Eline\AppData\Local\Microsoft\Windows\Temporary Internet Files\Content.IE5\D2VVJTYJ\MC90008943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59313" y="1955044"/>
            <a:ext cx="2880320" cy="2339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4499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5680" y="179512"/>
            <a:ext cx="6264696" cy="8679299"/>
          </a:xfrm>
          <a:prstGeom prst="rect">
            <a:avLst/>
          </a:prstGeom>
          <a:noFill/>
        </p:spPr>
        <p:txBody>
          <a:bodyPr wrap="square" rtlCol="0" anchor="ctr">
            <a:spAutoFit/>
          </a:bodyPr>
          <a:lstStyle/>
          <a:p>
            <a:r>
              <a:rPr lang="nl-BE" b="1" dirty="0" smtClean="0">
                <a:effectLst/>
                <a:latin typeface="Comic Sans MS" pitchFamily="66" charset="0"/>
              </a:rPr>
              <a:t>Kindertranen in de peuterklas, zó droog je ze het snelst...</a:t>
            </a:r>
            <a:br>
              <a:rPr lang="nl-BE" b="1" dirty="0" smtClean="0">
                <a:effectLst/>
                <a:latin typeface="Comic Sans MS" pitchFamily="66" charset="0"/>
              </a:rPr>
            </a:br>
            <a:endParaRPr lang="nl-BE" b="1" dirty="0" smtClean="0">
              <a:effectLst/>
              <a:latin typeface="Comic Sans MS" pitchFamily="66" charset="0"/>
            </a:endParaRPr>
          </a:p>
          <a:p>
            <a:r>
              <a:rPr lang="nl-BE" b="1" dirty="0" smtClean="0">
                <a:solidFill>
                  <a:srgbClr val="00B0F0"/>
                </a:solidFill>
                <a:latin typeface="Comic Sans MS" pitchFamily="66" charset="0"/>
              </a:rPr>
              <a:t>10 gouden tips van de juf</a:t>
            </a:r>
            <a:r>
              <a:rPr lang="nl-BE" b="1" dirty="0" smtClean="0">
                <a:effectLst/>
                <a:latin typeface="Comic Sans MS" pitchFamily="66" charset="0"/>
              </a:rPr>
              <a:t/>
            </a:r>
            <a:br>
              <a:rPr lang="nl-BE" b="1" dirty="0" smtClean="0">
                <a:effectLst/>
                <a:latin typeface="Comic Sans MS" pitchFamily="66" charset="0"/>
              </a:rPr>
            </a:b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1. Geef een eerlijk beeld van de school.</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2. Zorg dat je kind zich voor zijn basisbehoeftes verstaanbaar kan maken.</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3. Maak van tevoren duidelijk dat mama/papa niet blijft.</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4. Laat de eerste schooldag niet samen vallen met een grote verandering thuis.</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5. Begin eventueel met halve dagen.</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6. Maak het afscheid kort: een knuffel, een zoen en weg!</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7. Toon je eigen verdriet niet.</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8. Geef een knuffel mee.</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9. Hou een vast patroon aan: wel óf niet naar school, maar niet soms wel en soms niet.</a:t>
            </a:r>
            <a:r>
              <a:rPr lang="nl-BE" dirty="0" smtClean="0">
                <a:effectLst/>
                <a:latin typeface="Comic Sans MS" pitchFamily="66" charset="0"/>
              </a:rPr>
              <a:t/>
            </a:r>
            <a:br>
              <a:rPr lang="nl-BE" dirty="0" smtClean="0">
                <a:effectLst/>
                <a:latin typeface="Comic Sans MS" pitchFamily="66" charset="0"/>
              </a:rPr>
            </a:br>
            <a:r>
              <a:rPr lang="nl-BE" dirty="0" smtClean="0">
                <a:latin typeface="Comic Sans MS" pitchFamily="66" charset="0"/>
              </a:rPr>
              <a:t>10. Maak ‘s avonds tijd om te luisteren, te knuffelen en tot rust te komen.</a:t>
            </a:r>
          </a:p>
          <a:p>
            <a:endParaRPr lang="nl-BE" dirty="0" smtClean="0">
              <a:latin typeface="Comic Sans MS" pitchFamily="66" charset="0"/>
            </a:endParaRPr>
          </a:p>
          <a:p>
            <a:endParaRPr lang="nl-BE" dirty="0">
              <a:latin typeface="Comic Sans MS" pitchFamily="66" charset="0"/>
            </a:endParaRPr>
          </a:p>
          <a:p>
            <a:endParaRPr lang="nl-BE" dirty="0" smtClean="0">
              <a:latin typeface="Comic Sans MS" pitchFamily="66" charset="0"/>
            </a:endParaRPr>
          </a:p>
          <a:p>
            <a:endParaRPr lang="nl-BE" dirty="0" smtClean="0">
              <a:latin typeface="Comic Sans MS" pitchFamily="66" charset="0"/>
            </a:endParaRPr>
          </a:p>
          <a:p>
            <a:endParaRPr lang="nl-BE" dirty="0">
              <a:latin typeface="Comic Sans MS" pitchFamily="66" charset="0"/>
            </a:endParaRPr>
          </a:p>
          <a:p>
            <a:endParaRPr lang="nl-BE" dirty="0" smtClean="0">
              <a:latin typeface="Comic Sans MS" pitchFamily="66" charset="0"/>
            </a:endParaRPr>
          </a:p>
          <a:p>
            <a:endParaRPr lang="nl-BE" dirty="0">
              <a:latin typeface="Comic Sans MS" pitchFamily="66" charset="0"/>
            </a:endParaRPr>
          </a:p>
          <a:p>
            <a:endParaRPr lang="nl-BE" dirty="0" smtClean="0">
              <a:latin typeface="Comic Sans MS" pitchFamily="66" charset="0"/>
            </a:endParaRPr>
          </a:p>
          <a:p>
            <a:endParaRPr lang="nl-BE" dirty="0">
              <a:latin typeface="Comic Sans MS" pitchFamily="66" charset="0"/>
            </a:endParaRPr>
          </a:p>
          <a:p>
            <a:endParaRPr lang="nl-BE" dirty="0" smtClean="0">
              <a:latin typeface="Comic Sans MS" pitchFamily="66" charset="0"/>
            </a:endParaRPr>
          </a:p>
          <a:p>
            <a:endParaRPr lang="nl-BE" dirty="0">
              <a:latin typeface="Comic Sans MS" pitchFamily="66" charset="0"/>
            </a:endParaRPr>
          </a:p>
          <a:p>
            <a:r>
              <a:rPr lang="nl-BE" i="1" dirty="0" smtClean="0">
                <a:latin typeface="Comic Sans MS" pitchFamily="66" charset="0"/>
              </a:rPr>
              <a:t>Bij vragen, kom gerust eens langs bij mij!!!</a:t>
            </a:r>
            <a:endParaRPr lang="nl-BE" i="1" dirty="0">
              <a:latin typeface="Comic Sans MS" pitchFamily="66" charset="0"/>
            </a:endParaRPr>
          </a:p>
        </p:txBody>
      </p:sp>
      <p:pic>
        <p:nvPicPr>
          <p:cNvPr id="4098" name="Picture 2" descr="C:\Users\Eline\AppData\Local\Microsoft\Windows\Temporary Internet Files\Content.IE5\438JR5VX\MC90030546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5429" y="5934905"/>
            <a:ext cx="1634947" cy="1855318"/>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Users\Eline\AppData\Local\Microsoft\Windows\Temporary Internet Files\Content.IE5\438JR5VX\MP90040023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14766" y="5665141"/>
            <a:ext cx="1628800" cy="119742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4100" name="Picture 4" descr="C:\Users\Eline\AppData\Local\Microsoft\Windows\Temporary Internet Files\Content.IE5\BX4IYPX9\MP900399163[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37826" y="6892120"/>
            <a:ext cx="1605740" cy="114695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4102" name="Picture 6" descr="C:\Users\Eline\AppData\Local\Microsoft\Windows\Temporary Internet Files\Content.IE5\BX4IYPX9\MP900423038[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5680" y="5787904"/>
            <a:ext cx="2276872" cy="2276872"/>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0716347"/>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105</Words>
  <Application>Microsoft Office PowerPoint</Application>
  <PresentationFormat>Diavoorstelling (4:3)</PresentationFormat>
  <Paragraphs>30</Paragraphs>
  <Slides>4</Slides>
  <Notes>0</Notes>
  <HiddenSlides>0</HiddenSlides>
  <MMClips>0</MMClips>
  <ScaleCrop>false</ScaleCrop>
  <HeadingPairs>
    <vt:vector size="4" baseType="variant">
      <vt:variant>
        <vt:lpstr>Thema</vt:lpstr>
      </vt:variant>
      <vt:variant>
        <vt:i4>1</vt:i4>
      </vt:variant>
      <vt:variant>
        <vt:lpstr>Diatitels</vt:lpstr>
      </vt:variant>
      <vt:variant>
        <vt:i4>4</vt:i4>
      </vt:variant>
    </vt:vector>
  </HeadingPairs>
  <TitlesOfParts>
    <vt:vector size="5" baseType="lpstr">
      <vt:lpstr>Kantoorthema</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Eline</dc:creator>
  <cp:lastModifiedBy>Eline</cp:lastModifiedBy>
  <cp:revision>4</cp:revision>
  <dcterms:created xsi:type="dcterms:W3CDTF">2011-08-22T15:46:04Z</dcterms:created>
  <dcterms:modified xsi:type="dcterms:W3CDTF">2011-08-22T16:45:14Z</dcterms:modified>
</cp:coreProperties>
</file>