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3" r:id="rId3"/>
    <p:sldId id="260" r:id="rId4"/>
    <p:sldId id="268" r:id="rId5"/>
    <p:sldId id="269" r:id="rId6"/>
    <p:sldId id="270" r:id="rId7"/>
    <p:sldId id="272" r:id="rId8"/>
    <p:sldId id="273" r:id="rId9"/>
    <p:sldId id="271" r:id="rId10"/>
    <p:sldId id="274" r:id="rId11"/>
    <p:sldId id="267" r:id="rId12"/>
  </p:sldIdLst>
  <p:sldSz cx="12192000" cy="6858000"/>
  <p:notesSz cx="6858000" cy="9144000"/>
  <p:defaultTextStyle>
    <a:defPPr rtl="0">
      <a:defRPr lang="nl-nl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408" autoAdjust="0"/>
  </p:normalViewPr>
  <p:slideViewPr>
    <p:cSldViewPr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936" y="96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nl-NL" dirty="0"/>
          </a:p>
        </p:txBody>
      </p:sp>
      <p:sp>
        <p:nvSpPr>
          <p:cNvPr id="3" name="Rechthoe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A2AA6D2F-2D03-4555-B8DC-2CC10ACCF67F}" type="datetime1">
              <a:rPr lang="nl-NL" smtClean="0"/>
              <a:t>7-6-2019</a:t>
            </a:fld>
            <a:endParaRPr lang="nl-NL" dirty="0"/>
          </a:p>
        </p:txBody>
      </p:sp>
      <p:sp>
        <p:nvSpPr>
          <p:cNvPr id="4" name="Rechthoe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nl-NL" dirty="0"/>
          </a:p>
        </p:txBody>
      </p:sp>
      <p:sp>
        <p:nvSpPr>
          <p:cNvPr id="5" name="Rechthoe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04AC5213-BACC-41AB-9B61-B40CF6C5296E}" type="slidenum">
              <a:rPr lang="nl-NL" smtClean="0"/>
              <a:pPr rtl="0"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nl-NL" noProof="0" dirty="0"/>
          </a:p>
        </p:txBody>
      </p:sp>
      <p:sp>
        <p:nvSpPr>
          <p:cNvPr id="3" name="Rechthoe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2D0C30-1775-4420-89A1-4E16DE0BD64C}" type="datetime1">
              <a:rPr lang="nl-NL" smtClean="0"/>
              <a:pPr/>
              <a:t>7-6-2019</a:t>
            </a:fld>
            <a:endParaRPr lang="nl-NL" dirty="0"/>
          </a:p>
        </p:txBody>
      </p:sp>
      <p:sp>
        <p:nvSpPr>
          <p:cNvPr id="4" name="Rechthoek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nl-NL" noProof="0" dirty="0"/>
          </a:p>
        </p:txBody>
      </p:sp>
      <p:sp>
        <p:nvSpPr>
          <p:cNvPr id="5" name="Rechthoe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Rechthoe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nl-NL" noProof="0" dirty="0"/>
          </a:p>
        </p:txBody>
      </p:sp>
      <p:sp>
        <p:nvSpPr>
          <p:cNvPr id="7" name="Rechthoe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E2A7042-DEED-4AA1-9E89-4A16B257257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E2A7042-DEED-4AA1-9E89-4A16B2572577}" type="slidenum">
              <a:rPr lang="nl-NL" smtClean="0"/>
              <a:pPr rtl="0"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E2A7042-DEED-4AA1-9E89-4A16B2572577}" type="slidenum">
              <a:rPr lang="nl-NL" smtClean="0"/>
              <a:pPr rtl="0"/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E2A7042-DEED-4AA1-9E89-4A16B2572577}" type="slidenum">
              <a:rPr lang="nl-NL" smtClean="0"/>
              <a:pPr rtl="0"/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E2A7042-DEED-4AA1-9E89-4A16B2572577}" type="slidenum">
              <a:rPr lang="nl-NL" smtClean="0"/>
              <a:pPr rtl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856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EB87EEC-863C-4AC7-9F2D-EF109D795E2D}"/>
              </a:ext>
            </a:extLst>
          </p:cNvPr>
          <p:cNvSpPr/>
          <p:nvPr userDrawn="1"/>
        </p:nvSpPr>
        <p:spPr>
          <a:xfrm rot="5400000">
            <a:off x="3770889" y="-1334512"/>
            <a:ext cx="4650222" cy="93004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552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729714" y="6091285"/>
            <a:ext cx="6732573" cy="23136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 dirty="0"/>
              <a:t>Klik om een datum of gegevens toe te voegen</a:t>
            </a:r>
          </a:p>
        </p:txBody>
      </p:sp>
      <p:sp>
        <p:nvSpPr>
          <p:cNvPr id="554" name="Titel 1"/>
          <p:cNvSpPr>
            <a:spLocks noGrp="1"/>
          </p:cNvSpPr>
          <p:nvPr>
            <p:ph type="ctrTitle"/>
          </p:nvPr>
        </p:nvSpPr>
        <p:spPr>
          <a:xfrm>
            <a:off x="2743200" y="5754111"/>
            <a:ext cx="6807200" cy="285284"/>
          </a:xfrm>
        </p:spPr>
        <p:txBody>
          <a:bodyPr rtlCol="0" anchor="ctr" anchorCtr="0">
            <a:normAutofit/>
          </a:bodyPr>
          <a:lstStyle>
            <a:lvl1pPr algn="ctr">
              <a:lnSpc>
                <a:spcPct val="80000"/>
              </a:lnSpc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65" name="Tijdelijke aanduiding voor afbeelding 15"/>
          <p:cNvSpPr>
            <a:spLocks noGrp="1" noChangeAspect="1"/>
          </p:cNvSpPr>
          <p:nvPr>
            <p:ph type="pic" sz="quarter" idx="10"/>
          </p:nvPr>
        </p:nvSpPr>
        <p:spPr>
          <a:xfrm>
            <a:off x="1727200" y="1182111"/>
            <a:ext cx="8737600" cy="422816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 anchorCtr="0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A3FCA87D-C6DF-429C-AAC3-15FDE6FC3E14}"/>
              </a:ext>
            </a:extLst>
          </p:cNvPr>
          <p:cNvSpPr/>
          <p:nvPr userDrawn="1"/>
        </p:nvSpPr>
        <p:spPr>
          <a:xfrm rot="5400000">
            <a:off x="3770889" y="-1334512"/>
            <a:ext cx="4650222" cy="93004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4" name="Subtitel 2">
            <a:extLst>
              <a:ext uri="{FF2B5EF4-FFF2-40B4-BE49-F238E27FC236}">
                <a16:creationId xmlns:a16="http://schemas.microsoft.com/office/drawing/2014/main" id="{993B942E-E6CD-4F19-873F-86188197B3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29714" y="6091285"/>
            <a:ext cx="6732573" cy="23136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 dirty="0"/>
              <a:t>Klik om een datum of gegevens toe te voegen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9BAB211-AF1C-4AF6-8812-9EECF3B7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5754111"/>
            <a:ext cx="6807200" cy="285284"/>
          </a:xfrm>
        </p:spPr>
        <p:txBody>
          <a:bodyPr rtlCol="0" anchor="ctr" anchorCtr="0">
            <a:normAutofit/>
          </a:bodyPr>
          <a:lstStyle>
            <a:lvl1pPr algn="ctr">
              <a:lnSpc>
                <a:spcPct val="80000"/>
              </a:lnSpc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7" name="Tijdelijke aanduiding voor afbeelding 15">
            <a:extLst>
              <a:ext uri="{FF2B5EF4-FFF2-40B4-BE49-F238E27FC236}">
                <a16:creationId xmlns:a16="http://schemas.microsoft.com/office/drawing/2014/main" id="{2176DA03-CA7B-4BAC-88B5-1BA44619C0E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27200" y="1182111"/>
            <a:ext cx="8737600" cy="422816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 anchorCtr="0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D6780C7-97BC-4D21-8C02-8ADB5FC26570}"/>
              </a:ext>
            </a:extLst>
          </p:cNvPr>
          <p:cNvSpPr/>
          <p:nvPr userDrawn="1"/>
        </p:nvSpPr>
        <p:spPr>
          <a:xfrm>
            <a:off x="1" y="0"/>
            <a:ext cx="461146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ADF295A-B397-4991-91E1-89BD96D5A860}"/>
              </a:ext>
            </a:extLst>
          </p:cNvPr>
          <p:cNvSpPr/>
          <p:nvPr userDrawn="1"/>
        </p:nvSpPr>
        <p:spPr>
          <a:xfrm>
            <a:off x="5590036" y="990600"/>
            <a:ext cx="5711179" cy="487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0" name="Tijdelijke aanduiding voor afbeelding 15"/>
          <p:cNvSpPr>
            <a:spLocks noGrp="1" noChangeAspect="1"/>
          </p:cNvSpPr>
          <p:nvPr>
            <p:ph type="pic" sz="quarter" idx="10"/>
          </p:nvPr>
        </p:nvSpPr>
        <p:spPr>
          <a:xfrm>
            <a:off x="5855455" y="1187506"/>
            <a:ext cx="5180341" cy="448298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396401-C1A9-4A19-8964-7B46E47C0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93" y="0"/>
            <a:ext cx="4618653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DA230EE-A618-46D9-A238-3F8F8943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187506"/>
            <a:ext cx="3556000" cy="597228"/>
          </a:xfrm>
        </p:spPr>
        <p:txBody>
          <a:bodyPr rtlCol="0">
            <a:normAutofit/>
          </a:bodyPr>
          <a:lstStyle>
            <a:lvl1pPr algn="l">
              <a:defRPr sz="2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56016"/>
            <a:ext cx="3556000" cy="3314156"/>
          </a:xfrm>
        </p:spPr>
        <p:txBody>
          <a:bodyPr tIns="91440" bIns="91440" rtlCol="0" anchor="t">
            <a:normAutofit/>
          </a:bodyPr>
          <a:lstStyle>
            <a:lvl1pPr marL="0" marR="0" indent="0" algn="l">
              <a:buFontTx/>
              <a:buNone/>
              <a:defRPr sz="1200" i="0"/>
            </a:lvl1pPr>
            <a:extLst/>
          </a:lstStyle>
          <a:p>
            <a:pPr lvl="0" rtl="0"/>
            <a:r>
              <a:rPr lang="nl-NL" noProof="0" dirty="0"/>
              <a:t>Klik om bijschrift toe te voegen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staa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983D128C-3D73-4F17-9F95-61EFF80A3DCA}"/>
              </a:ext>
            </a:extLst>
          </p:cNvPr>
          <p:cNvSpPr/>
          <p:nvPr userDrawn="1"/>
        </p:nvSpPr>
        <p:spPr>
          <a:xfrm rot="5400000">
            <a:off x="4366703" y="-4366702"/>
            <a:ext cx="3458595" cy="121920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AC6CB39-18E5-42C4-BC7D-401AEA688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692"/>
            <a:ext cx="12192000" cy="6840616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20EE4F4B-A71A-4817-858E-3EA4603CCF8B}"/>
              </a:ext>
            </a:extLst>
          </p:cNvPr>
          <p:cNvSpPr/>
          <p:nvPr userDrawn="1"/>
        </p:nvSpPr>
        <p:spPr>
          <a:xfrm>
            <a:off x="8128000" y="1295400"/>
            <a:ext cx="3454400" cy="358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FDC0E9D-85A5-4C47-9456-97807FE79261}"/>
              </a:ext>
            </a:extLst>
          </p:cNvPr>
          <p:cNvSpPr/>
          <p:nvPr userDrawn="1"/>
        </p:nvSpPr>
        <p:spPr>
          <a:xfrm>
            <a:off x="4463207" y="1295400"/>
            <a:ext cx="3454400" cy="358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00E0C9B-5B39-4161-93AD-B85A5F839AA1}"/>
              </a:ext>
            </a:extLst>
          </p:cNvPr>
          <p:cNvSpPr/>
          <p:nvPr userDrawn="1"/>
        </p:nvSpPr>
        <p:spPr>
          <a:xfrm>
            <a:off x="798413" y="1295400"/>
            <a:ext cx="3454400" cy="358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4" name="Tijdelijke aanduiding voor afbeelding 15"/>
          <p:cNvSpPr>
            <a:spLocks noGrp="1" noChangeAspect="1"/>
          </p:cNvSpPr>
          <p:nvPr>
            <p:ph type="pic" sz="quarter" idx="21"/>
          </p:nvPr>
        </p:nvSpPr>
        <p:spPr>
          <a:xfrm>
            <a:off x="1001613" y="1447800"/>
            <a:ext cx="3048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  <p:sp>
        <p:nvSpPr>
          <p:cNvPr id="16" name="Tijdelijke aanduiding voor afbeelding 15"/>
          <p:cNvSpPr>
            <a:spLocks noGrp="1" noChangeAspect="1"/>
          </p:cNvSpPr>
          <p:nvPr>
            <p:ph type="pic" sz="quarter" idx="22"/>
          </p:nvPr>
        </p:nvSpPr>
        <p:spPr>
          <a:xfrm>
            <a:off x="4668880" y="1447800"/>
            <a:ext cx="3048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  <p:sp>
        <p:nvSpPr>
          <p:cNvPr id="17" name="Tijdelijke aanduiding vo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01613" y="5181600"/>
            <a:ext cx="3048000" cy="609600"/>
          </a:xfrm>
        </p:spPr>
        <p:txBody>
          <a:bodyPr rtlCol="0"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 rtl="0"/>
            <a:r>
              <a:rPr lang="nl-NL" noProof="0" dirty="0"/>
              <a:t>Klik om bijschrift toe te voegen</a:t>
            </a:r>
          </a:p>
        </p:txBody>
      </p:sp>
      <p:sp>
        <p:nvSpPr>
          <p:cNvPr id="18" name="Tijdelijke aanduiding voor tekst 18"/>
          <p:cNvSpPr>
            <a:spLocks noGrp="1"/>
          </p:cNvSpPr>
          <p:nvPr>
            <p:ph type="body" sz="quarter" idx="24" hasCustomPrompt="1"/>
          </p:nvPr>
        </p:nvSpPr>
        <p:spPr>
          <a:xfrm>
            <a:off x="4666407" y="5181600"/>
            <a:ext cx="3048000" cy="609600"/>
          </a:xfrm>
        </p:spPr>
        <p:txBody>
          <a:bodyPr rtlCol="0"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 rtl="0"/>
            <a:r>
              <a:rPr lang="nl-NL" noProof="0" dirty="0"/>
              <a:t>Klik om bijschrift toe te voegen</a:t>
            </a:r>
          </a:p>
        </p:txBody>
      </p:sp>
      <p:sp>
        <p:nvSpPr>
          <p:cNvPr id="19" name="Tijdelijke aanduiding voor afbeelding 15"/>
          <p:cNvSpPr>
            <a:spLocks noGrp="1" noChangeAspect="1"/>
          </p:cNvSpPr>
          <p:nvPr>
            <p:ph type="pic" sz="quarter" idx="25"/>
          </p:nvPr>
        </p:nvSpPr>
        <p:spPr>
          <a:xfrm>
            <a:off x="8331200" y="1447800"/>
            <a:ext cx="3048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tekst 18"/>
          <p:cNvSpPr>
            <a:spLocks noGrp="1"/>
          </p:cNvSpPr>
          <p:nvPr>
            <p:ph type="body" sz="quarter" idx="26" hasCustomPrompt="1"/>
          </p:nvPr>
        </p:nvSpPr>
        <p:spPr>
          <a:xfrm>
            <a:off x="8331200" y="5181600"/>
            <a:ext cx="3048000" cy="609600"/>
          </a:xfrm>
        </p:spPr>
        <p:txBody>
          <a:bodyPr rtlCol="0"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 rtl="0"/>
            <a:r>
              <a:rPr lang="nl-NL" noProof="0" dirty="0"/>
              <a:t>Klik om bijschrift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17DE3F-D936-4358-A474-BD5114C9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69" y="762000"/>
            <a:ext cx="10464800" cy="304800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865286D-EED8-4CB5-B28C-CAD4690429C7}"/>
              </a:ext>
            </a:extLst>
          </p:cNvPr>
          <p:cNvSpPr/>
          <p:nvPr userDrawn="1"/>
        </p:nvSpPr>
        <p:spPr>
          <a:xfrm rot="5400000">
            <a:off x="4457699" y="-876302"/>
            <a:ext cx="3276600" cy="121920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747C29-2D54-45A2-BB7E-253379E68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692"/>
            <a:ext cx="12192000" cy="684061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A65233B-1851-492C-B9B3-CB5774DD1D07}"/>
              </a:ext>
            </a:extLst>
          </p:cNvPr>
          <p:cNvSpPr/>
          <p:nvPr userDrawn="1"/>
        </p:nvSpPr>
        <p:spPr>
          <a:xfrm>
            <a:off x="1016000" y="533400"/>
            <a:ext cx="102616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  <p:sp>
        <p:nvSpPr>
          <p:cNvPr id="10" name="Tijdelijke aanduiding voor afbeelding 15"/>
          <p:cNvSpPr>
            <a:spLocks noGrp="1" noChangeAspect="1"/>
          </p:cNvSpPr>
          <p:nvPr>
            <p:ph type="pic" sz="quarter" idx="21"/>
          </p:nvPr>
        </p:nvSpPr>
        <p:spPr>
          <a:xfrm>
            <a:off x="1219200" y="685800"/>
            <a:ext cx="24384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1219200" y="4302668"/>
            <a:ext cx="9855200" cy="1981200"/>
          </a:xfrm>
        </p:spPr>
        <p:txBody>
          <a:bodyPr rtlCol="0"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 rtl="0"/>
            <a:r>
              <a:rPr lang="nl-NL" noProof="0" dirty="0"/>
              <a:t>Klik om bijschrift toe te voegen</a:t>
            </a:r>
          </a:p>
        </p:txBody>
      </p:sp>
      <p:sp>
        <p:nvSpPr>
          <p:cNvPr id="13" name="Tijdelijke aanduiding voor afbeelding 15"/>
          <p:cNvSpPr>
            <a:spLocks noGrp="1" noChangeAspect="1"/>
          </p:cNvSpPr>
          <p:nvPr>
            <p:ph type="pic" sz="quarter" idx="36"/>
          </p:nvPr>
        </p:nvSpPr>
        <p:spPr>
          <a:xfrm>
            <a:off x="3759200" y="685800"/>
            <a:ext cx="2336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15"/>
          <p:cNvSpPr>
            <a:spLocks noGrp="1" noChangeAspect="1"/>
          </p:cNvSpPr>
          <p:nvPr>
            <p:ph type="pic" sz="quarter" idx="37"/>
          </p:nvPr>
        </p:nvSpPr>
        <p:spPr>
          <a:xfrm>
            <a:off x="6197600" y="685800"/>
            <a:ext cx="24384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  <p:sp>
        <p:nvSpPr>
          <p:cNvPr id="16" name="Tijdelijke aanduiding voor afbeelding 15"/>
          <p:cNvSpPr>
            <a:spLocks noGrp="1" noChangeAspect="1"/>
          </p:cNvSpPr>
          <p:nvPr>
            <p:ph type="pic" sz="quarter" idx="38"/>
          </p:nvPr>
        </p:nvSpPr>
        <p:spPr>
          <a:xfrm>
            <a:off x="8737600" y="685800"/>
            <a:ext cx="2336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342900" indent="-342900" algn="ctr" rtl="0" latinLnBrk="0">
              <a:spcBef>
                <a:spcPct val="20000"/>
              </a:spcBef>
              <a:buFontTx/>
              <a:buNone/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nl-NL" sz="20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F36197-74F6-4537-B6C5-94301C87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710404"/>
            <a:ext cx="10058400" cy="486608"/>
          </a:xfrm>
        </p:spPr>
        <p:txBody>
          <a:bodyPr rtlCol="0">
            <a:normAutofit/>
          </a:bodyPr>
          <a:lstStyle>
            <a:lvl1pPr algn="l">
              <a:defRPr sz="2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82969" y="533400"/>
            <a:ext cx="10464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82969" y="1752600"/>
            <a:ext cx="10464800" cy="3733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F318E9-5C2E-4694-8C80-077AE1969F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8692"/>
            <a:ext cx="12192000" cy="68406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64" r:id="rId5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52744324/Carte-de-Visite-Huijsmans-Genealogie-Mrt2004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hyperlink" Target="http://www.graphicsatlas.org/identification/" TargetMode="External"/><Relationship Id="rId4" Type="http://schemas.openxmlformats.org/officeDocument/2006/relationships/hyperlink" Target="https://fomu.atomis.be/index.php/;actor/brow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poorzoeker.petereyckerman.be/wp-content/uploads/meethulp-oude-foto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29AD824-A70B-4F73-BE0B-AF6D0FF394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1210">
            <a:off x="5439626" y="335705"/>
            <a:ext cx="2209800" cy="36941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D2FB36E-518E-4FDB-B88D-869D9F2FE3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5169">
            <a:off x="3130103" y="1146254"/>
            <a:ext cx="2343179" cy="39128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2DAE0DA-DEC7-44F3-A6B6-C8481924DA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83696">
            <a:off x="9232459" y="1102577"/>
            <a:ext cx="1801368" cy="3398520"/>
          </a:xfrm>
          <a:prstGeom prst="rect">
            <a:avLst/>
          </a:prstGeom>
        </p:spPr>
      </p:pic>
      <p:sp>
        <p:nvSpPr>
          <p:cNvPr id="21" name="Subtitel 20"/>
          <p:cNvSpPr>
            <a:spLocks noGrp="1"/>
          </p:cNvSpPr>
          <p:nvPr>
            <p:ph type="subTitle" idx="1"/>
          </p:nvPr>
        </p:nvSpPr>
        <p:spPr>
          <a:xfrm>
            <a:off x="10704512" y="6322284"/>
            <a:ext cx="1134038" cy="362051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Geert Verpoest</a:t>
            </a:r>
          </a:p>
        </p:txBody>
      </p:sp>
      <p:sp>
        <p:nvSpPr>
          <p:cNvPr id="20" name="Titel 19"/>
          <p:cNvSpPr>
            <a:spLocks noGrp="1"/>
          </p:cNvSpPr>
          <p:nvPr>
            <p:ph type="ctrTitle"/>
          </p:nvPr>
        </p:nvSpPr>
        <p:spPr>
          <a:xfrm>
            <a:off x="5815136" y="4293096"/>
            <a:ext cx="5105400" cy="1351796"/>
          </a:xfrm>
        </p:spPr>
        <p:txBody>
          <a:bodyPr rtlCol="0">
            <a:noAutofit/>
          </a:bodyPr>
          <a:lstStyle/>
          <a:p>
            <a:pPr rtl="0"/>
            <a:r>
              <a:rPr lang="nl-NL" sz="5400" b="1" dirty="0"/>
              <a:t>CARTES DE VISITE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B2729D-9567-4B2E-97CC-CFC12A8729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3802">
            <a:off x="1167282" y="1573834"/>
            <a:ext cx="2070136" cy="390558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BB30C16-C1AA-4D8C-B464-88360FA160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7576">
            <a:off x="7332568" y="565490"/>
            <a:ext cx="2234184" cy="344728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9E6C1D-A619-467C-9E2A-FC237C45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3556000" cy="597228"/>
          </a:xfrm>
        </p:spPr>
        <p:txBody>
          <a:bodyPr>
            <a:normAutofit/>
          </a:bodyPr>
          <a:lstStyle/>
          <a:p>
            <a:r>
              <a:rPr lang="nl-BE" i="1" dirty="0"/>
              <a:t>Ferrotype of </a:t>
            </a:r>
            <a:r>
              <a:rPr lang="nl-BE" i="1" dirty="0" err="1"/>
              <a:t>tintype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47B228-7DE8-4895-8888-13E7FE7EF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073" y="980728"/>
            <a:ext cx="3556000" cy="2448272"/>
          </a:xfrm>
        </p:spPr>
        <p:txBody>
          <a:bodyPr>
            <a:normAutofit/>
          </a:bodyPr>
          <a:lstStyle/>
          <a:p>
            <a:r>
              <a:rPr lang="nl-BE" sz="1400" dirty="0"/>
              <a:t>Tussen een collectie Cartes de Visite vind je soms ook eens een </a:t>
            </a:r>
            <a:r>
              <a:rPr lang="nl-BE" sz="1400" dirty="0" err="1"/>
              <a:t>tintype</a:t>
            </a:r>
            <a:r>
              <a:rPr lang="nl-BE" sz="1400" dirty="0"/>
              <a:t>. Deze foto’s op een metalen drager waren de goedkopere versie van de </a:t>
            </a:r>
            <a:r>
              <a:rPr lang="nl-BE" sz="1400" dirty="0" err="1"/>
              <a:t>CDV’s</a:t>
            </a:r>
            <a:r>
              <a:rPr lang="nl-BE" sz="1400" dirty="0"/>
              <a:t>.</a:t>
            </a:r>
          </a:p>
          <a:p>
            <a:r>
              <a:rPr lang="nl-BE" sz="1400" dirty="0"/>
              <a:t>Vanaf 1855 begint deze wijze van fotografie opgang te maken, vooral door straatfotografen. Meestal is dan ook de naam van de fotograaf </a:t>
            </a:r>
            <a:r>
              <a:rPr lang="nl-BE" sz="1400"/>
              <a:t>niet vermeld.</a:t>
            </a:r>
            <a:endParaRPr lang="nl-BE" sz="1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A28E23-1885-4442-89BD-535E6B8853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676" y="1051296"/>
            <a:ext cx="2982324" cy="476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629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2B0A4016-4AFF-4C18-AAF6-71E873198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19200" y="5229200"/>
            <a:ext cx="9855200" cy="1054668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https://www.scribd.com/document/52744324/Carte-de-Visite-Huijsmans-Genealogie-Mrt2004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https://fomu.atomis.be/index.php/;actor/browse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http://www.graphicsatlas.org/identification/</a:t>
            </a:r>
            <a:endParaRPr lang="nl-NL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80B066ED-C982-46DA-BD06-0646B548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10197"/>
            <a:ext cx="10058400" cy="486608"/>
          </a:xfrm>
        </p:spPr>
        <p:txBody>
          <a:bodyPr rtlCol="0"/>
          <a:lstStyle/>
          <a:p>
            <a:pPr rtl="0"/>
            <a:r>
              <a:rPr lang="nl-NL" dirty="0"/>
              <a:t>Bronnen: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0E4393-46A0-45F3-AAE4-361C8A5968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19" y="116632"/>
            <a:ext cx="6797040" cy="34107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2EDE83E-8FF4-4459-9F14-77F36DC9DF3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863" y="142968"/>
            <a:ext cx="3890721" cy="33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38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896F2F7-8347-4446-99EA-204DCFD0F14C}"/>
              </a:ext>
            </a:extLst>
          </p:cNvPr>
          <p:cNvSpPr/>
          <p:nvPr/>
        </p:nvSpPr>
        <p:spPr>
          <a:xfrm>
            <a:off x="3143672" y="1916832"/>
            <a:ext cx="6096000" cy="2542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b="1" i="1" dirty="0">
                <a:solidFill>
                  <a:srgbClr val="000000"/>
                </a:solidFill>
                <a:latin typeface="+mj-lt"/>
              </a:rPr>
              <a:t>De ervaring leert dat negentiende-eeuwse portretfoto's, vooral de zogenaamde</a:t>
            </a:r>
          </a:p>
          <a:p>
            <a:pPr algn="ctr">
              <a:lnSpc>
                <a:spcPct val="150000"/>
              </a:lnSpc>
            </a:pPr>
            <a:r>
              <a:rPr lang="nl-BE" b="1" i="1" dirty="0">
                <a:solidFill>
                  <a:srgbClr val="000000"/>
                </a:solidFill>
                <a:latin typeface="+mj-lt"/>
              </a:rPr>
              <a:t>carte de visite- of visitekaart-portretten,</a:t>
            </a:r>
          </a:p>
          <a:p>
            <a:pPr algn="ctr">
              <a:lnSpc>
                <a:spcPct val="150000"/>
              </a:lnSpc>
            </a:pPr>
            <a:r>
              <a:rPr lang="nl-BE" b="1" i="1" dirty="0">
                <a:solidFill>
                  <a:srgbClr val="000000"/>
                </a:solidFill>
                <a:latin typeface="+mj-lt"/>
              </a:rPr>
              <a:t>in ongeveer de helft van de gevallen toegeschreven worden aan de verkeerde generatie door een onjuiste schatting van de opnamedatum.</a:t>
            </a:r>
            <a:endParaRPr lang="nl-BE" b="1" i="1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10644F1-38FE-451A-ADA7-8947F1D6DCB8}"/>
              </a:ext>
            </a:extLst>
          </p:cNvPr>
          <p:cNvSpPr/>
          <p:nvPr/>
        </p:nvSpPr>
        <p:spPr>
          <a:xfrm>
            <a:off x="9011226" y="5147900"/>
            <a:ext cx="154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ff6"/>
              </a:rPr>
              <a:t>D.P. Huijsmans</a:t>
            </a:r>
            <a:endParaRPr lang="nl-BE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5507DACF-5952-442F-A307-3429787A74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0" y="1264172"/>
            <a:ext cx="2661987" cy="4329655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94A3770-B2E1-45CB-992B-2D4A9E2B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187506"/>
            <a:ext cx="3370153" cy="597228"/>
          </a:xfrm>
        </p:spPr>
        <p:txBody>
          <a:bodyPr rtlCol="0">
            <a:normAutofit fontScale="90000"/>
          </a:bodyPr>
          <a:lstStyle/>
          <a:p>
            <a:r>
              <a:rPr lang="nl-BE" i="1" dirty="0"/>
              <a:t>Verband tussen gewicht en productiejaar bij cartes de visite</a:t>
            </a:r>
            <a:endParaRPr lang="nl-NL" dirty="0"/>
          </a:p>
        </p:txBody>
      </p:sp>
      <p:sp>
        <p:nvSpPr>
          <p:cNvPr id="14" name="Rechthoek 3"/>
          <p:cNvSpPr>
            <a:spLocks noGrp="1"/>
          </p:cNvSpPr>
          <p:nvPr>
            <p:ph type="body" sz="quarter" idx="11"/>
          </p:nvPr>
        </p:nvSpPr>
        <p:spPr>
          <a:xfrm>
            <a:off x="1199456" y="1956016"/>
            <a:ext cx="3296344" cy="3314156"/>
          </a:xfrm>
        </p:spPr>
        <p:txBody>
          <a:bodyPr rtlCol="0"/>
          <a:lstStyle/>
          <a:p>
            <a:pPr>
              <a:tabLst>
                <a:tab pos="1704975" algn="l"/>
              </a:tabLst>
            </a:pPr>
            <a:r>
              <a:rPr lang="nl-BE" sz="1400" dirty="0"/>
              <a:t>1,5-2,5 gram	1860-1870</a:t>
            </a:r>
          </a:p>
          <a:p>
            <a:pPr>
              <a:tabLst>
                <a:tab pos="1704975" algn="l"/>
              </a:tabLst>
            </a:pPr>
            <a:r>
              <a:rPr lang="nl-BE" sz="1400" dirty="0"/>
              <a:t>2,5-3,5 gram	1864-1874</a:t>
            </a:r>
          </a:p>
          <a:p>
            <a:pPr>
              <a:tabLst>
                <a:tab pos="1704975" algn="l"/>
              </a:tabLst>
            </a:pPr>
            <a:r>
              <a:rPr lang="nl-BE" sz="1400" dirty="0"/>
              <a:t>3,5-4,5 gram	1874-1886</a:t>
            </a:r>
          </a:p>
          <a:p>
            <a:pPr>
              <a:tabLst>
                <a:tab pos="1704975" algn="l"/>
              </a:tabLst>
            </a:pPr>
            <a:r>
              <a:rPr lang="nl-BE" sz="1400" dirty="0"/>
              <a:t>4,5-5,2 gram	1879-1893</a:t>
            </a:r>
          </a:p>
          <a:p>
            <a:pPr>
              <a:tabLst>
                <a:tab pos="1704975" algn="l"/>
              </a:tabLst>
            </a:pPr>
            <a:r>
              <a:rPr lang="nl-BE" sz="1400" dirty="0"/>
              <a:t>meer dan 5,2 gram	1886-1914</a:t>
            </a:r>
          </a:p>
          <a:p>
            <a:pPr rtl="0"/>
            <a:endParaRPr lang="nl-NL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09A5F3C-82CC-4BB6-8C3E-8F7DD867E7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72" y="2104234"/>
            <a:ext cx="2681655" cy="448298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59E6C1D-A619-467C-9E2A-FC237C45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3556000" cy="597228"/>
          </a:xfrm>
        </p:spPr>
        <p:txBody>
          <a:bodyPr>
            <a:normAutofit fontScale="90000"/>
          </a:bodyPr>
          <a:lstStyle/>
          <a:p>
            <a:r>
              <a:rPr lang="nl-BE" i="1" dirty="0"/>
              <a:t>Opzoeken van de fotograaf of fotostudio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47B228-7DE8-4895-8888-13E7FE7EF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073" y="980728"/>
            <a:ext cx="3556000" cy="1072662"/>
          </a:xfrm>
        </p:spPr>
        <p:txBody>
          <a:bodyPr>
            <a:normAutofit/>
          </a:bodyPr>
          <a:lstStyle/>
          <a:p>
            <a:r>
              <a:rPr lang="nl-BE" sz="1400" dirty="0"/>
              <a:t>Het FOMU bracht een “</a:t>
            </a:r>
            <a:r>
              <a:rPr lang="nl-BE" sz="1400" i="1" dirty="0"/>
              <a:t>Directory of </a:t>
            </a:r>
            <a:r>
              <a:rPr lang="nl-BE" sz="1400" i="1" dirty="0" err="1"/>
              <a:t>Belgian</a:t>
            </a:r>
            <a:r>
              <a:rPr lang="nl-BE" sz="1400" i="1" dirty="0"/>
              <a:t> </a:t>
            </a:r>
            <a:r>
              <a:rPr lang="nl-BE" sz="1400" i="1" dirty="0" err="1"/>
              <a:t>Photographers</a:t>
            </a:r>
            <a:r>
              <a:rPr lang="nl-BE" sz="1400" dirty="0"/>
              <a:t>” uit, waarmee we vaak nauwkeurig de datum van de opname kunnen terugvinden.</a:t>
            </a:r>
          </a:p>
          <a:p>
            <a:endParaRPr lang="nl-BE" sz="1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B8D54DB-A0AF-4AFB-8A1D-043F13BC18CC}"/>
              </a:ext>
            </a:extLst>
          </p:cNvPr>
          <p:cNvSpPr/>
          <p:nvPr/>
        </p:nvSpPr>
        <p:spPr>
          <a:xfrm>
            <a:off x="5967331" y="1844824"/>
            <a:ext cx="51932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err="1">
                <a:solidFill>
                  <a:srgbClr val="404040"/>
                </a:solidFill>
                <a:latin typeface="Helvetica Neue"/>
              </a:rPr>
              <a:t>Cornand</a:t>
            </a:r>
            <a:r>
              <a:rPr lang="nl-BE" b="1" dirty="0">
                <a:solidFill>
                  <a:srgbClr val="404040"/>
                </a:solidFill>
                <a:latin typeface="Helvetica Neue"/>
              </a:rPr>
              <a:t>, </a:t>
            </a:r>
            <a:r>
              <a:rPr lang="nl-BE" b="1" dirty="0" err="1">
                <a:solidFill>
                  <a:srgbClr val="404040"/>
                </a:solidFill>
                <a:latin typeface="Helvetica Neue"/>
              </a:rPr>
              <a:t>Césarine</a:t>
            </a:r>
            <a:endParaRPr lang="nl-BE" b="1" dirty="0">
              <a:solidFill>
                <a:srgbClr val="404040"/>
              </a:solidFill>
              <a:latin typeface="Helvetica Neue"/>
            </a:endParaRPr>
          </a:p>
          <a:p>
            <a:endParaRPr lang="nl-BE" sz="1200" b="1" dirty="0">
              <a:solidFill>
                <a:srgbClr val="404040"/>
              </a:solidFill>
              <a:latin typeface="Helvetica Neue"/>
            </a:endParaRPr>
          </a:p>
          <a:p>
            <a:r>
              <a:rPr lang="nl-BE" sz="1200" dirty="0">
                <a:solidFill>
                  <a:srgbClr val="BFBFBF"/>
                </a:solidFill>
                <a:latin typeface="inherit"/>
              </a:rPr>
              <a:t>Identity</a:t>
            </a:r>
          </a:p>
          <a:p>
            <a:pPr>
              <a:tabLst>
                <a:tab pos="266700" algn="l"/>
              </a:tabLst>
            </a:pPr>
            <a:r>
              <a:rPr lang="nl-BE" sz="1200" b="1" dirty="0" err="1">
                <a:solidFill>
                  <a:srgbClr val="404040"/>
                </a:solidFill>
                <a:latin typeface="inherit"/>
              </a:rPr>
              <a:t>Category</a:t>
            </a:r>
            <a:r>
              <a:rPr lang="nl-BE" sz="1200" b="1" dirty="0">
                <a:solidFill>
                  <a:srgbClr val="404040"/>
                </a:solidFill>
                <a:latin typeface="inherit"/>
              </a:rPr>
              <a:t> 	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Person (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Female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)</a:t>
            </a:r>
          </a:p>
          <a:p>
            <a:r>
              <a:rPr lang="nl-BE" sz="1200" b="1" dirty="0">
                <a:solidFill>
                  <a:srgbClr val="404040"/>
                </a:solidFill>
                <a:latin typeface="inherit"/>
              </a:rPr>
              <a:t>Status	</a:t>
            </a:r>
            <a:r>
              <a:rPr lang="nl-BE" sz="1200" dirty="0">
                <a:solidFill>
                  <a:srgbClr val="808080"/>
                </a:solidFill>
                <a:latin typeface="inherit"/>
              </a:rPr>
              <a:t>Professional</a:t>
            </a:r>
          </a:p>
          <a:p>
            <a:endParaRPr lang="nl-BE" sz="1200" dirty="0">
              <a:solidFill>
                <a:srgbClr val="808080"/>
              </a:solidFill>
              <a:latin typeface="inherit"/>
            </a:endParaRPr>
          </a:p>
          <a:p>
            <a:r>
              <a:rPr lang="nl-BE" sz="1200" dirty="0">
                <a:solidFill>
                  <a:srgbClr val="BFBFBF"/>
                </a:solidFill>
                <a:latin typeface="inherit"/>
              </a:rPr>
              <a:t>Details</a:t>
            </a:r>
          </a:p>
          <a:p>
            <a:r>
              <a:rPr lang="nl-BE" sz="1200" b="1" dirty="0">
                <a:solidFill>
                  <a:srgbClr val="404040"/>
                </a:solidFill>
                <a:latin typeface="inherit"/>
              </a:rPr>
              <a:t>Life dates 	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Alost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, 1854 - Charleroi, 1913</a:t>
            </a:r>
          </a:p>
          <a:p>
            <a:r>
              <a:rPr lang="nl-BE" sz="1200" b="1" dirty="0">
                <a:solidFill>
                  <a:srgbClr val="404040"/>
                </a:solidFill>
                <a:latin typeface="inherit"/>
              </a:rPr>
              <a:t>Activity 	</a:t>
            </a:r>
            <a:r>
              <a:rPr lang="nl-BE" sz="1200" b="1" dirty="0">
                <a:solidFill>
                  <a:srgbClr val="000000"/>
                </a:solidFill>
                <a:latin typeface="Helvetica Neue"/>
              </a:rPr>
              <a:t>1882 * - 1885 / Charleroi, </a:t>
            </a:r>
            <a:r>
              <a:rPr lang="nl-BE" sz="1200" b="1" dirty="0" err="1">
                <a:solidFill>
                  <a:srgbClr val="000000"/>
                </a:solidFill>
                <a:latin typeface="Helvetica Neue"/>
              </a:rPr>
              <a:t>Rue</a:t>
            </a:r>
            <a:r>
              <a:rPr lang="nl-BE" sz="1200" b="1" dirty="0">
                <a:solidFill>
                  <a:srgbClr val="000000"/>
                </a:solidFill>
                <a:latin typeface="Helvetica Neue"/>
              </a:rPr>
              <a:t> de la </a:t>
            </a:r>
            <a:r>
              <a:rPr lang="nl-BE" sz="1200" b="1" dirty="0" err="1">
                <a:solidFill>
                  <a:srgbClr val="000000"/>
                </a:solidFill>
                <a:latin typeface="Helvetica Neue"/>
              </a:rPr>
              <a:t>Montagne</a:t>
            </a:r>
            <a:r>
              <a:rPr lang="nl-BE" sz="1200" b="1" dirty="0">
                <a:solidFill>
                  <a:srgbClr val="000000"/>
                </a:solidFill>
                <a:latin typeface="Helvetica Neue"/>
              </a:rPr>
              <a:t>, 42</a:t>
            </a:r>
          </a:p>
          <a:p>
            <a:br>
              <a:rPr lang="nl-BE" sz="1200" dirty="0">
                <a:solidFill>
                  <a:srgbClr val="000000"/>
                </a:solidFill>
                <a:latin typeface="Helvetica Neue"/>
              </a:rPr>
            </a:br>
            <a:r>
              <a:rPr lang="nl-BE" sz="1200" dirty="0">
                <a:solidFill>
                  <a:srgbClr val="000000"/>
                </a:solidFill>
                <a:latin typeface="Helvetica Neue"/>
              </a:rPr>
              <a:t>	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Successor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: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Deton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-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Cornand</a:t>
            </a:r>
            <a:br>
              <a:rPr lang="nl-BE" sz="1200" dirty="0">
                <a:solidFill>
                  <a:srgbClr val="000000"/>
                </a:solidFill>
                <a:latin typeface="Helvetica Neue"/>
              </a:rPr>
            </a:br>
            <a:r>
              <a:rPr lang="nl-BE" sz="1200" dirty="0">
                <a:solidFill>
                  <a:srgbClr val="000000"/>
                </a:solidFill>
                <a:latin typeface="Helvetica Neue"/>
              </a:rPr>
              <a:t>	Marie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Césarine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, ° 11.6.1854; + 16.3.1913.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She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lived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in 	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Ghent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around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1878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where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she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was a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portrait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painter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,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then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in 	Liège.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She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arrived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in Charleroi in 1882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and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took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	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photographs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under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her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own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name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from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1882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until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1884.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She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	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married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Eugène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Deton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in Charleroi on 11.6.1885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and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they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	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managed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the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studio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jointly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(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see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Deton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-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Cornand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).</a:t>
            </a:r>
          </a:p>
          <a:p>
            <a:endParaRPr lang="nl-BE" sz="1200" dirty="0">
              <a:solidFill>
                <a:srgbClr val="000000"/>
              </a:solidFill>
              <a:latin typeface="Helvetica Neue"/>
            </a:endParaRPr>
          </a:p>
          <a:p>
            <a:r>
              <a:rPr lang="nl-BE" sz="1200" b="1" dirty="0" err="1">
                <a:solidFill>
                  <a:srgbClr val="404040"/>
                </a:solidFill>
                <a:latin typeface="inherit"/>
              </a:rPr>
              <a:t>Locations</a:t>
            </a:r>
            <a:r>
              <a:rPr lang="nl-BE" sz="1200" b="1" dirty="0">
                <a:solidFill>
                  <a:srgbClr val="404040"/>
                </a:solidFill>
                <a:latin typeface="inherit"/>
              </a:rPr>
              <a:t> 	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1882 * - 1885 / Charleroi,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Rue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 de la </a:t>
            </a:r>
            <a:r>
              <a:rPr lang="nl-BE" sz="1200" dirty="0" err="1">
                <a:solidFill>
                  <a:srgbClr val="000000"/>
                </a:solidFill>
                <a:latin typeface="Helvetica Neue"/>
              </a:rPr>
              <a:t>Montagne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, 42</a:t>
            </a:r>
            <a:endParaRPr lang="nl-BE" sz="12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ED14C561-D2DB-4E70-878D-34B842FE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953" y="1092849"/>
            <a:ext cx="25812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DA80620-7CA4-434B-AE93-F2EEA9BFB640}"/>
              </a:ext>
            </a:extLst>
          </p:cNvPr>
          <p:cNvSpPr/>
          <p:nvPr/>
        </p:nvSpPr>
        <p:spPr>
          <a:xfrm>
            <a:off x="8019464" y="3444001"/>
            <a:ext cx="2558904" cy="164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8744EE0-A128-4FC6-AD10-C373C92EA5D9}"/>
              </a:ext>
            </a:extLst>
          </p:cNvPr>
          <p:cNvSpPr/>
          <p:nvPr/>
        </p:nvSpPr>
        <p:spPr>
          <a:xfrm>
            <a:off x="1290106" y="4588587"/>
            <a:ext cx="2105894" cy="924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68493A63-3707-4763-9B45-CF396C205848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396000" y="3609000"/>
            <a:ext cx="4545000" cy="1441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9F92530D-89AB-4756-9745-58F601EFFC9D}"/>
              </a:ext>
            </a:extLst>
          </p:cNvPr>
          <p:cNvSpPr/>
          <p:nvPr/>
        </p:nvSpPr>
        <p:spPr>
          <a:xfrm>
            <a:off x="2091000" y="3710066"/>
            <a:ext cx="900000" cy="393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F5C0BEB-0D90-4390-8690-72912EB9BA62}"/>
              </a:ext>
            </a:extLst>
          </p:cNvPr>
          <p:cNvSpPr/>
          <p:nvPr/>
        </p:nvSpPr>
        <p:spPr>
          <a:xfrm>
            <a:off x="5967330" y="1909374"/>
            <a:ext cx="2243669" cy="3046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 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31BF32F-7AC1-43B6-AE4A-0328964CA12A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107622" y="2061687"/>
            <a:ext cx="2859708" cy="1847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E46E68F9-2099-4F8E-A946-31830CBBBD75}"/>
              </a:ext>
            </a:extLst>
          </p:cNvPr>
          <p:cNvSpPr/>
          <p:nvPr/>
        </p:nvSpPr>
        <p:spPr>
          <a:xfrm>
            <a:off x="6905999" y="3418488"/>
            <a:ext cx="1072147" cy="190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085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9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9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9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9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9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2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1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9E6C1D-A619-467C-9E2A-FC237C45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3556000" cy="597228"/>
          </a:xfrm>
        </p:spPr>
        <p:txBody>
          <a:bodyPr>
            <a:normAutofit fontScale="90000"/>
          </a:bodyPr>
          <a:lstStyle/>
          <a:p>
            <a:r>
              <a:rPr lang="nl-BE" i="1" dirty="0"/>
              <a:t>Opzoeken van de fotograaf of fotostudio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47B228-7DE8-4895-8888-13E7FE7EF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073" y="980728"/>
            <a:ext cx="3556000" cy="1072662"/>
          </a:xfrm>
        </p:spPr>
        <p:txBody>
          <a:bodyPr>
            <a:normAutofit/>
          </a:bodyPr>
          <a:lstStyle/>
          <a:p>
            <a:r>
              <a:rPr lang="nl-BE" sz="1400" dirty="0"/>
              <a:t>Momenteel zijn 6.678 fotografen vermeld in de database. Opzoeken kan op naam of gemeente.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B8D54DB-A0AF-4AFB-8A1D-043F13BC18CC}"/>
              </a:ext>
            </a:extLst>
          </p:cNvPr>
          <p:cNvSpPr/>
          <p:nvPr/>
        </p:nvSpPr>
        <p:spPr>
          <a:xfrm>
            <a:off x="5967331" y="1844824"/>
            <a:ext cx="51932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err="1"/>
              <a:t>Charbonnier</a:t>
            </a:r>
            <a:r>
              <a:rPr lang="nl-BE" b="1" dirty="0"/>
              <a:t>, Alfred</a:t>
            </a:r>
            <a:endParaRPr lang="nl-BE" b="1" dirty="0">
              <a:solidFill>
                <a:srgbClr val="404040"/>
              </a:solidFill>
              <a:latin typeface="Helvetica Neue"/>
            </a:endParaRPr>
          </a:p>
          <a:p>
            <a:endParaRPr lang="nl-BE" sz="1200" b="1" dirty="0">
              <a:solidFill>
                <a:srgbClr val="404040"/>
              </a:solidFill>
              <a:latin typeface="Helvetica Neue"/>
            </a:endParaRPr>
          </a:p>
          <a:p>
            <a:r>
              <a:rPr lang="nl-BE" sz="1200" dirty="0">
                <a:solidFill>
                  <a:srgbClr val="BFBFBF"/>
                </a:solidFill>
                <a:latin typeface="inherit"/>
              </a:rPr>
              <a:t>Identity</a:t>
            </a:r>
          </a:p>
          <a:p>
            <a:pPr>
              <a:tabLst>
                <a:tab pos="266700" algn="l"/>
              </a:tabLst>
            </a:pPr>
            <a:r>
              <a:rPr lang="nl-BE" sz="1200" b="1" dirty="0" err="1">
                <a:solidFill>
                  <a:srgbClr val="404040"/>
                </a:solidFill>
                <a:latin typeface="inherit"/>
              </a:rPr>
              <a:t>Category</a:t>
            </a:r>
            <a:r>
              <a:rPr lang="nl-BE" sz="1200" b="1" dirty="0">
                <a:solidFill>
                  <a:srgbClr val="404040"/>
                </a:solidFill>
                <a:latin typeface="inherit"/>
              </a:rPr>
              <a:t> 	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Person (Male)</a:t>
            </a:r>
          </a:p>
          <a:p>
            <a:r>
              <a:rPr lang="nl-BE" sz="1200" b="1" dirty="0" err="1"/>
              <a:t>Alternative</a:t>
            </a:r>
            <a:r>
              <a:rPr lang="nl-BE" sz="1200" b="1" dirty="0"/>
              <a:t> name or descriptor	</a:t>
            </a:r>
            <a:r>
              <a:rPr lang="nl-BE" sz="1200" dirty="0" err="1"/>
              <a:t>Photographie</a:t>
            </a:r>
            <a:r>
              <a:rPr lang="nl-BE" sz="1200" dirty="0"/>
              <a:t> </a:t>
            </a:r>
            <a:r>
              <a:rPr lang="nl-BE" sz="1200" dirty="0" err="1"/>
              <a:t>Artistique</a:t>
            </a:r>
            <a:endParaRPr lang="nl-BE" sz="1200" dirty="0">
              <a:solidFill>
                <a:srgbClr val="000000"/>
              </a:solidFill>
              <a:latin typeface="Helvetica Neue"/>
            </a:endParaRPr>
          </a:p>
          <a:p>
            <a:r>
              <a:rPr lang="nl-BE" sz="1200" b="1" dirty="0">
                <a:solidFill>
                  <a:srgbClr val="404040"/>
                </a:solidFill>
                <a:latin typeface="inherit"/>
              </a:rPr>
              <a:t>Status	</a:t>
            </a:r>
            <a:r>
              <a:rPr lang="nl-BE" sz="1200" dirty="0">
                <a:solidFill>
                  <a:srgbClr val="808080"/>
                </a:solidFill>
                <a:latin typeface="inherit"/>
              </a:rPr>
              <a:t>Professional</a:t>
            </a:r>
            <a:r>
              <a:rPr lang="nl-BE" sz="1200" dirty="0"/>
              <a:t> / </a:t>
            </a:r>
            <a:r>
              <a:rPr lang="nl-BE" sz="1200" dirty="0" err="1"/>
              <a:t>Connected</a:t>
            </a:r>
            <a:endParaRPr lang="nl-BE" sz="1200" dirty="0">
              <a:solidFill>
                <a:srgbClr val="808080"/>
              </a:solidFill>
              <a:latin typeface="inherit"/>
            </a:endParaRPr>
          </a:p>
          <a:p>
            <a:endParaRPr lang="nl-BE" sz="1200" dirty="0">
              <a:solidFill>
                <a:srgbClr val="808080"/>
              </a:solidFill>
              <a:latin typeface="inherit"/>
            </a:endParaRPr>
          </a:p>
          <a:p>
            <a:r>
              <a:rPr lang="nl-BE" sz="1200" dirty="0">
                <a:solidFill>
                  <a:srgbClr val="BFBFBF"/>
                </a:solidFill>
                <a:latin typeface="inherit"/>
              </a:rPr>
              <a:t>Details</a:t>
            </a:r>
          </a:p>
          <a:p>
            <a:r>
              <a:rPr lang="nl-BE" sz="1200" b="1" dirty="0">
                <a:solidFill>
                  <a:srgbClr val="404040"/>
                </a:solidFill>
                <a:latin typeface="inherit"/>
              </a:rPr>
              <a:t>Activity 	</a:t>
            </a:r>
            <a:r>
              <a:rPr lang="nl-BE" sz="1200" b="1" dirty="0"/>
              <a:t>1890 ca Sart-Dames-</a:t>
            </a:r>
            <a:r>
              <a:rPr lang="nl-BE" sz="1200" b="1" dirty="0" err="1"/>
              <a:t>Avelines</a:t>
            </a:r>
            <a:endParaRPr lang="nl-BE" sz="1200" b="1" dirty="0"/>
          </a:p>
          <a:p>
            <a:r>
              <a:rPr lang="nl-BE" sz="1200" b="1" dirty="0"/>
              <a:t>	</a:t>
            </a:r>
            <a:r>
              <a:rPr lang="nl-BE" sz="1200" dirty="0" err="1"/>
              <a:t>Successor</a:t>
            </a:r>
            <a:r>
              <a:rPr lang="nl-BE" sz="1200" dirty="0"/>
              <a:t>: </a:t>
            </a:r>
            <a:r>
              <a:rPr lang="nl-BE" sz="1200" dirty="0" err="1"/>
              <a:t>Voleppe</a:t>
            </a:r>
            <a:r>
              <a:rPr lang="nl-BE" sz="1200" dirty="0"/>
              <a:t> Fernand</a:t>
            </a:r>
          </a:p>
          <a:p>
            <a:r>
              <a:rPr lang="nl-BE" sz="1200" b="1" dirty="0"/>
              <a:t>	1905 ca Manage, </a:t>
            </a:r>
            <a:r>
              <a:rPr lang="nl-BE" sz="1200" b="1" dirty="0" err="1"/>
              <a:t>Grand'Rue</a:t>
            </a:r>
            <a:r>
              <a:rPr lang="nl-BE" sz="1200" b="1" dirty="0"/>
              <a:t>, 41</a:t>
            </a:r>
            <a:br>
              <a:rPr lang="nl-BE" sz="1200" dirty="0"/>
            </a:br>
            <a:r>
              <a:rPr lang="nl-BE" sz="1200" dirty="0"/>
              <a:t>	Framing.</a:t>
            </a:r>
            <a:br>
              <a:rPr lang="nl-BE" sz="1200" dirty="0"/>
            </a:br>
            <a:r>
              <a:rPr lang="nl-BE" sz="1200" dirty="0"/>
              <a:t>	</a:t>
            </a:r>
            <a:r>
              <a:rPr lang="nl-BE" sz="1200" b="1" dirty="0"/>
              <a:t>1905 ca - 1910 ca Genappe, </a:t>
            </a:r>
            <a:r>
              <a:rPr lang="nl-BE" sz="1200" b="1" dirty="0" err="1"/>
              <a:t>Rue</a:t>
            </a:r>
            <a:r>
              <a:rPr lang="nl-BE" sz="1200" b="1" dirty="0"/>
              <a:t> de </a:t>
            </a:r>
            <a:r>
              <a:rPr lang="nl-BE" sz="1200" b="1" dirty="0" err="1"/>
              <a:t>Ways</a:t>
            </a:r>
            <a:r>
              <a:rPr lang="nl-BE" sz="1200" b="1" dirty="0"/>
              <a:t>, 11</a:t>
            </a:r>
            <a:br>
              <a:rPr lang="nl-BE" sz="1200" dirty="0"/>
            </a:br>
            <a:r>
              <a:rPr lang="nl-BE" sz="1200" dirty="0"/>
              <a:t>	Framing. Crayon </a:t>
            </a:r>
            <a:r>
              <a:rPr lang="nl-BE" sz="1200" dirty="0" err="1"/>
              <a:t>portraits</a:t>
            </a:r>
            <a:r>
              <a:rPr lang="nl-BE" sz="1200" dirty="0"/>
              <a:t>. </a:t>
            </a:r>
            <a:r>
              <a:rPr lang="nl-BE" sz="1200" dirty="0" err="1"/>
              <a:t>Published</a:t>
            </a:r>
            <a:r>
              <a:rPr lang="nl-BE" sz="1200" dirty="0"/>
              <a:t> postcards at </a:t>
            </a:r>
            <a:r>
              <a:rPr lang="nl-BE" sz="1200" dirty="0" err="1"/>
              <a:t>the</a:t>
            </a:r>
            <a:r>
              <a:rPr lang="nl-BE" sz="1200" dirty="0"/>
              <a:t> </a:t>
            </a:r>
            <a:r>
              <a:rPr lang="nl-BE" sz="1200" dirty="0" err="1"/>
              <a:t>beginning</a:t>
            </a:r>
            <a:r>
              <a:rPr lang="nl-BE" sz="1200" dirty="0"/>
              <a:t> of 	</a:t>
            </a:r>
            <a:r>
              <a:rPr lang="nl-BE" sz="1200" dirty="0" err="1"/>
              <a:t>the</a:t>
            </a:r>
            <a:r>
              <a:rPr lang="nl-BE" sz="1200" dirty="0"/>
              <a:t> </a:t>
            </a:r>
            <a:r>
              <a:rPr lang="nl-BE" sz="1200" dirty="0" err="1"/>
              <a:t>century</a:t>
            </a:r>
            <a:r>
              <a:rPr lang="nl-BE" sz="1200" dirty="0"/>
              <a:t>.</a:t>
            </a:r>
            <a:r>
              <a:rPr lang="nl-BE" sz="1200" dirty="0">
                <a:solidFill>
                  <a:srgbClr val="000000"/>
                </a:solidFill>
                <a:latin typeface="Helvetica Neue"/>
              </a:rPr>
              <a:t>	</a:t>
            </a:r>
          </a:p>
          <a:p>
            <a:r>
              <a:rPr lang="nl-BE" sz="1200" b="1" dirty="0" err="1">
                <a:solidFill>
                  <a:srgbClr val="404040"/>
                </a:solidFill>
                <a:latin typeface="inherit"/>
              </a:rPr>
              <a:t>Locations</a:t>
            </a:r>
            <a:r>
              <a:rPr lang="nl-BE" sz="1200" b="1" dirty="0">
                <a:solidFill>
                  <a:srgbClr val="404040"/>
                </a:solidFill>
                <a:latin typeface="inherit"/>
              </a:rPr>
              <a:t> 	</a:t>
            </a:r>
            <a:r>
              <a:rPr lang="nl-BE" sz="1200" dirty="0"/>
              <a:t>1890 ca Sart-Dames-</a:t>
            </a:r>
            <a:r>
              <a:rPr lang="nl-BE" sz="1200" dirty="0" err="1"/>
              <a:t>Avelines</a:t>
            </a:r>
            <a:br>
              <a:rPr lang="nl-BE" sz="1200" dirty="0"/>
            </a:br>
            <a:r>
              <a:rPr lang="nl-BE" sz="1200" dirty="0"/>
              <a:t>	1905 ca Manage, </a:t>
            </a:r>
            <a:r>
              <a:rPr lang="nl-BE" sz="1200" dirty="0" err="1"/>
              <a:t>Grand'Rue</a:t>
            </a:r>
            <a:r>
              <a:rPr lang="nl-BE" sz="1200" dirty="0"/>
              <a:t>, 41</a:t>
            </a:r>
            <a:br>
              <a:rPr lang="nl-BE" sz="1200" dirty="0"/>
            </a:br>
            <a:r>
              <a:rPr lang="nl-BE" sz="1200" dirty="0"/>
              <a:t>	1905 ca - 1910 ca Genappe, </a:t>
            </a:r>
            <a:r>
              <a:rPr lang="nl-BE" sz="1200" dirty="0" err="1"/>
              <a:t>Rue</a:t>
            </a:r>
            <a:r>
              <a:rPr lang="nl-BE" sz="1200" dirty="0"/>
              <a:t> de </a:t>
            </a:r>
            <a:r>
              <a:rPr lang="nl-BE" sz="1200" dirty="0" err="1"/>
              <a:t>Ways</a:t>
            </a:r>
            <a:r>
              <a:rPr lang="nl-BE" sz="1200" dirty="0"/>
              <a:t>, 11</a:t>
            </a:r>
          </a:p>
          <a:p>
            <a:endParaRPr lang="nl-BE" sz="12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ED14C561-D2DB-4E70-878D-34B842FE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953" y="1092849"/>
            <a:ext cx="25812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jdelijke aanduiding voor afbeelding 2">
            <a:extLst>
              <a:ext uri="{FF2B5EF4-FFF2-40B4-BE49-F238E27FC236}">
                <a16:creationId xmlns:a16="http://schemas.microsoft.com/office/drawing/2014/main" id="{A521F161-ED11-423D-B465-A6699E4179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79" y="2195689"/>
            <a:ext cx="2661987" cy="4329655"/>
          </a:xfrm>
          <a:prstGeom prst="rect">
            <a:avLst/>
          </a:prstGeom>
          <a:noFill/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6942BE4-1ECF-4DCD-AE04-6EB1A34B2126}"/>
              </a:ext>
            </a:extLst>
          </p:cNvPr>
          <p:cNvSpPr/>
          <p:nvPr/>
        </p:nvSpPr>
        <p:spPr>
          <a:xfrm>
            <a:off x="6744072" y="5085184"/>
            <a:ext cx="331236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3B11CEB-FB59-45A6-860B-1CB199DAEAE0}"/>
              </a:ext>
            </a:extLst>
          </p:cNvPr>
          <p:cNvSpPr/>
          <p:nvPr/>
        </p:nvSpPr>
        <p:spPr>
          <a:xfrm>
            <a:off x="2774826" y="6165304"/>
            <a:ext cx="80089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69C11BE-1A3A-41DA-B480-669D6015EEA6}"/>
              </a:ext>
            </a:extLst>
          </p:cNvPr>
          <p:cNvCxnSpPr>
            <a:stCxn id="11" idx="3"/>
          </p:cNvCxnSpPr>
          <p:nvPr/>
        </p:nvCxnSpPr>
        <p:spPr>
          <a:xfrm flipV="1">
            <a:off x="3575720" y="5229200"/>
            <a:ext cx="3096344" cy="1044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55A9A3AE-5850-4177-A0E2-68900FF228BC}"/>
              </a:ext>
            </a:extLst>
          </p:cNvPr>
          <p:cNvSpPr/>
          <p:nvPr/>
        </p:nvSpPr>
        <p:spPr>
          <a:xfrm>
            <a:off x="1987152" y="6165304"/>
            <a:ext cx="868487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7CA3CEA-7F4C-4711-9779-DFF210F69182}"/>
              </a:ext>
            </a:extLst>
          </p:cNvPr>
          <p:cNvSpPr/>
          <p:nvPr/>
        </p:nvSpPr>
        <p:spPr>
          <a:xfrm>
            <a:off x="5884696" y="1907657"/>
            <a:ext cx="213476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AF8F13E2-6434-4D0D-96A2-6D8B5209317C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421396" y="2104234"/>
            <a:ext cx="3410367" cy="4061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AB915900-421D-4678-8063-0A9810E96E72}"/>
              </a:ext>
            </a:extLst>
          </p:cNvPr>
          <p:cNvSpPr/>
          <p:nvPr/>
        </p:nvSpPr>
        <p:spPr>
          <a:xfrm>
            <a:off x="6888088" y="5085184"/>
            <a:ext cx="122413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3496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9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9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9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9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9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2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1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1" grpId="2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B3501C23-DB90-49CD-990A-17DBF24707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53" y="1781033"/>
            <a:ext cx="2337816" cy="37673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C238B0-3003-439A-B06A-70B554DE3F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092" y="2079731"/>
            <a:ext cx="2337816" cy="376732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59E6C1D-A619-467C-9E2A-FC237C45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3556000" cy="597228"/>
          </a:xfrm>
        </p:spPr>
        <p:txBody>
          <a:bodyPr>
            <a:normAutofit fontScale="90000"/>
          </a:bodyPr>
          <a:lstStyle/>
          <a:p>
            <a:r>
              <a:rPr lang="nl-BE" i="1" dirty="0"/>
              <a:t>Opzoeken van de fotograaf of fotostudio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47B228-7DE8-4895-8888-13E7FE7EF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073" y="980728"/>
            <a:ext cx="3556000" cy="1072662"/>
          </a:xfrm>
        </p:spPr>
        <p:txBody>
          <a:bodyPr>
            <a:normAutofit/>
          </a:bodyPr>
          <a:lstStyle/>
          <a:p>
            <a:r>
              <a:rPr lang="nl-BE" sz="1400" dirty="0"/>
              <a:t>Sommige fotografen verhuisden, wat soms een preciezere </a:t>
            </a:r>
            <a:r>
              <a:rPr lang="nl-BE" sz="1400"/>
              <a:t>datering oplevert.</a:t>
            </a:r>
            <a:endParaRPr lang="nl-BE" sz="1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B8D54DB-A0AF-4AFB-8A1D-043F13BC18CC}"/>
              </a:ext>
            </a:extLst>
          </p:cNvPr>
          <p:cNvSpPr/>
          <p:nvPr/>
        </p:nvSpPr>
        <p:spPr>
          <a:xfrm>
            <a:off x="5735960" y="1624726"/>
            <a:ext cx="542461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/>
              <a:t>De </a:t>
            </a:r>
            <a:r>
              <a:rPr lang="nl-BE" b="1" dirty="0" err="1"/>
              <a:t>Trez</a:t>
            </a:r>
            <a:r>
              <a:rPr lang="nl-BE" b="1" dirty="0"/>
              <a:t>, </a:t>
            </a:r>
            <a:r>
              <a:rPr lang="nl-BE" b="1" dirty="0" err="1"/>
              <a:t>Ch</a:t>
            </a:r>
            <a:r>
              <a:rPr lang="nl-BE" b="1" dirty="0"/>
              <a:t>. (&amp; Simon) (&amp; </a:t>
            </a:r>
            <a:r>
              <a:rPr lang="nl-BE" b="1" dirty="0" err="1"/>
              <a:t>Cie</a:t>
            </a:r>
            <a:r>
              <a:rPr lang="nl-BE" b="1" dirty="0"/>
              <a:t>)</a:t>
            </a:r>
          </a:p>
          <a:p>
            <a:endParaRPr lang="nl-BE" sz="1200" b="1" dirty="0">
              <a:solidFill>
                <a:srgbClr val="404040"/>
              </a:solidFill>
              <a:latin typeface="Helvetica Neue"/>
            </a:endParaRPr>
          </a:p>
          <a:p>
            <a:pPr>
              <a:tabLst>
                <a:tab pos="1257300" algn="l"/>
              </a:tabLst>
            </a:pPr>
            <a:r>
              <a:rPr lang="nl-BE" sz="1000" b="1" dirty="0" err="1">
                <a:solidFill>
                  <a:srgbClr val="404040"/>
                </a:solidFill>
                <a:latin typeface="inherit"/>
              </a:rPr>
              <a:t>Category</a:t>
            </a:r>
            <a:r>
              <a:rPr lang="nl-BE" sz="1000" b="1" dirty="0">
                <a:solidFill>
                  <a:srgbClr val="404040"/>
                </a:solidFill>
                <a:latin typeface="inherit"/>
              </a:rPr>
              <a:t> 	</a:t>
            </a:r>
            <a:r>
              <a:rPr lang="nl-BE" sz="1000" dirty="0"/>
              <a:t>Partnership</a:t>
            </a:r>
          </a:p>
          <a:p>
            <a:pPr>
              <a:tabLst>
                <a:tab pos="1257300" algn="l"/>
              </a:tabLst>
            </a:pPr>
            <a:r>
              <a:rPr lang="nl-BE" sz="1000" b="1" dirty="0" err="1"/>
              <a:t>Alternative</a:t>
            </a:r>
            <a:r>
              <a:rPr lang="nl-BE" sz="1000" b="1" dirty="0"/>
              <a:t> name 	</a:t>
            </a:r>
            <a:r>
              <a:rPr lang="fr-FR" sz="1000" dirty="0"/>
              <a:t>à l'Innovation (all studios </a:t>
            </a:r>
            <a:r>
              <a:rPr lang="fr-FR" sz="1000" dirty="0" err="1"/>
              <a:t>except</a:t>
            </a:r>
            <a:r>
              <a:rPr lang="fr-FR" sz="1000" dirty="0"/>
              <a:t> Bruges); </a:t>
            </a:r>
            <a:br>
              <a:rPr lang="fr-FR" sz="1000" dirty="0"/>
            </a:br>
            <a:r>
              <a:rPr lang="nl-BE" sz="1000" b="1" dirty="0"/>
              <a:t>or descriptor </a:t>
            </a:r>
            <a:r>
              <a:rPr lang="fr-FR" sz="1000" dirty="0"/>
              <a:t>	Photographie Algérienne (at </a:t>
            </a:r>
            <a:r>
              <a:rPr lang="fr-FR" sz="1000" dirty="0" err="1"/>
              <a:t>Antwerp</a:t>
            </a:r>
            <a:r>
              <a:rPr lang="fr-FR" sz="1000" dirty="0"/>
              <a:t>, Rue du Vallon Vert)</a:t>
            </a:r>
          </a:p>
          <a:p>
            <a:pPr>
              <a:tabLst>
                <a:tab pos="1257300" algn="l"/>
              </a:tabLst>
            </a:pPr>
            <a:r>
              <a:rPr lang="nl-BE" sz="1000" b="1" dirty="0">
                <a:solidFill>
                  <a:srgbClr val="404040"/>
                </a:solidFill>
                <a:latin typeface="inherit"/>
              </a:rPr>
              <a:t>Status	</a:t>
            </a:r>
            <a:r>
              <a:rPr lang="nl-BE" sz="1000" dirty="0">
                <a:solidFill>
                  <a:srgbClr val="808080"/>
                </a:solidFill>
                <a:latin typeface="inherit"/>
              </a:rPr>
              <a:t>Professional</a:t>
            </a:r>
          </a:p>
          <a:p>
            <a:r>
              <a:rPr lang="nl-BE" sz="1000" b="1" dirty="0">
                <a:solidFill>
                  <a:srgbClr val="404040"/>
                </a:solidFill>
                <a:latin typeface="inherit"/>
              </a:rPr>
              <a:t>Activity 	</a:t>
            </a:r>
            <a:r>
              <a:rPr lang="nl-BE" sz="1000" b="1" dirty="0"/>
              <a:t> 1885 ca - 1907 Bruxelles, </a:t>
            </a:r>
            <a:r>
              <a:rPr lang="nl-BE" sz="1000" b="1" dirty="0" err="1"/>
              <a:t>Rue</a:t>
            </a:r>
            <a:r>
              <a:rPr lang="nl-BE" sz="1000" b="1" dirty="0"/>
              <a:t> du Pont </a:t>
            </a:r>
            <a:r>
              <a:rPr lang="nl-BE" sz="1000" b="1" dirty="0" err="1"/>
              <a:t>Neuf</a:t>
            </a:r>
            <a:r>
              <a:rPr lang="nl-BE" sz="1000" b="1" dirty="0"/>
              <a:t>, 1</a:t>
            </a:r>
            <a:br>
              <a:rPr lang="nl-BE" sz="1000" dirty="0"/>
            </a:br>
            <a:r>
              <a:rPr lang="nl-BE" sz="1000" dirty="0"/>
              <a:t>	</a:t>
            </a:r>
            <a:r>
              <a:rPr lang="nl-BE" sz="1000" dirty="0" err="1"/>
              <a:t>Predecessor</a:t>
            </a:r>
            <a:r>
              <a:rPr lang="nl-BE" sz="1000" dirty="0"/>
              <a:t>: De </a:t>
            </a:r>
            <a:r>
              <a:rPr lang="nl-BE" sz="1000" dirty="0" err="1"/>
              <a:t>Trez</a:t>
            </a:r>
            <a:r>
              <a:rPr lang="nl-BE" sz="1000" dirty="0"/>
              <a:t> C. &amp; </a:t>
            </a:r>
            <a:r>
              <a:rPr lang="nl-BE" sz="1000" dirty="0" err="1"/>
              <a:t>Fils</a:t>
            </a:r>
            <a:r>
              <a:rPr lang="nl-BE" sz="1000" dirty="0"/>
              <a:t> [Auguste] </a:t>
            </a:r>
            <a:r>
              <a:rPr lang="nl-BE" sz="1000" dirty="0" err="1"/>
              <a:t>Successor</a:t>
            </a:r>
            <a:r>
              <a:rPr lang="nl-BE" sz="1000" dirty="0"/>
              <a:t>: Van </a:t>
            </a:r>
            <a:r>
              <a:rPr lang="nl-BE" sz="1000" dirty="0" err="1"/>
              <a:t>Impe</a:t>
            </a:r>
            <a:r>
              <a:rPr lang="nl-BE" sz="1000" dirty="0"/>
              <a:t> Arsène</a:t>
            </a:r>
            <a:br>
              <a:rPr lang="nl-BE" sz="1000" dirty="0"/>
            </a:br>
            <a:r>
              <a:rPr lang="nl-BE" sz="1000" dirty="0"/>
              <a:t>	</a:t>
            </a:r>
            <a:r>
              <a:rPr lang="nl-BE" sz="1000" b="1" dirty="0"/>
              <a:t>1885 ca  - 1904 </a:t>
            </a:r>
            <a:r>
              <a:rPr lang="nl-BE" sz="1000" b="1" dirty="0" err="1"/>
              <a:t>Anvers</a:t>
            </a:r>
            <a:r>
              <a:rPr lang="nl-BE" sz="1000" b="1" dirty="0"/>
              <a:t>, </a:t>
            </a:r>
            <a:r>
              <a:rPr lang="nl-BE" sz="1000" b="1" dirty="0" err="1"/>
              <a:t>Rue</a:t>
            </a:r>
            <a:r>
              <a:rPr lang="nl-BE" sz="1000" b="1" dirty="0"/>
              <a:t> du </a:t>
            </a:r>
            <a:r>
              <a:rPr lang="nl-BE" sz="1000" b="1" dirty="0" err="1"/>
              <a:t>Vallon</a:t>
            </a:r>
            <a:r>
              <a:rPr lang="nl-BE" sz="1000" b="1" dirty="0"/>
              <a:t> </a:t>
            </a:r>
            <a:r>
              <a:rPr lang="nl-BE" sz="1000" b="1" dirty="0" err="1"/>
              <a:t>Vert</a:t>
            </a:r>
            <a:r>
              <a:rPr lang="nl-BE" sz="1000" b="1" dirty="0"/>
              <a:t>, 28  [</a:t>
            </a:r>
            <a:r>
              <a:rPr lang="nl-BE" sz="1000" b="1" dirty="0" err="1"/>
              <a:t>Groendalstraat</a:t>
            </a:r>
            <a:r>
              <a:rPr lang="nl-BE" sz="1000" b="1" dirty="0"/>
              <a:t>]</a:t>
            </a:r>
            <a:br>
              <a:rPr lang="nl-BE" sz="1000" dirty="0"/>
            </a:br>
            <a:r>
              <a:rPr lang="nl-BE" sz="1000" dirty="0"/>
              <a:t>	</a:t>
            </a:r>
            <a:r>
              <a:rPr lang="nl-BE" sz="1000" dirty="0" err="1"/>
              <a:t>Predecessor</a:t>
            </a:r>
            <a:r>
              <a:rPr lang="nl-BE" sz="1000" dirty="0"/>
              <a:t>: De </a:t>
            </a:r>
            <a:r>
              <a:rPr lang="nl-BE" sz="1000" dirty="0" err="1"/>
              <a:t>Trez</a:t>
            </a:r>
            <a:r>
              <a:rPr lang="nl-BE" sz="1000" dirty="0"/>
              <a:t> C. &amp; Son [Auguste]</a:t>
            </a:r>
            <a:br>
              <a:rPr lang="nl-BE" sz="1000" dirty="0"/>
            </a:br>
            <a:r>
              <a:rPr lang="nl-BE" sz="1000" dirty="0"/>
              <a:t>	"De </a:t>
            </a:r>
            <a:r>
              <a:rPr lang="nl-BE" sz="1000" dirty="0" err="1"/>
              <a:t>Trez</a:t>
            </a:r>
            <a:r>
              <a:rPr lang="nl-BE" sz="1000" dirty="0"/>
              <a:t> &amp; Simon " in 1890-1891; "De </a:t>
            </a:r>
            <a:r>
              <a:rPr lang="nl-BE" sz="1000" dirty="0" err="1"/>
              <a:t>Trez</a:t>
            </a:r>
            <a:r>
              <a:rPr lang="nl-BE" sz="1000" dirty="0"/>
              <a:t> &amp; </a:t>
            </a:r>
            <a:r>
              <a:rPr lang="nl-BE" sz="1000" dirty="0" err="1"/>
              <a:t>Cie</a:t>
            </a:r>
            <a:r>
              <a:rPr lang="nl-BE" sz="1000" dirty="0"/>
              <a:t>" in 1893-1896. The </a:t>
            </a:r>
            <a:r>
              <a:rPr lang="nl-BE" sz="1000" dirty="0" err="1"/>
              <a:t>trade</a:t>
            </a:r>
            <a:r>
              <a:rPr lang="nl-BE" sz="1000" dirty="0"/>
              <a:t> name 	"</a:t>
            </a:r>
            <a:r>
              <a:rPr lang="nl-BE" sz="1000" dirty="0" err="1"/>
              <a:t>Photographie</a:t>
            </a:r>
            <a:r>
              <a:rPr lang="nl-BE" sz="1000" dirty="0"/>
              <a:t> </a:t>
            </a:r>
            <a:r>
              <a:rPr lang="nl-BE" sz="1000" dirty="0" err="1"/>
              <a:t>Algérienne</a:t>
            </a:r>
            <a:r>
              <a:rPr lang="nl-BE" sz="1000" dirty="0"/>
              <a:t>" was </a:t>
            </a:r>
            <a:r>
              <a:rPr lang="nl-BE" sz="1000" dirty="0" err="1"/>
              <a:t>also</a:t>
            </a:r>
            <a:r>
              <a:rPr lang="nl-BE" sz="1000" dirty="0"/>
              <a:t> </a:t>
            </a:r>
            <a:r>
              <a:rPr lang="nl-BE" sz="1000" dirty="0" err="1"/>
              <a:t>used</a:t>
            </a:r>
            <a:r>
              <a:rPr lang="nl-BE" sz="1000" dirty="0"/>
              <a:t>.</a:t>
            </a:r>
            <a:br>
              <a:rPr lang="nl-BE" sz="1000" dirty="0"/>
            </a:br>
            <a:r>
              <a:rPr lang="nl-BE" sz="1000" dirty="0"/>
              <a:t>	</a:t>
            </a:r>
            <a:r>
              <a:rPr lang="nl-BE" sz="1000" b="1" dirty="0"/>
              <a:t>1885 ca - 1899 / </a:t>
            </a:r>
            <a:r>
              <a:rPr lang="nl-BE" sz="1000" b="1" dirty="0" err="1"/>
              <a:t>Bruges</a:t>
            </a:r>
            <a:r>
              <a:rPr lang="nl-BE" sz="1000" b="1" dirty="0"/>
              <a:t>, </a:t>
            </a:r>
            <a:r>
              <a:rPr lang="nl-BE" sz="1000" b="1" dirty="0" err="1"/>
              <a:t>Rue</a:t>
            </a:r>
            <a:r>
              <a:rPr lang="nl-BE" sz="1000" b="1" dirty="0"/>
              <a:t> </a:t>
            </a:r>
            <a:r>
              <a:rPr lang="nl-BE" sz="1000" b="1" dirty="0" err="1"/>
              <a:t>Notre</a:t>
            </a:r>
            <a:r>
              <a:rPr lang="nl-BE" sz="1000" b="1" dirty="0"/>
              <a:t>-Dame, 14 or 14c&lt;90ca&gt; or 15&lt;96-99&gt;</a:t>
            </a:r>
            <a:br>
              <a:rPr lang="nl-BE" sz="1000" dirty="0"/>
            </a:br>
            <a:r>
              <a:rPr lang="nl-BE" sz="1000" dirty="0"/>
              <a:t>	</a:t>
            </a:r>
            <a:r>
              <a:rPr lang="nl-BE" sz="1000" dirty="0" err="1"/>
              <a:t>Successor</a:t>
            </a:r>
            <a:r>
              <a:rPr lang="nl-BE" sz="1000" dirty="0"/>
              <a:t>: De </a:t>
            </a:r>
            <a:r>
              <a:rPr lang="nl-BE" sz="1000" dirty="0" err="1"/>
              <a:t>Souter</a:t>
            </a:r>
            <a:r>
              <a:rPr lang="nl-BE" sz="1000" dirty="0"/>
              <a:t> Albert</a:t>
            </a:r>
            <a:br>
              <a:rPr lang="nl-BE" sz="1000" dirty="0"/>
            </a:br>
            <a:r>
              <a:rPr lang="nl-BE" sz="1000" dirty="0"/>
              <a:t>	</a:t>
            </a:r>
            <a:r>
              <a:rPr lang="nl-BE" sz="1000" b="1" dirty="0"/>
              <a:t>1887 * - 1915 </a:t>
            </a:r>
            <a:r>
              <a:rPr lang="nl-BE" sz="1000" b="1" dirty="0" err="1"/>
              <a:t>Gand</a:t>
            </a:r>
            <a:r>
              <a:rPr lang="nl-BE" sz="1000" b="1" dirty="0"/>
              <a:t>, </a:t>
            </a:r>
            <a:r>
              <a:rPr lang="nl-BE" sz="1000" b="1" dirty="0" err="1"/>
              <a:t>Rue</a:t>
            </a:r>
            <a:r>
              <a:rPr lang="nl-BE" sz="1000" b="1" dirty="0"/>
              <a:t> de la </a:t>
            </a:r>
            <a:r>
              <a:rPr lang="nl-BE" sz="1000" b="1" dirty="0" err="1"/>
              <a:t>Corne</a:t>
            </a:r>
            <a:r>
              <a:rPr lang="nl-BE" sz="1000" b="1" dirty="0"/>
              <a:t>, 3&lt;87&gt;, 1&amp;3&lt;88ca&gt;, 1&lt;00-06&gt; or 3&lt;07-15&gt;</a:t>
            </a:r>
            <a:br>
              <a:rPr lang="nl-BE" sz="1000" dirty="0"/>
            </a:br>
            <a:r>
              <a:rPr lang="nl-BE" sz="1000" dirty="0"/>
              <a:t>	</a:t>
            </a:r>
            <a:r>
              <a:rPr lang="nl-BE" sz="1000" dirty="0" err="1"/>
              <a:t>Predecessor</a:t>
            </a:r>
            <a:r>
              <a:rPr lang="nl-BE" sz="1000" dirty="0"/>
              <a:t>: </a:t>
            </a:r>
            <a:r>
              <a:rPr lang="nl-BE" sz="1000" dirty="0" err="1"/>
              <a:t>Cornand</a:t>
            </a:r>
            <a:r>
              <a:rPr lang="nl-BE" sz="1000" dirty="0"/>
              <a:t> &amp; </a:t>
            </a:r>
            <a:r>
              <a:rPr lang="nl-BE" sz="1000" dirty="0" err="1"/>
              <a:t>Cie</a:t>
            </a:r>
            <a:r>
              <a:rPr lang="nl-BE" sz="1000" dirty="0"/>
              <a:t> # </a:t>
            </a:r>
            <a:r>
              <a:rPr lang="nl-BE" sz="1000" dirty="0" err="1"/>
              <a:t>Successor</a:t>
            </a:r>
            <a:r>
              <a:rPr lang="nl-BE" sz="1000" dirty="0"/>
              <a:t>: Simon Auguste</a:t>
            </a:r>
            <a:br>
              <a:rPr lang="nl-BE" sz="1000" dirty="0"/>
            </a:br>
            <a:r>
              <a:rPr lang="nl-BE" sz="1000" dirty="0"/>
              <a:t>	</a:t>
            </a:r>
            <a:r>
              <a:rPr lang="nl-BE" sz="1000" b="1" dirty="0"/>
              <a:t>1900 ca - 1902 </a:t>
            </a:r>
            <a:r>
              <a:rPr lang="nl-BE" sz="1000" b="1" dirty="0" err="1"/>
              <a:t>Anvers</a:t>
            </a:r>
            <a:r>
              <a:rPr lang="nl-BE" sz="1000" b="1" dirty="0"/>
              <a:t>, </a:t>
            </a:r>
            <a:r>
              <a:rPr lang="nl-BE" sz="1000" b="1" dirty="0" err="1"/>
              <a:t>Place</a:t>
            </a:r>
            <a:r>
              <a:rPr lang="nl-BE" sz="1000" b="1" dirty="0"/>
              <a:t> Léopold, 6</a:t>
            </a:r>
            <a:br>
              <a:rPr lang="nl-BE" sz="1000" dirty="0"/>
            </a:br>
            <a:r>
              <a:rPr lang="nl-BE" sz="1000" dirty="0"/>
              <a:t>	</a:t>
            </a:r>
            <a:r>
              <a:rPr lang="nl-BE" sz="1000" dirty="0" err="1"/>
              <a:t>Branch</a:t>
            </a:r>
            <a:r>
              <a:rPr lang="nl-BE" sz="1000" dirty="0"/>
              <a:t> studio </a:t>
            </a:r>
            <a:r>
              <a:rPr lang="nl-BE" sz="1000" dirty="0" err="1"/>
              <a:t>opened</a:t>
            </a:r>
            <a:r>
              <a:rPr lang="nl-BE" sz="1000" dirty="0"/>
              <a:t> later </a:t>
            </a:r>
            <a:r>
              <a:rPr lang="nl-BE" sz="1000" dirty="0" err="1"/>
              <a:t>than</a:t>
            </a:r>
            <a:r>
              <a:rPr lang="nl-BE" sz="1000" dirty="0"/>
              <a:t> </a:t>
            </a:r>
            <a:r>
              <a:rPr lang="nl-BE" sz="1000" dirty="0" err="1"/>
              <a:t>the</a:t>
            </a:r>
            <a:r>
              <a:rPr lang="nl-BE" sz="1000" dirty="0"/>
              <a:t> </a:t>
            </a:r>
            <a:r>
              <a:rPr lang="nl-BE" sz="1000" dirty="0" err="1"/>
              <a:t>others</a:t>
            </a:r>
            <a:r>
              <a:rPr lang="nl-BE" sz="1000" dirty="0"/>
              <a:t>.</a:t>
            </a:r>
          </a:p>
          <a:p>
            <a:r>
              <a:rPr lang="nl-BE" sz="1000" b="1" dirty="0" err="1"/>
              <a:t>Locations</a:t>
            </a:r>
            <a:r>
              <a:rPr lang="nl-BE" sz="1000" b="1" dirty="0"/>
              <a:t>	</a:t>
            </a:r>
            <a:r>
              <a:rPr lang="nl-BE" sz="1000" dirty="0"/>
              <a:t>1885 ca - 1907 Bruxelles, </a:t>
            </a:r>
            <a:r>
              <a:rPr lang="nl-BE" sz="1000" dirty="0" err="1"/>
              <a:t>Rue</a:t>
            </a:r>
            <a:r>
              <a:rPr lang="nl-BE" sz="1000" dirty="0"/>
              <a:t> du Pont </a:t>
            </a:r>
            <a:r>
              <a:rPr lang="nl-BE" sz="1000" dirty="0" err="1"/>
              <a:t>Neuf</a:t>
            </a:r>
            <a:r>
              <a:rPr lang="nl-BE" sz="1000" dirty="0"/>
              <a:t>, 1</a:t>
            </a:r>
            <a:br>
              <a:rPr lang="nl-BE" sz="1000" dirty="0"/>
            </a:br>
            <a:r>
              <a:rPr lang="nl-BE" sz="1000" dirty="0"/>
              <a:t>	1885 ca  - 1904 </a:t>
            </a:r>
            <a:r>
              <a:rPr lang="nl-BE" sz="1000" dirty="0" err="1"/>
              <a:t>Anvers</a:t>
            </a:r>
            <a:r>
              <a:rPr lang="nl-BE" sz="1000" dirty="0"/>
              <a:t>, </a:t>
            </a:r>
            <a:r>
              <a:rPr lang="nl-BE" sz="1000" dirty="0" err="1"/>
              <a:t>Rue</a:t>
            </a:r>
            <a:r>
              <a:rPr lang="nl-BE" sz="1000" dirty="0"/>
              <a:t> du </a:t>
            </a:r>
            <a:r>
              <a:rPr lang="nl-BE" sz="1000" dirty="0" err="1"/>
              <a:t>Vallon</a:t>
            </a:r>
            <a:r>
              <a:rPr lang="nl-BE" sz="1000" dirty="0"/>
              <a:t> </a:t>
            </a:r>
            <a:r>
              <a:rPr lang="nl-BE" sz="1000" dirty="0" err="1"/>
              <a:t>Vert</a:t>
            </a:r>
            <a:r>
              <a:rPr lang="nl-BE" sz="1000" dirty="0"/>
              <a:t>, 28  [</a:t>
            </a:r>
            <a:r>
              <a:rPr lang="nl-BE" sz="1000" dirty="0" err="1"/>
              <a:t>Groendalstraat</a:t>
            </a:r>
            <a:r>
              <a:rPr lang="nl-BE" sz="1000" dirty="0"/>
              <a:t>]</a:t>
            </a:r>
            <a:br>
              <a:rPr lang="nl-BE" sz="1000" dirty="0"/>
            </a:br>
            <a:r>
              <a:rPr lang="nl-BE" sz="1000" dirty="0"/>
              <a:t>	1885 ca - 1899 / </a:t>
            </a:r>
            <a:r>
              <a:rPr lang="nl-BE" sz="1000" dirty="0" err="1"/>
              <a:t>Bruges</a:t>
            </a:r>
            <a:r>
              <a:rPr lang="nl-BE" sz="1000" dirty="0"/>
              <a:t>, </a:t>
            </a:r>
            <a:r>
              <a:rPr lang="nl-BE" sz="1000" dirty="0" err="1"/>
              <a:t>Rue</a:t>
            </a:r>
            <a:r>
              <a:rPr lang="nl-BE" sz="1000" dirty="0"/>
              <a:t> </a:t>
            </a:r>
            <a:r>
              <a:rPr lang="nl-BE" sz="1000" dirty="0" err="1"/>
              <a:t>Notre</a:t>
            </a:r>
            <a:r>
              <a:rPr lang="nl-BE" sz="1000" dirty="0"/>
              <a:t>-Dame, 14 or 14c&lt;90ca&gt; or 15&lt;96-99&gt;</a:t>
            </a:r>
            <a:br>
              <a:rPr lang="nl-BE" sz="1000" dirty="0"/>
            </a:br>
            <a:r>
              <a:rPr lang="nl-BE" sz="1000" dirty="0"/>
              <a:t>	1887 * - 1915 </a:t>
            </a:r>
            <a:r>
              <a:rPr lang="nl-BE" sz="1000" dirty="0" err="1"/>
              <a:t>Gand</a:t>
            </a:r>
            <a:r>
              <a:rPr lang="nl-BE" sz="1000" dirty="0"/>
              <a:t>, </a:t>
            </a:r>
            <a:r>
              <a:rPr lang="nl-BE" sz="1000" dirty="0" err="1"/>
              <a:t>Rue</a:t>
            </a:r>
            <a:r>
              <a:rPr lang="nl-BE" sz="1000" dirty="0"/>
              <a:t> de la </a:t>
            </a:r>
            <a:r>
              <a:rPr lang="nl-BE" sz="1000" dirty="0" err="1"/>
              <a:t>Corne</a:t>
            </a:r>
            <a:r>
              <a:rPr lang="nl-BE" sz="1000" dirty="0"/>
              <a:t>, 3&lt;87&gt;, 1&amp;3&lt;88ca&gt;, 1&lt;00-06&gt; or 3&lt;07-15&gt;</a:t>
            </a:r>
            <a:br>
              <a:rPr lang="nl-BE" sz="1000" dirty="0"/>
            </a:br>
            <a:r>
              <a:rPr lang="nl-BE" sz="1000" dirty="0"/>
              <a:t>	1900 ca - 1902 </a:t>
            </a:r>
            <a:r>
              <a:rPr lang="nl-BE" sz="1000" dirty="0" err="1"/>
              <a:t>Anvers</a:t>
            </a:r>
            <a:r>
              <a:rPr lang="nl-BE" sz="1000" dirty="0"/>
              <a:t>, </a:t>
            </a:r>
            <a:r>
              <a:rPr lang="nl-BE" sz="1000" dirty="0" err="1"/>
              <a:t>Place</a:t>
            </a:r>
            <a:r>
              <a:rPr lang="nl-BE" sz="1000" dirty="0"/>
              <a:t> Léopold, 6</a:t>
            </a:r>
          </a:p>
          <a:p>
            <a:pPr>
              <a:tabLst>
                <a:tab pos="1257300" algn="l"/>
              </a:tabLst>
            </a:pPr>
            <a:endParaRPr lang="nl-BE" sz="1200" dirty="0"/>
          </a:p>
          <a:p>
            <a:endParaRPr lang="nl-BE" sz="12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ED14C561-D2DB-4E70-878D-34B842FE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953" y="1092849"/>
            <a:ext cx="25812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6942BE4-1ECF-4DCD-AE04-6EB1A34B2126}"/>
              </a:ext>
            </a:extLst>
          </p:cNvPr>
          <p:cNvSpPr/>
          <p:nvPr/>
        </p:nvSpPr>
        <p:spPr>
          <a:xfrm>
            <a:off x="6672064" y="3920704"/>
            <a:ext cx="3024336" cy="210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3B11CEB-FB59-45A6-860B-1CB199DAEAE0}"/>
              </a:ext>
            </a:extLst>
          </p:cNvPr>
          <p:cNvSpPr/>
          <p:nvPr/>
        </p:nvSpPr>
        <p:spPr>
          <a:xfrm>
            <a:off x="3217682" y="4131420"/>
            <a:ext cx="1150125" cy="377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69C11BE-1A3A-41DA-B480-669D6015EEA6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 flipV="1">
            <a:off x="4367807" y="4026062"/>
            <a:ext cx="2304257" cy="294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55A9A3AE-5850-4177-A0E2-68900FF228BC}"/>
              </a:ext>
            </a:extLst>
          </p:cNvPr>
          <p:cNvSpPr/>
          <p:nvPr/>
        </p:nvSpPr>
        <p:spPr>
          <a:xfrm>
            <a:off x="2665341" y="2911204"/>
            <a:ext cx="1340251" cy="4457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7CA3CEA-7F4C-4711-9779-DFF210F69182}"/>
              </a:ext>
            </a:extLst>
          </p:cNvPr>
          <p:cNvSpPr/>
          <p:nvPr/>
        </p:nvSpPr>
        <p:spPr>
          <a:xfrm>
            <a:off x="5735960" y="1624727"/>
            <a:ext cx="3024336" cy="364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AF8F13E2-6434-4D0D-96A2-6D8B5209317C}"/>
              </a:ext>
            </a:extLst>
          </p:cNvPr>
          <p:cNvCxnSpPr>
            <a:cxnSpLocks/>
            <a:stCxn id="14" idx="0"/>
            <a:endCxn id="15" idx="1"/>
          </p:cNvCxnSpPr>
          <p:nvPr/>
        </p:nvCxnSpPr>
        <p:spPr>
          <a:xfrm flipV="1">
            <a:off x="3335467" y="1806784"/>
            <a:ext cx="2400493" cy="110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AB915900-421D-4678-8063-0A9810E96E72}"/>
              </a:ext>
            </a:extLst>
          </p:cNvPr>
          <p:cNvSpPr/>
          <p:nvPr/>
        </p:nvSpPr>
        <p:spPr>
          <a:xfrm>
            <a:off x="9072557" y="3938364"/>
            <a:ext cx="623843" cy="210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9762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9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9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9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9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9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2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1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1" grpId="2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9E6C1D-A619-467C-9E2A-FC237C45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3556000" cy="597228"/>
          </a:xfrm>
        </p:spPr>
        <p:txBody>
          <a:bodyPr>
            <a:normAutofit fontScale="90000"/>
          </a:bodyPr>
          <a:lstStyle/>
          <a:p>
            <a:r>
              <a:rPr lang="nl-BE" i="1" dirty="0"/>
              <a:t>Opzoeken van de fotograaf of fotostudio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47B228-7DE8-4895-8888-13E7FE7EF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073" y="980728"/>
            <a:ext cx="3556000" cy="1072662"/>
          </a:xfrm>
        </p:spPr>
        <p:txBody>
          <a:bodyPr>
            <a:normAutofit/>
          </a:bodyPr>
          <a:lstStyle/>
          <a:p>
            <a:r>
              <a:rPr lang="nl-BE" sz="1400" dirty="0"/>
              <a:t>Met een beetje geluk kan het een heel precieze periode opleveren…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B8D54DB-A0AF-4AFB-8A1D-043F13BC18CC}"/>
              </a:ext>
            </a:extLst>
          </p:cNvPr>
          <p:cNvSpPr/>
          <p:nvPr/>
        </p:nvSpPr>
        <p:spPr>
          <a:xfrm>
            <a:off x="5735960" y="1624726"/>
            <a:ext cx="54246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Mast, I.</a:t>
            </a:r>
          </a:p>
          <a:p>
            <a:endParaRPr lang="en-US" sz="1000" dirty="0"/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Identity</a:t>
            </a:r>
          </a:p>
          <a:p>
            <a:r>
              <a:rPr lang="en-US" sz="1000" b="1" dirty="0"/>
              <a:t>Category	</a:t>
            </a:r>
            <a:r>
              <a:rPr lang="en-US" sz="1000" dirty="0"/>
              <a:t>Person (Male)</a:t>
            </a:r>
          </a:p>
          <a:p>
            <a:r>
              <a:rPr lang="en-US" sz="1000" b="1" dirty="0"/>
              <a:t>Status	</a:t>
            </a:r>
            <a:r>
              <a:rPr lang="en-US" sz="1000" dirty="0"/>
              <a:t>Professional</a:t>
            </a:r>
          </a:p>
          <a:p>
            <a:endParaRPr lang="en-US" sz="1000" dirty="0"/>
          </a:p>
          <a:p>
            <a:r>
              <a:rPr lang="en-US" sz="1000" dirty="0"/>
              <a:t>Details</a:t>
            </a:r>
          </a:p>
          <a:p>
            <a:r>
              <a:rPr lang="en-US" sz="1000" b="1" dirty="0"/>
              <a:t>Activity	1910 - 1920 </a:t>
            </a:r>
            <a:r>
              <a:rPr lang="en-US" sz="1000" b="1" dirty="0" err="1"/>
              <a:t>Gand</a:t>
            </a:r>
            <a:r>
              <a:rPr lang="en-US" sz="1000" b="1" dirty="0"/>
              <a:t>, Rue Haute 126&lt;10-11&gt; then 120&lt;12-20&gt;</a:t>
            </a:r>
            <a:br>
              <a:rPr lang="en-US" sz="1000" dirty="0"/>
            </a:br>
            <a:r>
              <a:rPr lang="en-US" sz="1000" dirty="0"/>
              <a:t>	Still operating at this address in the 1920s.</a:t>
            </a:r>
          </a:p>
          <a:p>
            <a:r>
              <a:rPr lang="en-US" sz="1000" b="1" dirty="0"/>
              <a:t>Locations 	</a:t>
            </a:r>
            <a:r>
              <a:rPr lang="en-US" sz="1000" dirty="0"/>
              <a:t>1910 - 1920 </a:t>
            </a:r>
            <a:r>
              <a:rPr lang="en-US" sz="1000" dirty="0" err="1"/>
              <a:t>Gand</a:t>
            </a:r>
            <a:r>
              <a:rPr lang="en-US" sz="1000" dirty="0"/>
              <a:t>, Rue Haute 126&lt;10-11&gt; then 120&lt;12-20&gt;</a:t>
            </a:r>
          </a:p>
          <a:p>
            <a:pPr>
              <a:tabLst>
                <a:tab pos="1257300" algn="l"/>
              </a:tabLst>
            </a:pPr>
            <a:endParaRPr lang="nl-BE" sz="1200" dirty="0"/>
          </a:p>
          <a:p>
            <a:endParaRPr lang="nl-BE" sz="12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ED14C561-D2DB-4E70-878D-34B842FE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953" y="1092849"/>
            <a:ext cx="25812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6942BE4-1ECF-4DCD-AE04-6EB1A34B2126}"/>
              </a:ext>
            </a:extLst>
          </p:cNvPr>
          <p:cNvSpPr/>
          <p:nvPr/>
        </p:nvSpPr>
        <p:spPr>
          <a:xfrm>
            <a:off x="6718873" y="2852936"/>
            <a:ext cx="1807127" cy="157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7CA3CEA-7F4C-4711-9779-DFF210F69182}"/>
              </a:ext>
            </a:extLst>
          </p:cNvPr>
          <p:cNvSpPr/>
          <p:nvPr/>
        </p:nvSpPr>
        <p:spPr>
          <a:xfrm>
            <a:off x="5735960" y="1624727"/>
            <a:ext cx="3024336" cy="364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B915900-421D-4678-8063-0A9810E96E72}"/>
              </a:ext>
            </a:extLst>
          </p:cNvPr>
          <p:cNvSpPr/>
          <p:nvPr/>
        </p:nvSpPr>
        <p:spPr>
          <a:xfrm>
            <a:off x="8544273" y="2852936"/>
            <a:ext cx="360040" cy="157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80CF1B1-BFE6-4092-AEC0-3C3A57DC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7" y="1553689"/>
            <a:ext cx="3173246" cy="5155461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55A9A3AE-5850-4177-A0E2-68900FF228BC}"/>
              </a:ext>
            </a:extLst>
          </p:cNvPr>
          <p:cNvSpPr/>
          <p:nvPr/>
        </p:nvSpPr>
        <p:spPr>
          <a:xfrm>
            <a:off x="754383" y="6079557"/>
            <a:ext cx="1885233" cy="6295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3B11CEB-FB59-45A6-860B-1CB199DAEAE0}"/>
              </a:ext>
            </a:extLst>
          </p:cNvPr>
          <p:cNvSpPr/>
          <p:nvPr/>
        </p:nvSpPr>
        <p:spPr>
          <a:xfrm>
            <a:off x="2760403" y="6237312"/>
            <a:ext cx="1150125" cy="377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AF8F13E2-6434-4D0D-96A2-6D8B5209317C}"/>
              </a:ext>
            </a:extLst>
          </p:cNvPr>
          <p:cNvCxnSpPr>
            <a:cxnSpLocks/>
            <a:stCxn id="14" idx="0"/>
            <a:endCxn id="15" idx="1"/>
          </p:cNvCxnSpPr>
          <p:nvPr/>
        </p:nvCxnSpPr>
        <p:spPr>
          <a:xfrm flipV="1">
            <a:off x="1697000" y="1806784"/>
            <a:ext cx="4038960" cy="42727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69C11BE-1A3A-41DA-B480-669D6015EEA6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 flipV="1">
            <a:off x="3910528" y="2931444"/>
            <a:ext cx="2808345" cy="3494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00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9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9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9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9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9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2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1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8" grpId="0" animBg="1"/>
      <p:bldP spid="18" grpId="1" animBg="1"/>
      <p:bldP spid="14" grpId="0" animBg="1"/>
      <p:bldP spid="14" grpId="1" animBg="1"/>
      <p:bldP spid="11" grpId="0" animBg="1"/>
      <p:bldP spid="11" grpId="1" animBg="1"/>
      <p:bldP spid="1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9E6C1D-A619-467C-9E2A-FC237C45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3556000" cy="597228"/>
          </a:xfrm>
        </p:spPr>
        <p:txBody>
          <a:bodyPr>
            <a:normAutofit/>
          </a:bodyPr>
          <a:lstStyle/>
          <a:p>
            <a:r>
              <a:rPr lang="nl-BE" i="1" dirty="0"/>
              <a:t>Gebruik de meethulp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47B228-7DE8-4895-8888-13E7FE7EF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073" y="980728"/>
            <a:ext cx="3556000" cy="2133272"/>
          </a:xfrm>
        </p:spPr>
        <p:txBody>
          <a:bodyPr>
            <a:normAutofit/>
          </a:bodyPr>
          <a:lstStyle/>
          <a:p>
            <a:r>
              <a:rPr lang="nl-BE" sz="1400" dirty="0"/>
              <a:t>De grootte van de Carte de Visite kan ook een indicatie zijn van de ouderdom.</a:t>
            </a:r>
          </a:p>
          <a:p>
            <a:r>
              <a:rPr lang="nl-BE" sz="1400" dirty="0"/>
              <a:t>Gebruik dit als extra controle.</a:t>
            </a:r>
          </a:p>
          <a:p>
            <a:endParaRPr lang="nl-BE" sz="1400" dirty="0"/>
          </a:p>
          <a:p>
            <a:r>
              <a:rPr lang="nl-BE" sz="1400" dirty="0"/>
              <a:t>Download:</a:t>
            </a:r>
          </a:p>
          <a:p>
            <a:r>
              <a:rPr lang="nl-BE" sz="1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http://spoorzoeker.petereyckerman.be/wp-content/uploads/meethulp-oude-foto.pdf</a:t>
            </a:r>
            <a:endParaRPr lang="nl-BE" sz="1400" dirty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71F462-9118-4BBB-8012-031A66E3C9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713" y="193211"/>
            <a:ext cx="6255000" cy="623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81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0DE68BF-40AC-4276-9B51-05D38312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2736"/>
            <a:ext cx="3556000" cy="597228"/>
          </a:xfrm>
        </p:spPr>
        <p:txBody>
          <a:bodyPr>
            <a:normAutofit fontScale="90000"/>
          </a:bodyPr>
          <a:lstStyle/>
          <a:p>
            <a:r>
              <a:rPr lang="nl-BE" dirty="0"/>
              <a:t>Identificatie van het foto-procedé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4CDD8B-7120-49EA-9E21-1AC43D37A4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Aan de hand van kleur, papiersoort, scherpte, papiersoort, … kan je vaststellen welk procedé gebruikt werd.</a:t>
            </a:r>
          </a:p>
          <a:p>
            <a:r>
              <a:rPr lang="nl-BE" dirty="0"/>
              <a:t>Op grahicsatlas.org kan je stap voor stap de eigenschappen van jouw foto inbrengen en zie je welke resultaten dit oplevert.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26" name="Picture 2" descr="http://www.graphicsatlas.org/media/images/logo.png">
            <a:extLst>
              <a:ext uri="{FF2B5EF4-FFF2-40B4-BE49-F238E27FC236}">
                <a16:creationId xmlns:a16="http://schemas.microsoft.com/office/drawing/2014/main" id="{AC9C7BB6-A021-4CAD-8B97-260292D9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286840"/>
            <a:ext cx="16668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22264E2-D6FC-4CF7-9313-F5725E7432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64" y="960946"/>
            <a:ext cx="7056784" cy="49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93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Custom 52">
      <a:dk1>
        <a:sysClr val="windowText" lastClr="000000"/>
      </a:dk1>
      <a:lt1>
        <a:sysClr val="window" lastClr="FFFFFF"/>
      </a:lt1>
      <a:dk2>
        <a:srgbClr val="2C3039"/>
      </a:dk2>
      <a:lt2>
        <a:srgbClr val="F4F3DC"/>
      </a:lt2>
      <a:accent1>
        <a:srgbClr val="E0A838"/>
      </a:accent1>
      <a:accent2>
        <a:srgbClr val="FDD463"/>
      </a:accent2>
      <a:accent3>
        <a:srgbClr val="2C3039"/>
      </a:accent3>
      <a:accent4>
        <a:srgbClr val="E6B85F"/>
      </a:accent4>
      <a:accent5>
        <a:srgbClr val="FDD463"/>
      </a:accent5>
      <a:accent6>
        <a:srgbClr val="F4F3DC"/>
      </a:accent6>
      <a:hlink>
        <a:srgbClr val="E6B85F"/>
      </a:hlink>
      <a:folHlink>
        <a:srgbClr val="E6B8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307743_TF10250516" id="{D2606285-F08D-4AA4-9482-3D3C51EA272C}" vid="{7E64C451-C03A-44BA-9705-333347E1AA4C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Familiereünie fotoalbum</Template>
  <TotalTime>0</TotalTime>
  <Words>362</Words>
  <Application>Microsoft Office PowerPoint</Application>
  <PresentationFormat>Breedbeeld</PresentationFormat>
  <Paragraphs>81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ff6</vt:lpstr>
      <vt:lpstr>Helvetica Neue</vt:lpstr>
      <vt:lpstr>inherit</vt:lpstr>
      <vt:lpstr>ContemporaryPhotoAlbum</vt:lpstr>
      <vt:lpstr>CARTES DE VISITE</vt:lpstr>
      <vt:lpstr>PowerPoint-presentatie</vt:lpstr>
      <vt:lpstr>Verband tussen gewicht en productiejaar bij cartes de visite</vt:lpstr>
      <vt:lpstr>Opzoeken van de fotograaf of fotostudio</vt:lpstr>
      <vt:lpstr>Opzoeken van de fotograaf of fotostudio</vt:lpstr>
      <vt:lpstr>Opzoeken van de fotograaf of fotostudio</vt:lpstr>
      <vt:lpstr>Opzoeken van de fotograaf of fotostudio</vt:lpstr>
      <vt:lpstr>Gebruik de meethulp</vt:lpstr>
      <vt:lpstr>Identificatie van het foto-procedé</vt:lpstr>
      <vt:lpstr>Ferrotype of tintype</vt:lpstr>
      <vt:lpstr>Bronnen: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CARTES DE VISITE</dc:title>
  <dc:creator>Geert Verpoest</dc:creator>
  <cp:lastModifiedBy>Geert Verpoest</cp:lastModifiedBy>
  <cp:revision>31</cp:revision>
  <dcterms:created xsi:type="dcterms:W3CDTF">2019-04-30T15:04:25Z</dcterms:created>
  <dcterms:modified xsi:type="dcterms:W3CDTF">2019-06-07T20:05:25Z</dcterms:modified>
</cp:coreProperties>
</file>