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46" d="100"/>
          <a:sy n="46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C98-892F-4318-A57C-3B6DB8D5F6D2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1CEA-E72F-4783-AFBD-BA9BABF2D5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CEA-E72F-4783-AFBD-BA9BABF2D5D4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BBEC-D713-42DE-8096-1324EF511AA1}" type="datetimeFigureOut">
              <a:rPr lang="nl-NL" smtClean="0"/>
              <a:pPr/>
              <a:t>22-9-2012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FC93-10F0-4870-9F1B-453B8D4B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nl-BE" b="1" dirty="0" smtClean="0"/>
              <a:t>Geschiedenis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nl-BE" dirty="0" smtClean="0">
                <a:solidFill>
                  <a:srgbClr val="FFFF00"/>
                </a:solidFill>
              </a:rPr>
              <a:t>Omgaan met geschiedenis</a:t>
            </a:r>
            <a:endParaRPr lang="nl-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Niet alle bronnen zijn te vertrouwen</a:t>
            </a:r>
            <a:endParaRPr lang="nl-NL" b="1" dirty="0"/>
          </a:p>
        </p:txBody>
      </p:sp>
      <p:pic>
        <p:nvPicPr>
          <p:cNvPr id="4" name="Tijdelijke aanduiding voor inhoud 3" descr="sche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916832"/>
            <a:ext cx="6535882" cy="3524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Niet alle bronnen zijn te vertrouwen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methode pas je toe als je vragen afvuurt op een bron?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Methode van historische kritiek</a:t>
            </a:r>
          </a:p>
          <a:p>
            <a:pPr>
              <a:buFont typeface="Wingdings" pitchFamily="2" charset="2"/>
              <a:buChar char="Ø"/>
            </a:pPr>
            <a:endParaRPr lang="nl-BE" dirty="0" smtClean="0"/>
          </a:p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kunnen we een zo juist mogelijk beeld van het verleden vormen?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G</a:t>
            </a:r>
            <a:r>
              <a:rPr lang="nl-BE" dirty="0" smtClean="0"/>
              <a:t>ebruik maken van verschillende bronnen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3092012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5328592" cy="39964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PIM1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PIM1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PIM1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PIM1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 smtClean="0"/>
              <a:t>Sleutels tot het verleden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BE" dirty="0" smtClean="0"/>
              <a:t>Terug naar de bron</a:t>
            </a:r>
          </a:p>
          <a:p>
            <a:pPr>
              <a:buFont typeface="Wingdings" pitchFamily="2" charset="2"/>
              <a:buChar char="Ø"/>
            </a:pP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De ene bron is de andere niet</a:t>
            </a:r>
          </a:p>
          <a:p>
            <a:pPr>
              <a:buFont typeface="Wingdings" pitchFamily="2" charset="2"/>
              <a:buChar char="Ø"/>
            </a:pP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Niet alle bronnen zijn te vertrouwen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Terug naar de bron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nl-BE" b="1" dirty="0" smtClean="0"/>
              <a:t>Geschiedenis: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nl-BE" dirty="0" smtClean="0"/>
              <a:t>Het verleden</a:t>
            </a:r>
          </a:p>
          <a:p>
            <a:pPr marL="514350" indent="-514350">
              <a:buFont typeface="Wingdings" pitchFamily="2" charset="2"/>
              <a:buChar char="Ø"/>
            </a:pPr>
            <a:endParaRPr lang="nl-BE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nl-BE" dirty="0" smtClean="0"/>
              <a:t>Wetenschap die doen en laten </a:t>
            </a:r>
            <a:r>
              <a:rPr lang="nl-BE" dirty="0" err="1" smtClean="0"/>
              <a:t>vd</a:t>
            </a:r>
            <a:r>
              <a:rPr lang="nl-BE" dirty="0" smtClean="0"/>
              <a:t> mensen int verleden bestudeert</a:t>
            </a:r>
          </a:p>
          <a:p>
            <a:pPr marL="514350" indent="-514350">
              <a:buFont typeface="Wingdings" pitchFamily="2" charset="2"/>
              <a:buChar char="Ø"/>
            </a:pPr>
            <a:endParaRPr lang="nl-BE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nl-BE" dirty="0" smtClean="0"/>
              <a:t>Historici doen dit </a:t>
            </a:r>
            <a:r>
              <a:rPr lang="nl-BE" dirty="0" err="1" smtClean="0"/>
              <a:t>adhv</a:t>
            </a:r>
            <a:r>
              <a:rPr lang="nl-BE" dirty="0" smtClean="0"/>
              <a:t> historische bronnen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nl-BE" dirty="0" smtClean="0"/>
              <a:t>Bronnen (sporen): alle overblijfselen die de mens ons heeft </a:t>
            </a:r>
            <a:r>
              <a:rPr lang="nl-BE" dirty="0" err="1" smtClean="0"/>
              <a:t>nadgelaten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800" b="1" dirty="0" smtClean="0"/>
              <a:t>De ene bron is de andere niet</a:t>
            </a:r>
            <a:endParaRPr lang="nl-NL" sz="3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Historici delen bronnen in:</a:t>
            </a:r>
          </a:p>
          <a:p>
            <a:pPr>
              <a:buNone/>
            </a:pPr>
            <a:endPara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Niet-geschreven bronnen</a:t>
            </a:r>
          </a:p>
          <a:p>
            <a:pPr>
              <a:buFont typeface="Wingdings" pitchFamily="2" charset="2"/>
              <a:buChar char="Ø"/>
            </a:pP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Geschreven bronnen</a:t>
            </a:r>
          </a:p>
          <a:p>
            <a:pPr>
              <a:buFont typeface="Wingdings" pitchFamily="2" charset="2"/>
              <a:buChar char="Ø"/>
            </a:pPr>
            <a:endParaRPr lang="nl-BE" dirty="0" smtClean="0"/>
          </a:p>
          <a:p>
            <a:pPr>
              <a:buFont typeface="Wingdings" pitchFamily="2" charset="2"/>
              <a:buChar char="Ø"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De ene bron is de andere niet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Geschreven bron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Elke bron die schrifttekens bevat</a:t>
            </a:r>
          </a:p>
          <a:p>
            <a:endParaRPr lang="nl-NL" dirty="0"/>
          </a:p>
        </p:txBody>
      </p:sp>
      <p:pic>
        <p:nvPicPr>
          <p:cNvPr id="4" name="Afbeelding 3" descr="geschreven br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96952"/>
            <a:ext cx="3701462" cy="2463155"/>
          </a:xfrm>
          <a:prstGeom prst="rect">
            <a:avLst/>
          </a:prstGeom>
        </p:spPr>
      </p:pic>
      <p:pic>
        <p:nvPicPr>
          <p:cNvPr id="5" name="Afbeelding 4" descr="geschreven br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3108636" cy="243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De ene bron is de andere niet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u="sng" dirty="0" smtClean="0"/>
              <a:t>Niet-geschreven bron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Mondelinge getuigenissen</a:t>
            </a:r>
          </a:p>
          <a:p>
            <a:pPr lvl="1"/>
            <a:r>
              <a:rPr lang="nl-BE" dirty="0" smtClean="0"/>
              <a:t>Worden doorverteld</a:t>
            </a:r>
            <a:endParaRPr lang="nl-NL" dirty="0"/>
          </a:p>
        </p:txBody>
      </p:sp>
      <p:pic>
        <p:nvPicPr>
          <p:cNvPr id="4" name="Afbeelding 3" descr="mondelinge b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84984"/>
            <a:ext cx="2791697" cy="301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De ene bron is de andere niet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u="sng" dirty="0" smtClean="0"/>
              <a:t>Niet geschreven bron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Materiële  </a:t>
            </a:r>
            <a:r>
              <a:rPr lang="nl-BE" dirty="0" smtClean="0"/>
              <a:t>overblijfselen</a:t>
            </a:r>
          </a:p>
          <a:p>
            <a:pPr lvl="1"/>
            <a:r>
              <a:rPr lang="nl-BE" dirty="0" smtClean="0"/>
              <a:t>Zijn voorwerpen</a:t>
            </a:r>
            <a:endParaRPr lang="nl-BE" dirty="0" smtClean="0"/>
          </a:p>
          <a:p>
            <a:pPr>
              <a:buNone/>
            </a:pPr>
            <a:endParaRPr lang="nl-NL" u="sng" dirty="0"/>
          </a:p>
        </p:txBody>
      </p:sp>
      <p:pic>
        <p:nvPicPr>
          <p:cNvPr id="4" name="Afbeelding 3" descr="ongeschreven br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3462191" cy="2376264"/>
          </a:xfrm>
          <a:prstGeom prst="rect">
            <a:avLst/>
          </a:prstGeom>
        </p:spPr>
      </p:pic>
      <p:pic>
        <p:nvPicPr>
          <p:cNvPr id="5" name="Afbeelding 4" descr="ongeschreven bro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429000"/>
            <a:ext cx="1771650" cy="2581275"/>
          </a:xfrm>
          <a:prstGeom prst="rect">
            <a:avLst/>
          </a:prstGeom>
        </p:spPr>
      </p:pic>
      <p:pic>
        <p:nvPicPr>
          <p:cNvPr id="6" name="Afbeelding 5" descr="ongeschreven bron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717032"/>
            <a:ext cx="2383064" cy="233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Niet alle bronnen zijn te vertrouwen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Waarde bron beoordelen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Kritisch leren mee omgaan</a:t>
            </a:r>
          </a:p>
          <a:p>
            <a:pPr>
              <a:buFont typeface="Wingdings" pitchFamily="2" charset="2"/>
              <a:buChar char="Ø"/>
            </a:pPr>
            <a:endParaRPr lang="nl-BE" dirty="0" smtClean="0"/>
          </a:p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doen we dat?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 </a:t>
            </a:r>
            <a:r>
              <a:rPr lang="nl-BE" dirty="0" smtClean="0"/>
              <a:t>vragen stellen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Niet alle bronnen zijn te vertrouwen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vragen moeten we stellen bij het onderzoeken van een bron?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Wie maakte de bron? Waar en wanneer?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Heeft de maker de bron ook werkelijk zelf vervaardigd of heeft hij ze ergens ontleent?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Met welke bedoeling werd de bron gemaakt?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Is de bron een juiste weergave? (objectief)    Of heeft de maker de waarheid naar zijn hand gezet? (subjectief)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277</Words>
  <Application>Microsoft Office PowerPoint</Application>
  <PresentationFormat>Diavoorstelling (4:3)</PresentationFormat>
  <Paragraphs>68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Geschiedenis</vt:lpstr>
      <vt:lpstr>Sleutels tot het verleden</vt:lpstr>
      <vt:lpstr>Terug naar de bron</vt:lpstr>
      <vt:lpstr>De ene bron is de andere niet</vt:lpstr>
      <vt:lpstr>De ene bron is de andere niet</vt:lpstr>
      <vt:lpstr>De ene bron is de andere niet</vt:lpstr>
      <vt:lpstr>De ene bron is de andere niet</vt:lpstr>
      <vt:lpstr>Niet alle bronnen zijn te vertrouwen</vt:lpstr>
      <vt:lpstr>Niet alle bronnen zijn te vertrouwen</vt:lpstr>
      <vt:lpstr>Niet alle bronnen zijn te vertrouwen</vt:lpstr>
      <vt:lpstr>Niet alle bronnen zijn te vertrouwen</vt:lpstr>
      <vt:lpstr>Dia 12</vt:lpstr>
      <vt:lpstr>Dia 13</vt:lpstr>
      <vt:lpstr>Dia 14</vt:lpstr>
      <vt:lpstr>Dia 15</vt:lpstr>
      <vt:lpstr>Dia 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Geschiedenis</dc:title>
  <dc:creator>Valued Acer Customer</dc:creator>
  <cp:lastModifiedBy>Valued Acer Customer</cp:lastModifiedBy>
  <cp:revision>73</cp:revision>
  <dcterms:created xsi:type="dcterms:W3CDTF">2012-09-02T12:41:04Z</dcterms:created>
  <dcterms:modified xsi:type="dcterms:W3CDTF">2012-09-22T07:33:59Z</dcterms:modified>
</cp:coreProperties>
</file>