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6" r:id="rId7"/>
    <p:sldId id="268" r:id="rId8"/>
    <p:sldId id="267" r:id="rId9"/>
    <p:sldId id="269" r:id="rId10"/>
    <p:sldId id="262" r:id="rId11"/>
    <p:sldId id="270" r:id="rId12"/>
    <p:sldId id="271" r:id="rId13"/>
    <p:sldId id="263" r:id="rId14"/>
    <p:sldId id="272" r:id="rId15"/>
    <p:sldId id="264" r:id="rId16"/>
    <p:sldId id="273" r:id="rId17"/>
    <p:sldId id="274" r:id="rId18"/>
    <p:sldId id="275" r:id="rId19"/>
    <p:sldId id="276" r:id="rId20"/>
    <p:sldId id="265" r:id="rId21"/>
    <p:sldId id="277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4" autoAdjust="0"/>
    <p:restoredTop sz="94660"/>
  </p:normalViewPr>
  <p:slideViewPr>
    <p:cSldViewPr>
      <p:cViewPr varScale="1">
        <p:scale>
          <a:sx n="46" d="100"/>
          <a:sy n="46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27C98-892F-4318-A57C-3B6DB8D5F6D2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21CEA-E72F-4783-AFBD-BA9BABF2D5D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21CEA-E72F-4783-AFBD-BA9BABF2D5D4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BBEC-D713-42DE-8096-1324EF511AA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5BBEC-D713-42DE-8096-1324EF511AA1}" type="datetimeFigureOut">
              <a:rPr lang="nl-NL" smtClean="0"/>
              <a:pPr/>
              <a:t>13-9-2012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AFC93-10F0-4870-9F1B-453B8D4B04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/>
          <a:lstStyle/>
          <a:p>
            <a:r>
              <a:rPr lang="nl-BE" b="1" dirty="0" smtClean="0"/>
              <a:t>Geschiedenis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nl-BE" dirty="0" smtClean="0">
                <a:solidFill>
                  <a:srgbClr val="FFFF00"/>
                </a:solidFill>
              </a:rPr>
              <a:t>Omgaan met geschiedenis</a:t>
            </a:r>
            <a:endParaRPr lang="nl-NL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Sociale kenmerken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Mensen zijn groepswezens</a:t>
            </a:r>
          </a:p>
          <a:p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3275856" y="2348880"/>
            <a:ext cx="2448272" cy="165618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/>
              <a:t>Leven in gezin, familie</a:t>
            </a:r>
            <a:endParaRPr lang="nl-NL" sz="2400" dirty="0"/>
          </a:p>
        </p:txBody>
      </p:sp>
      <p:sp>
        <p:nvSpPr>
          <p:cNvPr id="5" name="Afgeronde rechthoek 4"/>
          <p:cNvSpPr/>
          <p:nvPr/>
        </p:nvSpPr>
        <p:spPr>
          <a:xfrm>
            <a:off x="1403648" y="4221088"/>
            <a:ext cx="2448272" cy="165618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/>
              <a:t>Leven ook in grotere samenleving</a:t>
            </a:r>
            <a:endParaRPr lang="nl-NL" sz="2400" dirty="0"/>
          </a:p>
        </p:txBody>
      </p:sp>
      <p:sp>
        <p:nvSpPr>
          <p:cNvPr id="6" name="Afgeronde rechthoek 5"/>
          <p:cNvSpPr/>
          <p:nvPr/>
        </p:nvSpPr>
        <p:spPr>
          <a:xfrm>
            <a:off x="1403648" y="4221088"/>
            <a:ext cx="2448272" cy="165618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/>
              <a:t>niet iedereen gelijk</a:t>
            </a:r>
            <a:endParaRPr lang="nl-NL" sz="2400" dirty="0"/>
          </a:p>
        </p:txBody>
      </p:sp>
      <p:sp>
        <p:nvSpPr>
          <p:cNvPr id="7" name="Afgeronde rechthoek 6"/>
          <p:cNvSpPr/>
          <p:nvPr/>
        </p:nvSpPr>
        <p:spPr>
          <a:xfrm>
            <a:off x="5004048" y="4221088"/>
            <a:ext cx="2448272" cy="165618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/>
              <a:t>Verschillende groepen</a:t>
            </a:r>
            <a:endParaRPr lang="nl-NL" sz="2400" dirty="0"/>
          </a:p>
        </p:txBody>
      </p:sp>
      <p:sp>
        <p:nvSpPr>
          <p:cNvPr id="8" name="Afgeronde rechthoek 7"/>
          <p:cNvSpPr/>
          <p:nvPr/>
        </p:nvSpPr>
        <p:spPr>
          <a:xfrm>
            <a:off x="5004048" y="4221088"/>
            <a:ext cx="2448272" cy="165618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buFontTx/>
              <a:buChar char="-"/>
            </a:pPr>
            <a:r>
              <a:rPr lang="nl-BE" sz="2400" dirty="0" smtClean="0"/>
              <a:t>Afkomst</a:t>
            </a:r>
          </a:p>
          <a:p>
            <a:pPr lvl="1">
              <a:buFontTx/>
              <a:buChar char="-"/>
            </a:pPr>
            <a:r>
              <a:rPr lang="nl-BE" sz="2400" dirty="0" smtClean="0"/>
              <a:t> R</a:t>
            </a:r>
            <a:r>
              <a:rPr lang="nl-BE" sz="2400" dirty="0" smtClean="0"/>
              <a:t>ijkdom</a:t>
            </a:r>
          </a:p>
          <a:p>
            <a:pPr lvl="1">
              <a:buFontTx/>
              <a:buChar char="-"/>
            </a:pPr>
            <a:r>
              <a:rPr lang="nl-BE" sz="2400" dirty="0" smtClean="0"/>
              <a:t> </a:t>
            </a:r>
            <a:r>
              <a:rPr lang="nl-BE" sz="2400" dirty="0" smtClean="0"/>
              <a:t>Kennis </a:t>
            </a:r>
            <a:endParaRPr lang="nl-NL" sz="2400" dirty="0"/>
          </a:p>
        </p:txBody>
      </p:sp>
      <p:sp>
        <p:nvSpPr>
          <p:cNvPr id="9" name="Afgeronde rechthoek 8"/>
          <p:cNvSpPr/>
          <p:nvPr/>
        </p:nvSpPr>
        <p:spPr>
          <a:xfrm>
            <a:off x="899592" y="2276872"/>
            <a:ext cx="7200800" cy="403244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 smtClean="0"/>
              <a:t>Het sociaal domein omvat dus:	</a:t>
            </a:r>
          </a:p>
          <a:p>
            <a:pPr algn="ctr"/>
            <a:endParaRPr lang="nl-BE" sz="2400" dirty="0" smtClean="0"/>
          </a:p>
          <a:p>
            <a:pPr lvl="1">
              <a:buFontTx/>
              <a:buChar char="-"/>
            </a:pPr>
            <a:r>
              <a:rPr lang="nl-BE" sz="3200" dirty="0" smtClean="0"/>
              <a:t> De manier van samenleven	</a:t>
            </a:r>
          </a:p>
          <a:p>
            <a:pPr lvl="1">
              <a:buFontTx/>
              <a:buChar char="-"/>
            </a:pPr>
            <a:r>
              <a:rPr lang="nl-BE" sz="3200" dirty="0" smtClean="0"/>
              <a:t> verhouding </a:t>
            </a:r>
            <a:r>
              <a:rPr lang="nl-BE" sz="3200" dirty="0" err="1" smtClean="0"/>
              <a:t>tss</a:t>
            </a:r>
            <a:r>
              <a:rPr lang="nl-BE" sz="3200" dirty="0" smtClean="0"/>
              <a:t> de mensen in de samenleving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Gezin + samenleving</a:t>
            </a:r>
            <a:endParaRPr lang="nl-NL" dirty="0"/>
          </a:p>
        </p:txBody>
      </p:sp>
      <p:pic>
        <p:nvPicPr>
          <p:cNvPr id="4" name="Tijdelijke aanduiding voor inhoud 3" descr="gezi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22042" y="1988840"/>
            <a:ext cx="3030597" cy="3168352"/>
          </a:xfrm>
        </p:spPr>
      </p:pic>
      <p:pic>
        <p:nvPicPr>
          <p:cNvPr id="5" name="Afbeelding 4" descr="samenlev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26560" y="1988841"/>
            <a:ext cx="3416309" cy="3168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Verschillende groepen</a:t>
            </a:r>
            <a:endParaRPr lang="nl-NL" dirty="0"/>
          </a:p>
        </p:txBody>
      </p:sp>
      <p:pic>
        <p:nvPicPr>
          <p:cNvPr id="4" name="Tijdelijke aanduiding voor inhoud 3" descr="ambachtsliede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2132856"/>
            <a:ext cx="2592288" cy="3750544"/>
          </a:xfrm>
        </p:spPr>
      </p:pic>
      <p:pic>
        <p:nvPicPr>
          <p:cNvPr id="5" name="Afbeelding 4" descr="wetenschappe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2204864"/>
            <a:ext cx="3025676" cy="3657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Politieke kenmerken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Om samen te leven zijn er </a:t>
            </a:r>
            <a:r>
              <a:rPr lang="nl-B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afspraken</a:t>
            </a:r>
            <a:r>
              <a:rPr lang="nl-BE" dirty="0" smtClean="0"/>
              <a:t> nodig</a:t>
            </a:r>
          </a:p>
          <a:p>
            <a:endParaRPr lang="nl-BE" dirty="0" smtClean="0"/>
          </a:p>
          <a:p>
            <a:r>
              <a:rPr lang="nl-BE" dirty="0" smtClean="0"/>
              <a:t>Leiders om afspraken na te leven</a:t>
            </a:r>
          </a:p>
          <a:p>
            <a:r>
              <a:rPr lang="nl-BE" dirty="0" smtClean="0"/>
              <a:t>Kunnen macht gebruiken (gezag)</a:t>
            </a:r>
          </a:p>
          <a:p>
            <a:r>
              <a:rPr lang="nl-BE" dirty="0" smtClean="0"/>
              <a:t>Kunnen macht misbruiken (geweld)</a:t>
            </a:r>
          </a:p>
          <a:p>
            <a:r>
              <a:rPr lang="nl-BE" dirty="0" smtClean="0"/>
              <a:t>Vroeger: keizers/koning alle macht</a:t>
            </a:r>
          </a:p>
          <a:p>
            <a:r>
              <a:rPr lang="nl-BE" dirty="0" smtClean="0"/>
              <a:t>Nu: volk kiest meestal leiders</a:t>
            </a:r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467544" y="2852936"/>
            <a:ext cx="8064896" cy="3096344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 smtClean="0"/>
              <a:t>Het domein van de politiek omvat dus:</a:t>
            </a:r>
          </a:p>
          <a:p>
            <a:pPr algn="ctr"/>
            <a:endParaRPr lang="nl-BE" sz="2400" dirty="0" smtClean="0"/>
          </a:p>
          <a:p>
            <a:pPr lvl="2">
              <a:buFontTx/>
              <a:buChar char="-"/>
            </a:pPr>
            <a:r>
              <a:rPr lang="nl-BE" sz="3200" dirty="0" smtClean="0"/>
              <a:t>De wetten</a:t>
            </a:r>
          </a:p>
          <a:p>
            <a:pPr lvl="2">
              <a:buFontTx/>
              <a:buChar char="-"/>
            </a:pPr>
            <a:r>
              <a:rPr lang="nl-BE" sz="3200" dirty="0" smtClean="0"/>
              <a:t> </a:t>
            </a:r>
            <a:r>
              <a:rPr lang="nl-BE" sz="3200" dirty="0" smtClean="0"/>
              <a:t>uitoefenen van gezag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Leiderschap </a:t>
            </a:r>
            <a:endParaRPr lang="nl-NL" dirty="0"/>
          </a:p>
        </p:txBody>
      </p:sp>
      <p:pic>
        <p:nvPicPr>
          <p:cNvPr id="5" name="Afbeelding 4" descr="goed leiderschap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5588" y="2204864"/>
            <a:ext cx="3936437" cy="2952328"/>
          </a:xfrm>
          <a:prstGeom prst="rect">
            <a:avLst/>
          </a:prstGeom>
        </p:spPr>
      </p:pic>
      <p:pic>
        <p:nvPicPr>
          <p:cNvPr id="7" name="Afbeelding 6" descr="slecht leiderschap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92692" y="2132856"/>
            <a:ext cx="3108345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Culturele kenmerken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Mensen denken na over alles wat hen omringt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611560" y="2492896"/>
            <a:ext cx="2880320" cy="165618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Wetenschap </a:t>
            </a:r>
            <a:endParaRPr lang="nl-NL" sz="2800" dirty="0"/>
          </a:p>
        </p:txBody>
      </p:sp>
      <p:sp>
        <p:nvSpPr>
          <p:cNvPr id="5" name="Afgeronde rechthoek 4"/>
          <p:cNvSpPr/>
          <p:nvPr/>
        </p:nvSpPr>
        <p:spPr>
          <a:xfrm>
            <a:off x="611560" y="4653136"/>
            <a:ext cx="2880320" cy="165618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Kunst </a:t>
            </a:r>
            <a:endParaRPr lang="nl-NL" sz="2800" dirty="0"/>
          </a:p>
        </p:txBody>
      </p:sp>
      <p:sp>
        <p:nvSpPr>
          <p:cNvPr id="6" name="Afgeronde rechthoek 5"/>
          <p:cNvSpPr/>
          <p:nvPr/>
        </p:nvSpPr>
        <p:spPr>
          <a:xfrm>
            <a:off x="5076056" y="4653136"/>
            <a:ext cx="2880320" cy="165618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Godsdiensten </a:t>
            </a:r>
            <a:endParaRPr lang="nl-NL" sz="2800" dirty="0"/>
          </a:p>
        </p:txBody>
      </p:sp>
      <p:sp>
        <p:nvSpPr>
          <p:cNvPr id="8" name="Afgeronde rechthoek 7"/>
          <p:cNvSpPr/>
          <p:nvPr/>
        </p:nvSpPr>
        <p:spPr>
          <a:xfrm>
            <a:off x="5076056" y="2492896"/>
            <a:ext cx="2880320" cy="165618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Techniek </a:t>
            </a:r>
            <a:endParaRPr lang="nl-NL" sz="2800" dirty="0"/>
          </a:p>
        </p:txBody>
      </p:sp>
      <p:sp>
        <p:nvSpPr>
          <p:cNvPr id="9" name="Afgeronde rechthoek 8"/>
          <p:cNvSpPr/>
          <p:nvPr/>
        </p:nvSpPr>
        <p:spPr>
          <a:xfrm>
            <a:off x="611560" y="2492896"/>
            <a:ext cx="2880320" cy="165618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nl-BE" sz="2800" dirty="0" smtClean="0"/>
              <a:t>Onderzoeken</a:t>
            </a:r>
          </a:p>
          <a:p>
            <a:pPr>
              <a:buFontTx/>
              <a:buChar char="-"/>
            </a:pPr>
            <a:r>
              <a:rPr lang="nl-BE" sz="2800" dirty="0" smtClean="0"/>
              <a:t>Natuur baas zijn</a:t>
            </a:r>
            <a:endParaRPr lang="nl-NL" sz="2800" dirty="0"/>
          </a:p>
        </p:txBody>
      </p:sp>
      <p:sp>
        <p:nvSpPr>
          <p:cNvPr id="10" name="Afgeronde rechthoek 9"/>
          <p:cNvSpPr/>
          <p:nvPr/>
        </p:nvSpPr>
        <p:spPr>
          <a:xfrm>
            <a:off x="5076056" y="2492896"/>
            <a:ext cx="2880320" cy="165618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Uitvindingen </a:t>
            </a:r>
            <a:endParaRPr lang="nl-NL" sz="2800" dirty="0"/>
          </a:p>
        </p:txBody>
      </p:sp>
      <p:sp>
        <p:nvSpPr>
          <p:cNvPr id="11" name="Afgeronde rechthoek 10"/>
          <p:cNvSpPr/>
          <p:nvPr/>
        </p:nvSpPr>
        <p:spPr>
          <a:xfrm>
            <a:off x="611560" y="4653136"/>
            <a:ext cx="2880320" cy="165618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Scheppen met fantasie nieuwe wereld</a:t>
            </a:r>
            <a:endParaRPr lang="nl-NL" sz="2800" dirty="0"/>
          </a:p>
        </p:txBody>
      </p:sp>
      <p:sp>
        <p:nvSpPr>
          <p:cNvPr id="12" name="Afgeronde rechthoek 11"/>
          <p:cNvSpPr/>
          <p:nvPr/>
        </p:nvSpPr>
        <p:spPr>
          <a:xfrm>
            <a:off x="5076056" y="4653136"/>
            <a:ext cx="2880320" cy="165618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smtClean="0"/>
              <a:t>Geen antwoord op al hun vragen</a:t>
            </a:r>
            <a:endParaRPr lang="nl-NL" sz="2800" dirty="0"/>
          </a:p>
        </p:txBody>
      </p:sp>
      <p:sp>
        <p:nvSpPr>
          <p:cNvPr id="13" name="Afgeronde rechthoek 12"/>
          <p:cNvSpPr/>
          <p:nvPr/>
        </p:nvSpPr>
        <p:spPr>
          <a:xfrm>
            <a:off x="395536" y="2348880"/>
            <a:ext cx="7848872" cy="4176464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 smtClean="0"/>
              <a:t>Het domein van de cultuur omvat dus:</a:t>
            </a:r>
          </a:p>
          <a:p>
            <a:pPr algn="ctr"/>
            <a:endParaRPr lang="nl-BE" sz="2400" dirty="0" smtClean="0"/>
          </a:p>
          <a:p>
            <a:r>
              <a:rPr lang="nl-BE" sz="3200" dirty="0" smtClean="0"/>
              <a:t>	- wetenschap</a:t>
            </a:r>
          </a:p>
          <a:p>
            <a:r>
              <a:rPr lang="nl-BE" sz="3200" dirty="0" smtClean="0"/>
              <a:t>	</a:t>
            </a:r>
            <a:r>
              <a:rPr lang="nl-BE" sz="3200" dirty="0" smtClean="0"/>
              <a:t>- techniek</a:t>
            </a:r>
          </a:p>
          <a:p>
            <a:r>
              <a:rPr lang="nl-BE" sz="3200" dirty="0" smtClean="0"/>
              <a:t>	</a:t>
            </a:r>
            <a:r>
              <a:rPr lang="nl-BE" sz="3200" dirty="0" smtClean="0"/>
              <a:t>- kunst</a:t>
            </a:r>
          </a:p>
          <a:p>
            <a:r>
              <a:rPr lang="nl-BE" sz="3200" dirty="0" smtClean="0"/>
              <a:t>	</a:t>
            </a:r>
            <a:r>
              <a:rPr lang="nl-BE" sz="3200" dirty="0" smtClean="0"/>
              <a:t>- godsdiensten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Wetenschap </a:t>
            </a:r>
            <a:endParaRPr lang="nl-NL" dirty="0"/>
          </a:p>
        </p:txBody>
      </p:sp>
      <p:pic>
        <p:nvPicPr>
          <p:cNvPr id="4" name="Tijdelijke aanduiding voor inhoud 3" descr="onderzoeke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636912"/>
            <a:ext cx="3416918" cy="2783135"/>
          </a:xfrm>
        </p:spPr>
      </p:pic>
      <p:pic>
        <p:nvPicPr>
          <p:cNvPr id="5" name="Afbeelding 4" descr="onderzoekené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2636912"/>
            <a:ext cx="4011875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Techniek </a:t>
            </a:r>
            <a:endParaRPr lang="nl-NL" dirty="0"/>
          </a:p>
        </p:txBody>
      </p:sp>
      <p:pic>
        <p:nvPicPr>
          <p:cNvPr id="4" name="Tijdelijke aanduiding voor inhoud 3" descr="uitvindinge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71800" y="1916832"/>
            <a:ext cx="3888432" cy="33239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Kunst</a:t>
            </a:r>
            <a:endParaRPr lang="nl-NL" dirty="0"/>
          </a:p>
        </p:txBody>
      </p:sp>
      <p:pic>
        <p:nvPicPr>
          <p:cNvPr id="4" name="Tijdelijke aanduiding voor inhoud 3" descr="kuns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988840"/>
            <a:ext cx="2870993" cy="3160505"/>
          </a:xfrm>
        </p:spPr>
      </p:pic>
      <p:pic>
        <p:nvPicPr>
          <p:cNvPr id="5" name="Afbeelding 4" descr="kunst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1988840"/>
            <a:ext cx="4818831" cy="3212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Godsdiensten </a:t>
            </a:r>
            <a:endParaRPr lang="nl-NL" dirty="0"/>
          </a:p>
        </p:txBody>
      </p:sp>
      <p:pic>
        <p:nvPicPr>
          <p:cNvPr id="5" name="Afbeelding 4" descr="godsdiensten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420888"/>
            <a:ext cx="3168352" cy="3222512"/>
          </a:xfrm>
          <a:prstGeom prst="rect">
            <a:avLst/>
          </a:prstGeom>
        </p:spPr>
      </p:pic>
      <p:pic>
        <p:nvPicPr>
          <p:cNvPr id="6" name="Afbeelding 5" descr="godsdient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2348880"/>
            <a:ext cx="3341142" cy="3314834"/>
          </a:xfrm>
          <a:prstGeom prst="rect">
            <a:avLst/>
          </a:prstGeom>
        </p:spPr>
      </p:pic>
      <p:pic>
        <p:nvPicPr>
          <p:cNvPr id="8" name="Tijdelijke aanduiding voor inhoud 3" descr="godsdienst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6372200" y="0"/>
            <a:ext cx="2771800" cy="2078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4000" b="1" dirty="0" smtClean="0"/>
              <a:t>Geschiedenis bestudeert 4 domeinen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nl-BE" dirty="0" smtClean="0"/>
              <a:t>INHOUD:</a:t>
            </a:r>
            <a:endParaRPr lang="nl-BE" dirty="0" smtClean="0"/>
          </a:p>
          <a:p>
            <a:pPr marL="514350" indent="-514350">
              <a:buNone/>
            </a:pPr>
            <a:endParaRPr lang="nl-BE" dirty="0" smtClean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 menselijk handelen leidt tot beschaving</a:t>
            </a:r>
          </a:p>
          <a:p>
            <a:pPr>
              <a:buFont typeface="Wingdings" pitchFamily="2" charset="2"/>
              <a:buChar char="Ø"/>
            </a:pPr>
            <a:endParaRPr lang="nl-BE" dirty="0" smtClean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 </a:t>
            </a:r>
            <a:r>
              <a:rPr lang="nl-BE" dirty="0" smtClean="0"/>
              <a:t>elke samenleving heeft economische &amp; sociale kenmerken</a:t>
            </a:r>
          </a:p>
          <a:p>
            <a:pPr>
              <a:buFont typeface="Wingdings" pitchFamily="2" charset="2"/>
              <a:buChar char="Ø"/>
            </a:pPr>
            <a:endParaRPr lang="nl-BE" dirty="0" smtClean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 elke samenleving heeft politieke en culturele kenmerken</a:t>
            </a:r>
            <a:endParaRPr lang="nl-BE" dirty="0"/>
          </a:p>
          <a:p>
            <a:pPr>
              <a:buFont typeface="Wingdings" pitchFamily="2" charset="2"/>
              <a:buChar char="Ø"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899592" y="2010326"/>
            <a:ext cx="7272808" cy="280076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l-BE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vier domeinen hangen nauw samen en beïnvloeden elkaar sterk</a:t>
            </a:r>
          </a:p>
          <a:p>
            <a:pPr algn="ctr"/>
            <a:r>
              <a:rPr lang="nl-BE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  <a:endParaRPr lang="nl-NL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ssamenha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Ovaal 4"/>
          <p:cNvSpPr/>
          <p:nvPr/>
        </p:nvSpPr>
        <p:spPr>
          <a:xfrm>
            <a:off x="3203848" y="2564904"/>
            <a:ext cx="280831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/>
              <a:t>samenleving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 smtClean="0"/>
              <a:t>G</a:t>
            </a:r>
            <a:r>
              <a:rPr lang="nl-BE" b="1" dirty="0" smtClean="0"/>
              <a:t>eschiedenis bestudeert 4 domeinen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BE" dirty="0" smtClean="0"/>
              <a:t>De sociale kenmerken </a:t>
            </a:r>
            <a:r>
              <a:rPr lang="nl-BE" dirty="0" err="1" smtClean="0"/>
              <a:t>vd</a:t>
            </a:r>
            <a:r>
              <a:rPr lang="nl-BE" dirty="0" smtClean="0"/>
              <a:t> samenleving</a:t>
            </a:r>
          </a:p>
          <a:p>
            <a:pPr marL="514350" indent="-514350">
              <a:buFont typeface="+mj-lt"/>
              <a:buAutoNum type="arabicPeriod"/>
            </a:pPr>
            <a:endParaRPr lang="nl-BE" dirty="0" smtClean="0"/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De economische kenmerken </a:t>
            </a:r>
            <a:r>
              <a:rPr lang="nl-BE" dirty="0" err="1" smtClean="0"/>
              <a:t>vd</a:t>
            </a:r>
            <a:r>
              <a:rPr lang="nl-BE" dirty="0" smtClean="0"/>
              <a:t> samenleving</a:t>
            </a:r>
          </a:p>
          <a:p>
            <a:pPr marL="514350" indent="-514350">
              <a:buFont typeface="+mj-lt"/>
              <a:buAutoNum type="arabicPeriod"/>
            </a:pPr>
            <a:endParaRPr lang="nl-BE" dirty="0" smtClean="0"/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De politieke kenmerken </a:t>
            </a:r>
            <a:r>
              <a:rPr lang="nl-BE" dirty="0" err="1" smtClean="0"/>
              <a:t>vd</a:t>
            </a:r>
            <a:r>
              <a:rPr lang="nl-BE" dirty="0" smtClean="0"/>
              <a:t> samenleving</a:t>
            </a:r>
          </a:p>
          <a:p>
            <a:pPr marL="514350" indent="-514350">
              <a:buFont typeface="+mj-lt"/>
              <a:buAutoNum type="arabicPeriod"/>
            </a:pPr>
            <a:endParaRPr lang="nl-BE" dirty="0" smtClean="0"/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De culturele kenmerken </a:t>
            </a:r>
            <a:r>
              <a:rPr lang="nl-BE" dirty="0" err="1" smtClean="0"/>
              <a:t>vd</a:t>
            </a:r>
            <a:r>
              <a:rPr lang="nl-BE" dirty="0" smtClean="0"/>
              <a:t> samenleving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800" b="1" dirty="0" smtClean="0"/>
              <a:t>M</a:t>
            </a:r>
            <a:r>
              <a:rPr lang="nl-BE" sz="3800" b="1" dirty="0" smtClean="0"/>
              <a:t>enselijk handelen leidt tot beschaving</a:t>
            </a:r>
            <a:endParaRPr lang="nl-NL" sz="3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nl-BE" dirty="0" smtClean="0"/>
              <a:t>Beschaving</a:t>
            </a:r>
          </a:p>
          <a:p>
            <a:pPr>
              <a:buNone/>
            </a:pPr>
            <a:r>
              <a:rPr lang="nl-BE" dirty="0" smtClean="0"/>
              <a:t>	</a:t>
            </a:r>
            <a:r>
              <a:rPr lang="nl-BE" sz="2800" dirty="0" smtClean="0"/>
              <a:t>= alle menselijke activiteiten en verwezenlijkingen samen</a:t>
            </a:r>
          </a:p>
          <a:p>
            <a:pPr>
              <a:buNone/>
            </a:pPr>
            <a:endParaRPr lang="nl-BE" sz="2400" dirty="0" smtClean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Kunnen van elkaar verschillen</a:t>
            </a:r>
          </a:p>
          <a:p>
            <a:pPr>
              <a:buNone/>
            </a:pPr>
            <a:endParaRPr lang="nl-BE" sz="2400" dirty="0" smtClean="0"/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Elke samenleving heeft deze kenmerken:</a:t>
            </a:r>
          </a:p>
          <a:p>
            <a:pPr lvl="1">
              <a:buFont typeface="Wingdings" pitchFamily="2" charset="2"/>
              <a:buChar char="Ø"/>
            </a:pPr>
            <a:r>
              <a:rPr lang="nl-BE" dirty="0" smtClean="0"/>
              <a:t>Economische		-&gt; Politieke</a:t>
            </a:r>
          </a:p>
          <a:p>
            <a:pPr lvl="1">
              <a:buFont typeface="Wingdings" pitchFamily="2" charset="2"/>
              <a:buChar char="Ø"/>
            </a:pPr>
            <a:r>
              <a:rPr lang="nl-BE" dirty="0" smtClean="0"/>
              <a:t>Sociale			-&gt; Culturele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b="1" dirty="0" smtClean="0"/>
              <a:t>Economische kenmerken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Om te overleven hebben mensen voedsel, kleding en onderdak nodig</a:t>
            </a:r>
          </a:p>
          <a:p>
            <a:endParaRPr lang="nl-BE" sz="2100" dirty="0" smtClean="0"/>
          </a:p>
        </p:txBody>
      </p:sp>
      <p:sp>
        <p:nvSpPr>
          <p:cNvPr id="4" name="Afgeronde rechthoek 3"/>
          <p:cNvSpPr/>
          <p:nvPr/>
        </p:nvSpPr>
        <p:spPr>
          <a:xfrm>
            <a:off x="683568" y="2852936"/>
            <a:ext cx="2808312" cy="1728192"/>
          </a:xfrm>
          <a:prstGeom prst="roundRect">
            <a:avLst/>
          </a:prstGeom>
          <a:solidFill>
            <a:schemeClr val="accent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/>
              <a:t>landbouw</a:t>
            </a:r>
            <a:endParaRPr lang="nl-NL" sz="2400" dirty="0"/>
          </a:p>
        </p:txBody>
      </p:sp>
      <p:sp>
        <p:nvSpPr>
          <p:cNvPr id="5" name="Afgeronde rechthoek 4"/>
          <p:cNvSpPr/>
          <p:nvPr/>
        </p:nvSpPr>
        <p:spPr>
          <a:xfrm>
            <a:off x="683568" y="2852936"/>
            <a:ext cx="2736304" cy="172819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/>
              <a:t>Planten en dieren kweken</a:t>
            </a:r>
            <a:endParaRPr lang="nl-NL" sz="2400" dirty="0"/>
          </a:p>
        </p:txBody>
      </p:sp>
      <p:sp>
        <p:nvSpPr>
          <p:cNvPr id="6" name="Afgeronde rechthoek 5"/>
          <p:cNvSpPr/>
          <p:nvPr/>
        </p:nvSpPr>
        <p:spPr>
          <a:xfrm>
            <a:off x="5580112" y="2852936"/>
            <a:ext cx="2808312" cy="172819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/>
              <a:t>nijverheid</a:t>
            </a:r>
            <a:endParaRPr lang="nl-NL" sz="2400" dirty="0"/>
          </a:p>
        </p:txBody>
      </p:sp>
      <p:sp>
        <p:nvSpPr>
          <p:cNvPr id="7" name="Afgeronde rechthoek 6"/>
          <p:cNvSpPr/>
          <p:nvPr/>
        </p:nvSpPr>
        <p:spPr>
          <a:xfrm>
            <a:off x="5580112" y="2852936"/>
            <a:ext cx="2808312" cy="172819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/>
              <a:t>Grondstoffen uit voorwerpen</a:t>
            </a:r>
            <a:endParaRPr lang="nl-NL" sz="2400" dirty="0"/>
          </a:p>
        </p:txBody>
      </p:sp>
      <p:sp>
        <p:nvSpPr>
          <p:cNvPr id="8" name="Afgeronde rechthoek 7"/>
          <p:cNvSpPr/>
          <p:nvPr/>
        </p:nvSpPr>
        <p:spPr>
          <a:xfrm>
            <a:off x="683568" y="4797152"/>
            <a:ext cx="2808312" cy="172819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/>
              <a:t>handel</a:t>
            </a:r>
            <a:endParaRPr lang="nl-NL" sz="2400" dirty="0"/>
          </a:p>
        </p:txBody>
      </p:sp>
      <p:sp>
        <p:nvSpPr>
          <p:cNvPr id="9" name="Afgeronde rechthoek 8"/>
          <p:cNvSpPr/>
          <p:nvPr/>
        </p:nvSpPr>
        <p:spPr>
          <a:xfrm>
            <a:off x="683568" y="4797152"/>
            <a:ext cx="2808312" cy="172819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/>
              <a:t>Zaken ruilen tegen geld</a:t>
            </a:r>
            <a:endParaRPr lang="nl-NL" sz="2400" dirty="0"/>
          </a:p>
        </p:txBody>
      </p:sp>
      <p:sp>
        <p:nvSpPr>
          <p:cNvPr id="10" name="Afgeronde rechthoek 9"/>
          <p:cNvSpPr/>
          <p:nvPr/>
        </p:nvSpPr>
        <p:spPr>
          <a:xfrm>
            <a:off x="5580112" y="4797152"/>
            <a:ext cx="2808312" cy="172819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/>
              <a:t>diensten</a:t>
            </a:r>
            <a:endParaRPr lang="nl-NL" sz="2400" dirty="0"/>
          </a:p>
        </p:txBody>
      </p:sp>
      <p:sp>
        <p:nvSpPr>
          <p:cNvPr id="11" name="Afgeronde rechthoek 10"/>
          <p:cNvSpPr/>
          <p:nvPr/>
        </p:nvSpPr>
        <p:spPr>
          <a:xfrm>
            <a:off x="5580112" y="4797152"/>
            <a:ext cx="2808312" cy="172819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/>
              <a:t>Onderwijs, verzorging, vermaak,…</a:t>
            </a:r>
            <a:endParaRPr lang="nl-NL" sz="2400" dirty="0"/>
          </a:p>
        </p:txBody>
      </p:sp>
      <p:sp>
        <p:nvSpPr>
          <p:cNvPr id="12" name="Afgeronde rechthoek 11"/>
          <p:cNvSpPr/>
          <p:nvPr/>
        </p:nvSpPr>
        <p:spPr>
          <a:xfrm>
            <a:off x="467544" y="2708920"/>
            <a:ext cx="8280920" cy="388843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dirty="0" smtClean="0"/>
              <a:t>Domein van de economie omvat dus:</a:t>
            </a:r>
          </a:p>
          <a:p>
            <a:pPr algn="ctr"/>
            <a:endParaRPr lang="nl-BE" sz="2400" dirty="0" smtClean="0"/>
          </a:p>
          <a:p>
            <a:pPr lvl="2">
              <a:buFontTx/>
              <a:buChar char="-"/>
            </a:pPr>
            <a:r>
              <a:rPr lang="nl-BE" sz="3200" dirty="0" smtClean="0"/>
              <a:t> Landbouw   </a:t>
            </a:r>
          </a:p>
          <a:p>
            <a:pPr lvl="2">
              <a:buFontTx/>
              <a:buChar char="-"/>
            </a:pPr>
            <a:r>
              <a:rPr lang="nl-BE" sz="3200" dirty="0" smtClean="0"/>
              <a:t> Nijverheid</a:t>
            </a:r>
          </a:p>
          <a:p>
            <a:pPr lvl="2">
              <a:buFontTx/>
              <a:buChar char="-"/>
            </a:pPr>
            <a:r>
              <a:rPr lang="nl-BE" sz="3200" dirty="0" smtClean="0"/>
              <a:t> </a:t>
            </a:r>
            <a:r>
              <a:rPr lang="nl-BE" sz="3200" dirty="0" smtClean="0"/>
              <a:t>Handel</a:t>
            </a:r>
          </a:p>
          <a:p>
            <a:pPr lvl="2">
              <a:buFontTx/>
              <a:buChar char="-"/>
            </a:pPr>
            <a:r>
              <a:rPr lang="nl-BE" sz="3200" dirty="0" smtClean="0"/>
              <a:t> Diensten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Landbouw </a:t>
            </a:r>
            <a:endParaRPr lang="nl-NL" dirty="0"/>
          </a:p>
        </p:txBody>
      </p:sp>
      <p:pic>
        <p:nvPicPr>
          <p:cNvPr id="4" name="Tijdelijke aanduiding voor inhoud 3" descr="landbouw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55776" y="2348880"/>
            <a:ext cx="3696412" cy="27723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Nijverheid </a:t>
            </a:r>
            <a:endParaRPr lang="nl-NL" dirty="0"/>
          </a:p>
        </p:txBody>
      </p:sp>
      <p:pic>
        <p:nvPicPr>
          <p:cNvPr id="4" name="Tijdelijke aanduiding voor inhoud 3" descr="nijverheid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519898"/>
            <a:ext cx="2520280" cy="3375375"/>
          </a:xfrm>
          <a:prstGeom prst="rect">
            <a:avLst/>
          </a:prstGeom>
        </p:spPr>
      </p:pic>
      <p:pic>
        <p:nvPicPr>
          <p:cNvPr id="5" name="Afbeelding 4" descr="nijverhei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2680981"/>
            <a:ext cx="4464496" cy="3198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Handel </a:t>
            </a:r>
            <a:endParaRPr lang="nl-NL" dirty="0"/>
          </a:p>
        </p:txBody>
      </p:sp>
      <p:pic>
        <p:nvPicPr>
          <p:cNvPr id="4" name="Tijdelijke aanduiding voor inhoud 3" descr="hande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2564904"/>
            <a:ext cx="2880320" cy="2880320"/>
          </a:xfrm>
          <a:prstGeom prst="rect">
            <a:avLst/>
          </a:prstGeom>
        </p:spPr>
      </p:pic>
      <p:pic>
        <p:nvPicPr>
          <p:cNvPr id="5" name="Afbeelding 4" descr="handel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2517822"/>
            <a:ext cx="4309667" cy="29007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Diensten </a:t>
            </a:r>
            <a:endParaRPr lang="nl-NL" dirty="0"/>
          </a:p>
        </p:txBody>
      </p:sp>
      <p:pic>
        <p:nvPicPr>
          <p:cNvPr id="4" name="Tijdelijke aanduiding voor inhoud 3" descr="dienste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15816" y="1938004"/>
            <a:ext cx="3096344" cy="40033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280</Words>
  <Application>Microsoft Office PowerPoint</Application>
  <PresentationFormat>Diavoorstelling (4:3)</PresentationFormat>
  <Paragraphs>120</Paragraphs>
  <Slides>21</Slides>
  <Notes>21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Office-thema</vt:lpstr>
      <vt:lpstr>Geschiedenis</vt:lpstr>
      <vt:lpstr>Geschiedenis bestudeert 4 domeinen</vt:lpstr>
      <vt:lpstr>Geschiedenis bestudeert 4 domeinen</vt:lpstr>
      <vt:lpstr>Menselijk handelen leidt tot beschaving</vt:lpstr>
      <vt:lpstr>Economische kenmerken</vt:lpstr>
      <vt:lpstr>Landbouw </vt:lpstr>
      <vt:lpstr>Nijverheid </vt:lpstr>
      <vt:lpstr>Handel </vt:lpstr>
      <vt:lpstr>Diensten </vt:lpstr>
      <vt:lpstr>Sociale kenmerken</vt:lpstr>
      <vt:lpstr>Gezin + samenleving</vt:lpstr>
      <vt:lpstr>Verschillende groepen</vt:lpstr>
      <vt:lpstr>Politieke kenmerken</vt:lpstr>
      <vt:lpstr>Leiderschap </vt:lpstr>
      <vt:lpstr>Culturele kenmerken</vt:lpstr>
      <vt:lpstr>Wetenschap </vt:lpstr>
      <vt:lpstr>Techniek </vt:lpstr>
      <vt:lpstr>Kunst</vt:lpstr>
      <vt:lpstr>Godsdiensten </vt:lpstr>
      <vt:lpstr>Dia 20</vt:lpstr>
      <vt:lpstr>Dia 21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Geschiedenis</dc:title>
  <dc:creator>Valued Acer Customer</dc:creator>
  <cp:lastModifiedBy>Valued Acer Customer</cp:lastModifiedBy>
  <cp:revision>65</cp:revision>
  <dcterms:created xsi:type="dcterms:W3CDTF">2012-09-02T12:41:04Z</dcterms:created>
  <dcterms:modified xsi:type="dcterms:W3CDTF">2012-09-13T00:46:36Z</dcterms:modified>
</cp:coreProperties>
</file>