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ms-powerpoint.presentation.macroEnabled.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72" r:id="rId3"/>
    <p:sldId id="274" r:id="rId4"/>
    <p:sldId id="271" r:id="rId5"/>
    <p:sldId id="273" r:id="rId6"/>
    <p:sldId id="267" r:id="rId7"/>
    <p:sldId id="275" r:id="rId8"/>
    <p:sldId id="276" r:id="rId9"/>
    <p:sldId id="268" r:id="rId10"/>
    <p:sldId id="277" r:id="rId11"/>
    <p:sldId id="269" r:id="rId12"/>
    <p:sldId id="270" r:id="rId13"/>
    <p:sldId id="278" r:id="rId14"/>
    <p:sldId id="279" r:id="rId15"/>
    <p:sldId id="280" r:id="rId16"/>
    <p:sldId id="281" r:id="rId17"/>
    <p:sldId id="282" r:id="rId18"/>
    <p:sldId id="283" r:id="rId19"/>
    <p:sldId id="284" r:id="rId20"/>
    <p:sldId id="285" r:id="rId21"/>
    <p:sldId id="286" r:id="rId22"/>
    <p:sldId id="287" r:id="rId23"/>
    <p:sldId id="288" r:id="rId24"/>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528" y="-3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9E995A-820F-48D1-B6E0-08EE309791AD}" type="datetimeFigureOut">
              <a:rPr lang="nl-NL" smtClean="0"/>
              <a:pPr/>
              <a:t>24-9-2012</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3E4547-8427-4799-AD1E-7B1B5B4FFE44}" type="slidenum">
              <a:rPr lang="nl-NL" smtClean="0"/>
              <a:pPr/>
              <a:t>‹nr.›</a:t>
            </a:fld>
            <a:endParaRPr lang="nl-N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413E4547-8427-4799-AD1E-7B1B5B4FFE44}" type="slidenum">
              <a:rPr lang="nl-NL" smtClean="0"/>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413E4547-8427-4799-AD1E-7B1B5B4FFE44}" type="slidenum">
              <a:rPr lang="nl-NL" smtClean="0"/>
              <a:pPr/>
              <a:t>10</a:t>
            </a:fld>
            <a:endParaRPr lang="nl-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413E4547-8427-4799-AD1E-7B1B5B4FFE44}" type="slidenum">
              <a:rPr lang="nl-NL" smtClean="0"/>
              <a:pPr/>
              <a:t>11</a:t>
            </a:fld>
            <a:endParaRPr lang="nl-N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413E4547-8427-4799-AD1E-7B1B5B4FFE44}" type="slidenum">
              <a:rPr lang="nl-NL" smtClean="0"/>
              <a:pPr/>
              <a:t>12</a:t>
            </a:fld>
            <a:endParaRPr lang="nl-N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413E4547-8427-4799-AD1E-7B1B5B4FFE44}" type="slidenum">
              <a:rPr lang="nl-NL" smtClean="0"/>
              <a:pPr/>
              <a:t>13</a:t>
            </a:fld>
            <a:endParaRPr lang="nl-N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413E4547-8427-4799-AD1E-7B1B5B4FFE44}" type="slidenum">
              <a:rPr lang="nl-NL" smtClean="0"/>
              <a:pPr/>
              <a:t>14</a:t>
            </a:fld>
            <a:endParaRPr lang="nl-N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413E4547-8427-4799-AD1E-7B1B5B4FFE44}" type="slidenum">
              <a:rPr lang="nl-NL" smtClean="0"/>
              <a:pPr/>
              <a:t>15</a:t>
            </a:fld>
            <a:endParaRPr lang="nl-N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413E4547-8427-4799-AD1E-7B1B5B4FFE44}" type="slidenum">
              <a:rPr lang="nl-NL" smtClean="0"/>
              <a:pPr/>
              <a:t>16</a:t>
            </a:fld>
            <a:endParaRPr lang="nl-NL"/>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413E4547-8427-4799-AD1E-7B1B5B4FFE44}" type="slidenum">
              <a:rPr lang="nl-NL" smtClean="0"/>
              <a:pPr/>
              <a:t>17</a:t>
            </a:fld>
            <a:endParaRPr lang="nl-NL"/>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413E4547-8427-4799-AD1E-7B1B5B4FFE44}" type="slidenum">
              <a:rPr lang="nl-NL" smtClean="0"/>
              <a:pPr/>
              <a:t>18</a:t>
            </a:fld>
            <a:endParaRPr lang="nl-NL"/>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413E4547-8427-4799-AD1E-7B1B5B4FFE44}" type="slidenum">
              <a:rPr lang="nl-NL" smtClean="0"/>
              <a:pPr/>
              <a:t>19</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413E4547-8427-4799-AD1E-7B1B5B4FFE44}" type="slidenum">
              <a:rPr lang="nl-NL" smtClean="0"/>
              <a:pPr/>
              <a:t>2</a:t>
            </a:fld>
            <a:endParaRPr lang="nl-N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413E4547-8427-4799-AD1E-7B1B5B4FFE44}" type="slidenum">
              <a:rPr lang="nl-NL" smtClean="0"/>
              <a:pPr/>
              <a:t>20</a:t>
            </a:fld>
            <a:endParaRPr lang="nl-NL"/>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413E4547-8427-4799-AD1E-7B1B5B4FFE44}" type="slidenum">
              <a:rPr lang="nl-NL" smtClean="0"/>
              <a:pPr/>
              <a:t>21</a:t>
            </a:fld>
            <a:endParaRPr lang="nl-NL"/>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413E4547-8427-4799-AD1E-7B1B5B4FFE44}" type="slidenum">
              <a:rPr lang="nl-NL" smtClean="0"/>
              <a:pPr/>
              <a:t>22</a:t>
            </a:fld>
            <a:endParaRPr lang="nl-NL"/>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413E4547-8427-4799-AD1E-7B1B5B4FFE44}" type="slidenum">
              <a:rPr lang="nl-NL" smtClean="0"/>
              <a:pPr/>
              <a:t>23</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413E4547-8427-4799-AD1E-7B1B5B4FFE44}" type="slidenum">
              <a:rPr lang="nl-NL" smtClean="0"/>
              <a:pPr/>
              <a:t>3</a:t>
            </a:fld>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413E4547-8427-4799-AD1E-7B1B5B4FFE44}" type="slidenum">
              <a:rPr lang="nl-NL" smtClean="0"/>
              <a:pPr/>
              <a:t>4</a:t>
            </a:fld>
            <a:endParaRPr 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413E4547-8427-4799-AD1E-7B1B5B4FFE44}" type="slidenum">
              <a:rPr lang="nl-NL" smtClean="0"/>
              <a:pPr/>
              <a:t>5</a:t>
            </a:fld>
            <a:endParaRPr 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413E4547-8427-4799-AD1E-7B1B5B4FFE44}" type="slidenum">
              <a:rPr lang="nl-NL" smtClean="0"/>
              <a:pPr/>
              <a:t>6</a:t>
            </a:fld>
            <a:endParaRPr 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413E4547-8427-4799-AD1E-7B1B5B4FFE44}" type="slidenum">
              <a:rPr lang="nl-NL" smtClean="0"/>
              <a:pPr/>
              <a:t>7</a:t>
            </a:fld>
            <a:endParaRPr 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413E4547-8427-4799-AD1E-7B1B5B4FFE44}" type="slidenum">
              <a:rPr lang="nl-NL" smtClean="0"/>
              <a:pPr/>
              <a:t>8</a:t>
            </a:fld>
            <a:endParaRPr lang="nl-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413E4547-8427-4799-AD1E-7B1B5B4FFE44}" type="slidenum">
              <a:rPr lang="nl-NL" smtClean="0"/>
              <a:pPr/>
              <a:t>9</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p>
            <a:fld id="{D37557D7-7DD5-4826-91A9-AC1DA6D69186}" type="datetimeFigureOut">
              <a:rPr lang="nl-NL" smtClean="0"/>
              <a:pPr/>
              <a:t>24-9-2012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FF6E113-1615-4B89-9184-F5DE284407E9}"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D37557D7-7DD5-4826-91A9-AC1DA6D69186}" type="datetimeFigureOut">
              <a:rPr lang="nl-NL" smtClean="0"/>
              <a:pPr/>
              <a:t>24-9-2012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FF6E113-1615-4B89-9184-F5DE284407E9}"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D37557D7-7DD5-4826-91A9-AC1DA6D69186}" type="datetimeFigureOut">
              <a:rPr lang="nl-NL" smtClean="0"/>
              <a:pPr/>
              <a:t>24-9-2012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FF6E113-1615-4B89-9184-F5DE284407E9}"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D37557D7-7DD5-4826-91A9-AC1DA6D69186}" type="datetimeFigureOut">
              <a:rPr lang="nl-NL" smtClean="0"/>
              <a:pPr/>
              <a:t>24-9-2012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FF6E113-1615-4B89-9184-F5DE284407E9}"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D37557D7-7DD5-4826-91A9-AC1DA6D69186}" type="datetimeFigureOut">
              <a:rPr lang="nl-NL" smtClean="0"/>
              <a:pPr/>
              <a:t>24-9-2012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FF6E113-1615-4B89-9184-F5DE284407E9}" type="slidenum">
              <a:rPr lang="nl-NL" smtClean="0"/>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D37557D7-7DD5-4826-91A9-AC1DA6D69186}" type="datetimeFigureOut">
              <a:rPr lang="nl-NL" smtClean="0"/>
              <a:pPr/>
              <a:t>24-9-2012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FF6E113-1615-4B89-9184-F5DE284407E9}"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D37557D7-7DD5-4826-91A9-AC1DA6D69186}" type="datetimeFigureOut">
              <a:rPr lang="nl-NL" smtClean="0"/>
              <a:pPr/>
              <a:t>24-9-2012</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FF6E113-1615-4B89-9184-F5DE284407E9}"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D37557D7-7DD5-4826-91A9-AC1DA6D69186}" type="datetimeFigureOut">
              <a:rPr lang="nl-NL" smtClean="0"/>
              <a:pPr/>
              <a:t>24-9-2012</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FF6E113-1615-4B89-9184-F5DE284407E9}"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D37557D7-7DD5-4826-91A9-AC1DA6D69186}" type="datetimeFigureOut">
              <a:rPr lang="nl-NL" smtClean="0"/>
              <a:pPr/>
              <a:t>24-9-2012</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FF6E113-1615-4B89-9184-F5DE284407E9}"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D37557D7-7DD5-4826-91A9-AC1DA6D69186}" type="datetimeFigureOut">
              <a:rPr lang="nl-NL" smtClean="0"/>
              <a:pPr/>
              <a:t>24-9-2012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FF6E113-1615-4B89-9184-F5DE284407E9}"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D37557D7-7DD5-4826-91A9-AC1DA6D69186}" type="datetimeFigureOut">
              <a:rPr lang="nl-NL" smtClean="0"/>
              <a:pPr/>
              <a:t>24-9-2012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FF6E113-1615-4B89-9184-F5DE284407E9}"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7557D7-7DD5-4826-91A9-AC1DA6D69186}" type="datetimeFigureOut">
              <a:rPr lang="nl-NL" smtClean="0"/>
              <a:pPr/>
              <a:t>24-9-2012</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F6E113-1615-4B89-9184-F5DE284407E9}"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l="-27000" r="-27000"/>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BE" b="1" dirty="0" smtClean="0"/>
              <a:t>Aardrijkskunde</a:t>
            </a:r>
            <a:endParaRPr lang="nl-NL" b="1" dirty="0"/>
          </a:p>
        </p:txBody>
      </p:sp>
      <p:sp>
        <p:nvSpPr>
          <p:cNvPr id="3" name="Ondertitel 2"/>
          <p:cNvSpPr>
            <a:spLocks noGrp="1"/>
          </p:cNvSpPr>
          <p:nvPr>
            <p:ph type="subTitle" idx="1"/>
          </p:nvPr>
        </p:nvSpPr>
        <p:spPr/>
        <p:txBody>
          <a:bodyPr anchor="ctr"/>
          <a:lstStyle/>
          <a:p>
            <a:r>
              <a:rPr lang="nl-BE" dirty="0" smtClean="0">
                <a:solidFill>
                  <a:srgbClr val="FFFF00"/>
                </a:solidFill>
              </a:rPr>
              <a:t>Landschap en kaart</a:t>
            </a:r>
            <a:endParaRPr lang="nl-NL" dirty="0">
              <a:solidFill>
                <a:srgbClr val="FFFF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smtClean="0"/>
              <a:t>Iedere kaart heeft een schaal</a:t>
            </a:r>
            <a:endParaRPr lang="nl-NL" dirty="0"/>
          </a:p>
        </p:txBody>
      </p:sp>
      <p:sp>
        <p:nvSpPr>
          <p:cNvPr id="3" name="Tijdelijke aanduiding voor inhoud 2"/>
          <p:cNvSpPr>
            <a:spLocks noGrp="1"/>
          </p:cNvSpPr>
          <p:nvPr>
            <p:ph idx="1"/>
          </p:nvPr>
        </p:nvSpPr>
        <p:spPr/>
        <p:txBody>
          <a:bodyPr/>
          <a:lstStyle/>
          <a:p>
            <a:pPr>
              <a:buFont typeface="Wingdings" pitchFamily="2" charset="2"/>
              <a:buChar char="Ø"/>
            </a:pPr>
            <a:r>
              <a:rPr lang="nl-BE" dirty="0" smtClean="0"/>
              <a:t>Welke schaal is het grootst?</a:t>
            </a:r>
          </a:p>
          <a:p>
            <a:pPr>
              <a:buFont typeface="Wingdings" pitchFamily="2" charset="2"/>
              <a:buChar char="Ø"/>
            </a:pPr>
            <a:endParaRPr lang="nl-BE" dirty="0" smtClean="0"/>
          </a:p>
          <a:p>
            <a:pPr>
              <a:buFont typeface="Wingdings" pitchFamily="2" charset="2"/>
              <a:buChar char="Ø"/>
            </a:pPr>
            <a:r>
              <a:rPr lang="nl-BE" dirty="0" smtClean="0"/>
              <a:t>Wat is een lijnschaal?</a:t>
            </a:r>
          </a:p>
          <a:p>
            <a:pPr lvl="1">
              <a:buFont typeface="Wingdings" pitchFamily="2" charset="2"/>
              <a:buChar char="Ø"/>
            </a:pPr>
            <a:r>
              <a:rPr lang="nl-BE" dirty="0" smtClean="0"/>
              <a:t>Lijnstuk waarop de overeenstemmende werkelijke afstand staat aangegeven</a:t>
            </a:r>
          </a:p>
          <a:p>
            <a:pPr>
              <a:buFont typeface="Wingdings" pitchFamily="2" charset="2"/>
              <a:buChar char="Ø"/>
            </a:pPr>
            <a:endParaRPr lang="nl-BE" dirty="0" smtClean="0"/>
          </a:p>
          <a:p>
            <a:pPr>
              <a:buFont typeface="Wingdings" pitchFamily="2" charset="2"/>
              <a:buChar char="Ø"/>
            </a:pPr>
            <a:r>
              <a:rPr lang="nl-BE" dirty="0" smtClean="0"/>
              <a:t>Bereken de afstand van </a:t>
            </a:r>
            <a:r>
              <a:rPr lang="nl-BE" dirty="0" err="1" smtClean="0"/>
              <a:t>Zétrud</a:t>
            </a:r>
            <a:r>
              <a:rPr lang="nl-BE" dirty="0" smtClean="0"/>
              <a:t> tot de E40</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heckerboard(across)">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5"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 calcmode="lin" valueType="num">
                                      <p:cBhvr>
                                        <p:cTn id="22"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24" dur="1000" fill="hold"/>
                                        <p:tgtEl>
                                          <p:spTgt spid="3">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3">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smtClean="0"/>
              <a:t>Iedere kaart heeft een schaal</a:t>
            </a:r>
            <a:endParaRPr lang="nl-BE" dirty="0"/>
          </a:p>
        </p:txBody>
      </p:sp>
      <p:pic>
        <p:nvPicPr>
          <p:cNvPr id="4" name="Tijdelijke aanduiding voor inhoud 3" descr="23-09-2012 11;22;24.jpg"/>
          <p:cNvPicPr>
            <a:picLocks noGrp="1" noChangeAspect="1"/>
          </p:cNvPicPr>
          <p:nvPr>
            <p:ph idx="1"/>
          </p:nvPr>
        </p:nvPicPr>
        <p:blipFill>
          <a:blip r:embed="rId3" cstate="print"/>
          <a:stretch>
            <a:fillRect/>
          </a:stretch>
        </p:blipFill>
        <p:spPr>
          <a:xfrm>
            <a:off x="1475656" y="2996951"/>
            <a:ext cx="6408712" cy="3232039"/>
          </a:xfrm>
        </p:spPr>
      </p:pic>
      <p:sp>
        <p:nvSpPr>
          <p:cNvPr id="5" name="Tekstvak 4"/>
          <p:cNvSpPr txBox="1"/>
          <p:nvPr/>
        </p:nvSpPr>
        <p:spPr>
          <a:xfrm>
            <a:off x="467544" y="1628800"/>
            <a:ext cx="8280920" cy="1077218"/>
          </a:xfrm>
          <a:prstGeom prst="rect">
            <a:avLst/>
          </a:prstGeom>
          <a:noFill/>
        </p:spPr>
        <p:txBody>
          <a:bodyPr wrap="square" rtlCol="0">
            <a:spAutoFit/>
          </a:bodyPr>
          <a:lstStyle/>
          <a:p>
            <a:pPr>
              <a:buFont typeface="Wingdings" pitchFamily="2" charset="2"/>
              <a:buChar char="Ø"/>
            </a:pPr>
            <a:r>
              <a:rPr lang="nl-BE" sz="3200" dirty="0" smtClean="0"/>
              <a:t>Op wegenkaarten werden afstanden voor automobilisten al berekend en aangegeven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smtClean="0"/>
              <a:t>Iedere kaart heeft een schaal</a:t>
            </a:r>
            <a:endParaRPr lang="nl-BE" dirty="0"/>
          </a:p>
        </p:txBody>
      </p:sp>
      <p:sp>
        <p:nvSpPr>
          <p:cNvPr id="3" name="Tijdelijke aanduiding voor inhoud 2"/>
          <p:cNvSpPr>
            <a:spLocks noGrp="1"/>
          </p:cNvSpPr>
          <p:nvPr>
            <p:ph idx="1"/>
          </p:nvPr>
        </p:nvSpPr>
        <p:spPr>
          <a:xfrm>
            <a:off x="457200" y="1268760"/>
            <a:ext cx="8229600" cy="5589240"/>
          </a:xfrm>
        </p:spPr>
        <p:txBody>
          <a:bodyPr>
            <a:normAutofit fontScale="92500"/>
          </a:bodyPr>
          <a:lstStyle/>
          <a:p>
            <a:pPr>
              <a:buFont typeface="Wingdings" pitchFamily="2" charset="2"/>
              <a:buChar char="Ø"/>
            </a:pPr>
            <a:r>
              <a:rPr lang="nl-BE" dirty="0" smtClean="0"/>
              <a:t>Wat is een </a:t>
            </a:r>
            <a:r>
              <a:rPr lang="nl-BE" dirty="0" err="1" smtClean="0"/>
              <a:t>curvimeter</a:t>
            </a:r>
            <a:r>
              <a:rPr lang="nl-BE" dirty="0" smtClean="0"/>
              <a:t>?</a:t>
            </a:r>
          </a:p>
          <a:p>
            <a:pPr lvl="1">
              <a:buFont typeface="Wingdings" pitchFamily="2" charset="2"/>
              <a:buChar char="Ø"/>
            </a:pPr>
            <a:r>
              <a:rPr lang="nl-NL" dirty="0" smtClean="0"/>
              <a:t> De mechanische exemplaren lijken wel op een stopwatch met één wijzer. Ze hebben op de wijzerplaat geen seconden en minuten staan, maar afstanden. </a:t>
            </a:r>
            <a:endParaRPr lang="nl-NL" dirty="0" smtClean="0"/>
          </a:p>
          <a:p>
            <a:pPr lvl="1">
              <a:buFont typeface="Wingdings" pitchFamily="2" charset="2"/>
              <a:buChar char="Ø"/>
            </a:pPr>
            <a:r>
              <a:rPr lang="nl-NL" dirty="0" smtClean="0"/>
              <a:t>In </a:t>
            </a:r>
            <a:r>
              <a:rPr lang="nl-NL" dirty="0" smtClean="0"/>
              <a:t>gekleurde ringen staan de verschillende schalen van kaarten. De 0 kilometer staat bovenaan</a:t>
            </a:r>
            <a:r>
              <a:rPr lang="nl-NL" dirty="0" smtClean="0"/>
              <a:t>.</a:t>
            </a:r>
          </a:p>
          <a:p>
            <a:pPr lvl="1">
              <a:buFont typeface="Wingdings" pitchFamily="2" charset="2"/>
              <a:buChar char="Ø"/>
            </a:pPr>
            <a:r>
              <a:rPr lang="nl-NL" dirty="0" smtClean="0"/>
              <a:t> Wanneer </a:t>
            </a:r>
            <a:r>
              <a:rPr lang="nl-NL" dirty="0" smtClean="0"/>
              <a:t>over de kaart met het wieltje gereden wordt, beweegt de wijzer en geeft de afgelegde afstand aan. Voor het geval de afstand zo lang is dat de wijzer helemaal klokje rond gaat, steekt buiten de rand nog een ronddraaiend plaatje uit dat aangeeft hoe vaak de wijzer rond is geweest</a:t>
            </a:r>
            <a:endParaRPr lang="nl-BE" dirty="0" smtClean="0"/>
          </a:p>
          <a:p>
            <a:pPr>
              <a:buFont typeface="Wingdings" pitchFamily="2" charset="2"/>
              <a:buChar char="Ø"/>
            </a:pPr>
            <a:endParaRPr lang="nl-BE" dirty="0" smtClean="0"/>
          </a:p>
          <a:p>
            <a:pPr>
              <a:buFont typeface="Wingdings" pitchFamily="2" charset="2"/>
              <a:buChar char="Ø"/>
            </a:pPr>
            <a:endParaRPr lang="nl-BE"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De </a:t>
            </a:r>
            <a:r>
              <a:rPr lang="nl-BE" dirty="0" err="1" smtClean="0"/>
              <a:t>curvimeter</a:t>
            </a:r>
            <a:endParaRPr lang="nl-NL" dirty="0"/>
          </a:p>
        </p:txBody>
      </p:sp>
      <p:pic>
        <p:nvPicPr>
          <p:cNvPr id="4" name="Tijdelijke aanduiding voor inhoud 3" descr="Mechanische_curvimeter.jpg"/>
          <p:cNvPicPr>
            <a:picLocks noGrp="1" noChangeAspect="1"/>
          </p:cNvPicPr>
          <p:nvPr>
            <p:ph sz="half" idx="1"/>
          </p:nvPr>
        </p:nvPicPr>
        <p:blipFill>
          <a:blip r:embed="rId3" cstate="print"/>
          <a:stretch>
            <a:fillRect/>
          </a:stretch>
        </p:blipFill>
        <p:spPr>
          <a:xfrm>
            <a:off x="1331641" y="1683572"/>
            <a:ext cx="2232248" cy="4474415"/>
          </a:xfrm>
        </p:spPr>
      </p:pic>
      <p:sp>
        <p:nvSpPr>
          <p:cNvPr id="5" name="Tijdelijke aanduiding voor inhoud 4"/>
          <p:cNvSpPr>
            <a:spLocks noGrp="1"/>
          </p:cNvSpPr>
          <p:nvPr>
            <p:ph sz="half" idx="2"/>
          </p:nvPr>
        </p:nvSpPr>
        <p:spPr/>
        <p:txBody>
          <a:bodyPr>
            <a:normAutofit lnSpcReduction="10000"/>
          </a:bodyPr>
          <a:lstStyle/>
          <a:p>
            <a:r>
              <a:rPr lang="nl-BE" dirty="0" smtClean="0"/>
              <a:t>Als je geen zo’n apparaatje hebt, kun je ook de kronkelige wegen meten met behulp van een draadje</a:t>
            </a:r>
          </a:p>
          <a:p>
            <a:endParaRPr lang="nl-BE" dirty="0" smtClean="0"/>
          </a:p>
          <a:p>
            <a:r>
              <a:rPr lang="nl-BE" dirty="0" smtClean="0"/>
              <a:t>Dan leg je de draad op de route en meet je uiteindelijk de draad die je nodig hebt</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checkerboard(across)">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smtClean="0"/>
              <a:t>Inzetkaartjes</a:t>
            </a:r>
            <a:endParaRPr lang="nl-NL" b="1" dirty="0"/>
          </a:p>
        </p:txBody>
      </p:sp>
      <p:sp>
        <p:nvSpPr>
          <p:cNvPr id="5" name="Tijdelijke aanduiding voor inhoud 4"/>
          <p:cNvSpPr>
            <a:spLocks noGrp="1"/>
          </p:cNvSpPr>
          <p:nvPr>
            <p:ph idx="1"/>
          </p:nvPr>
        </p:nvSpPr>
        <p:spPr/>
        <p:txBody>
          <a:bodyPr/>
          <a:lstStyle/>
          <a:p>
            <a:r>
              <a:rPr lang="nl-BE" dirty="0" smtClean="0"/>
              <a:t>Bij sommige kaarten van landen of continenten staan er kleine kaartjes in de rand met de afgrenzing van België</a:t>
            </a:r>
          </a:p>
          <a:p>
            <a:pPr lvl="1"/>
            <a:r>
              <a:rPr lang="nl-BE" dirty="0" smtClean="0"/>
              <a:t> de inzetkaartjes</a:t>
            </a:r>
          </a:p>
          <a:p>
            <a:pPr lvl="1"/>
            <a:endParaRPr lang="nl-BE" dirty="0" smtClean="0"/>
          </a:p>
          <a:p>
            <a:r>
              <a:rPr lang="nl-BE" dirty="0" smtClean="0"/>
              <a:t>Hebben dezelfde schaal als de hoofdkaart</a:t>
            </a:r>
          </a:p>
          <a:p>
            <a:r>
              <a:rPr lang="nl-BE" dirty="0" smtClean="0"/>
              <a:t>Geven je een idee van de grootte van het land of continent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ox(i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linds(horizontal)">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blinds(horizontal)">
                                      <p:cBhvr>
                                        <p:cTn id="2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b="1" dirty="0" smtClean="0"/>
              <a:t>Soorten kaarten volgens de schaal</a:t>
            </a:r>
            <a:endParaRPr lang="nl-NL" b="1" dirty="0"/>
          </a:p>
        </p:txBody>
      </p:sp>
      <p:sp>
        <p:nvSpPr>
          <p:cNvPr id="3" name="Tijdelijke aanduiding voor inhoud 2"/>
          <p:cNvSpPr>
            <a:spLocks noGrp="1"/>
          </p:cNvSpPr>
          <p:nvPr>
            <p:ph idx="1"/>
          </p:nvPr>
        </p:nvSpPr>
        <p:spPr/>
        <p:txBody>
          <a:bodyPr>
            <a:normAutofit/>
          </a:bodyPr>
          <a:lstStyle/>
          <a:p>
            <a:pPr>
              <a:buFont typeface="Wingdings" pitchFamily="2" charset="2"/>
              <a:buChar char="Ø"/>
            </a:pPr>
            <a:r>
              <a:rPr lang="nl-BE" dirty="0" smtClean="0"/>
              <a:t> plattegronden</a:t>
            </a:r>
          </a:p>
          <a:p>
            <a:pPr lvl="1">
              <a:buFont typeface="Wingdings" pitchFamily="2" charset="2"/>
              <a:buChar char="Ø"/>
            </a:pPr>
            <a:r>
              <a:rPr lang="nl-BE" dirty="0" smtClean="0"/>
              <a:t>Schaal groter dan 1/10 </a:t>
            </a:r>
            <a:r>
              <a:rPr lang="nl-BE" dirty="0" smtClean="0"/>
              <a:t>000</a:t>
            </a:r>
            <a:endParaRPr lang="nl-BE" dirty="0" smtClean="0"/>
          </a:p>
          <a:p>
            <a:pPr lvl="2">
              <a:buFont typeface="Wingdings" pitchFamily="2" charset="2"/>
              <a:buChar char="Ø"/>
            </a:pPr>
            <a:r>
              <a:rPr lang="nl-BE" dirty="0" smtClean="0"/>
              <a:t>Plattegronden van gebouwen (1/100)</a:t>
            </a:r>
          </a:p>
          <a:p>
            <a:pPr lvl="2">
              <a:buFont typeface="Wingdings" pitchFamily="2" charset="2"/>
              <a:buChar char="Ø"/>
            </a:pPr>
            <a:r>
              <a:rPr lang="nl-BE" dirty="0" smtClean="0"/>
              <a:t>Kadasterkaarten (1/1000)</a:t>
            </a:r>
          </a:p>
          <a:p>
            <a:pPr lvl="2">
              <a:buFont typeface="Wingdings" pitchFamily="2" charset="2"/>
              <a:buChar char="Ø"/>
            </a:pPr>
            <a:r>
              <a:rPr lang="nl-BE" dirty="0" smtClean="0"/>
              <a:t>Gemeentekaarten (1/2500)</a:t>
            </a:r>
          </a:p>
        </p:txBody>
      </p:sp>
      <p:pic>
        <p:nvPicPr>
          <p:cNvPr id="4" name="Afbeelding 3" descr="plattegrond gebouw.jpg"/>
          <p:cNvPicPr>
            <a:picLocks noChangeAspect="1"/>
          </p:cNvPicPr>
          <p:nvPr/>
        </p:nvPicPr>
        <p:blipFill>
          <a:blip r:embed="rId3" cstate="print"/>
          <a:stretch>
            <a:fillRect/>
          </a:stretch>
        </p:blipFill>
        <p:spPr>
          <a:xfrm>
            <a:off x="323528" y="4167430"/>
            <a:ext cx="2827015" cy="2117532"/>
          </a:xfrm>
          <a:prstGeom prst="rect">
            <a:avLst/>
          </a:prstGeom>
        </p:spPr>
      </p:pic>
      <p:pic>
        <p:nvPicPr>
          <p:cNvPr id="5" name="Afbeelding 4" descr="kadasterkaart.jpg"/>
          <p:cNvPicPr>
            <a:picLocks noChangeAspect="1"/>
          </p:cNvPicPr>
          <p:nvPr/>
        </p:nvPicPr>
        <p:blipFill>
          <a:blip r:embed="rId4" cstate="print"/>
          <a:stretch>
            <a:fillRect/>
          </a:stretch>
        </p:blipFill>
        <p:spPr>
          <a:xfrm>
            <a:off x="3347864" y="4221088"/>
            <a:ext cx="3076803" cy="2021582"/>
          </a:xfrm>
          <a:prstGeom prst="rect">
            <a:avLst/>
          </a:prstGeom>
        </p:spPr>
      </p:pic>
      <p:pic>
        <p:nvPicPr>
          <p:cNvPr id="6" name="Afbeelding 5" descr="gemeentekaart.jpg"/>
          <p:cNvPicPr>
            <a:picLocks noChangeAspect="1"/>
          </p:cNvPicPr>
          <p:nvPr/>
        </p:nvPicPr>
        <p:blipFill>
          <a:blip r:embed="rId5" cstate="print"/>
          <a:stretch>
            <a:fillRect/>
          </a:stretch>
        </p:blipFill>
        <p:spPr>
          <a:xfrm>
            <a:off x="6660232" y="4149080"/>
            <a:ext cx="2152650" cy="21240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5"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fltVal val="0"/>
                                          </p:val>
                                        </p:tav>
                                        <p:tav tm="100000">
                                          <p:val>
                                            <p:strVal val="#ppt_w"/>
                                          </p:val>
                                        </p:tav>
                                      </p:tavLst>
                                    </p:anim>
                                    <p:anim calcmode="lin" valueType="num">
                                      <p:cBhvr>
                                        <p:cTn id="23" dur="1000" fill="hold"/>
                                        <p:tgtEl>
                                          <p:spTgt spid="4"/>
                                        </p:tgtEl>
                                        <p:attrNameLst>
                                          <p:attrName>ppt_h</p:attrName>
                                        </p:attrNameLst>
                                      </p:cBhvr>
                                      <p:tavLst>
                                        <p:tav tm="0">
                                          <p:val>
                                            <p:fltVal val="0"/>
                                          </p:val>
                                        </p:tav>
                                        <p:tav tm="100000">
                                          <p:val>
                                            <p:strVal val="#ppt_h"/>
                                          </p:val>
                                        </p:tav>
                                      </p:tavLst>
                                    </p:anim>
                                    <p:anim calcmode="lin" valueType="num">
                                      <p:cBhvr>
                                        <p:cTn id="24"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checkerboard(across)">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5"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1000" fill="hold"/>
                                        <p:tgtEl>
                                          <p:spTgt spid="5"/>
                                        </p:tgtEl>
                                        <p:attrNameLst>
                                          <p:attrName>ppt_w</p:attrName>
                                        </p:attrNameLst>
                                      </p:cBhvr>
                                      <p:tavLst>
                                        <p:tav tm="0">
                                          <p:val>
                                            <p:fltVal val="0"/>
                                          </p:val>
                                        </p:tav>
                                        <p:tav tm="100000">
                                          <p:val>
                                            <p:strVal val="#ppt_w"/>
                                          </p:val>
                                        </p:tav>
                                      </p:tavLst>
                                    </p:anim>
                                    <p:anim calcmode="lin" valueType="num">
                                      <p:cBhvr>
                                        <p:cTn id="36" dur="1000" fill="hold"/>
                                        <p:tgtEl>
                                          <p:spTgt spid="5"/>
                                        </p:tgtEl>
                                        <p:attrNameLst>
                                          <p:attrName>ppt_h</p:attrName>
                                        </p:attrNameLst>
                                      </p:cBhvr>
                                      <p:tavLst>
                                        <p:tav tm="0">
                                          <p:val>
                                            <p:fltVal val="0"/>
                                          </p:val>
                                        </p:tav>
                                        <p:tav tm="100000">
                                          <p:val>
                                            <p:strVal val="#ppt_h"/>
                                          </p:val>
                                        </p:tav>
                                      </p:tavLst>
                                    </p:anim>
                                    <p:anim calcmode="lin" valueType="num">
                                      <p:cBhvr>
                                        <p:cTn id="37"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checkerboard(across)">
                                      <p:cBhvr>
                                        <p:cTn id="43" dur="500"/>
                                        <p:tgtEl>
                                          <p:spTgt spid="3">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5" presetClass="entr" presetSubtype="0" fill="hold" nodeType="clickEffect">
                                  <p:stCondLst>
                                    <p:cond delay="0"/>
                                  </p:stCondLst>
                                  <p:childTnLst>
                                    <p:set>
                                      <p:cBhvr>
                                        <p:cTn id="47" dur="1" fill="hold">
                                          <p:stCondLst>
                                            <p:cond delay="0"/>
                                          </p:stCondLst>
                                        </p:cTn>
                                        <p:tgtEl>
                                          <p:spTgt spid="6"/>
                                        </p:tgtEl>
                                        <p:attrNameLst>
                                          <p:attrName>style.visibility</p:attrName>
                                        </p:attrNameLst>
                                      </p:cBhvr>
                                      <p:to>
                                        <p:strVal val="visible"/>
                                      </p:to>
                                    </p:set>
                                    <p:anim calcmode="lin" valueType="num">
                                      <p:cBhvr>
                                        <p:cTn id="48" dur="1000" fill="hold"/>
                                        <p:tgtEl>
                                          <p:spTgt spid="6"/>
                                        </p:tgtEl>
                                        <p:attrNameLst>
                                          <p:attrName>ppt_w</p:attrName>
                                        </p:attrNameLst>
                                      </p:cBhvr>
                                      <p:tavLst>
                                        <p:tav tm="0">
                                          <p:val>
                                            <p:fltVal val="0"/>
                                          </p:val>
                                        </p:tav>
                                        <p:tav tm="100000">
                                          <p:val>
                                            <p:strVal val="#ppt_w"/>
                                          </p:val>
                                        </p:tav>
                                      </p:tavLst>
                                    </p:anim>
                                    <p:anim calcmode="lin" valueType="num">
                                      <p:cBhvr>
                                        <p:cTn id="49" dur="1000" fill="hold"/>
                                        <p:tgtEl>
                                          <p:spTgt spid="6"/>
                                        </p:tgtEl>
                                        <p:attrNameLst>
                                          <p:attrName>ppt_h</p:attrName>
                                        </p:attrNameLst>
                                      </p:cBhvr>
                                      <p:tavLst>
                                        <p:tav tm="0">
                                          <p:val>
                                            <p:fltVal val="0"/>
                                          </p:val>
                                        </p:tav>
                                        <p:tav tm="100000">
                                          <p:val>
                                            <p:strVal val="#ppt_h"/>
                                          </p:val>
                                        </p:tav>
                                      </p:tavLst>
                                    </p:anim>
                                    <p:anim calcmode="lin" valueType="num">
                                      <p:cBhvr>
                                        <p:cTn id="50"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51"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smtClean="0"/>
              <a:t>Soorten kaarten volgens de schaal</a:t>
            </a:r>
            <a:endParaRPr lang="nl-NL" dirty="0"/>
          </a:p>
        </p:txBody>
      </p:sp>
      <p:sp>
        <p:nvSpPr>
          <p:cNvPr id="3" name="Tijdelijke aanduiding voor inhoud 2"/>
          <p:cNvSpPr>
            <a:spLocks noGrp="1"/>
          </p:cNvSpPr>
          <p:nvPr>
            <p:ph idx="1"/>
          </p:nvPr>
        </p:nvSpPr>
        <p:spPr/>
        <p:txBody>
          <a:bodyPr/>
          <a:lstStyle/>
          <a:p>
            <a:pPr>
              <a:buFont typeface="Wingdings" pitchFamily="2" charset="2"/>
              <a:buChar char="Ø"/>
            </a:pPr>
            <a:r>
              <a:rPr lang="nl-BE" dirty="0" smtClean="0"/>
              <a:t>Topografische kaarten</a:t>
            </a:r>
          </a:p>
          <a:p>
            <a:pPr lvl="1">
              <a:buFont typeface="Wingdings" pitchFamily="2" charset="2"/>
              <a:buChar char="Ø"/>
            </a:pPr>
            <a:r>
              <a:rPr lang="nl-BE" dirty="0" smtClean="0"/>
              <a:t>Schaal van 1/10 000 tot 1/100 000</a:t>
            </a:r>
          </a:p>
          <a:p>
            <a:pPr lvl="1">
              <a:buFont typeface="Wingdings" pitchFamily="2" charset="2"/>
              <a:buChar char="Ø"/>
            </a:pPr>
            <a:r>
              <a:rPr lang="nl-BE" dirty="0" smtClean="0"/>
              <a:t>Belgische stafkaarten</a:t>
            </a:r>
          </a:p>
          <a:p>
            <a:endParaRPr lang="nl-NL" dirty="0"/>
          </a:p>
        </p:txBody>
      </p:sp>
      <p:pic>
        <p:nvPicPr>
          <p:cNvPr id="4" name="Afbeelding 3" descr="topografische kaart 1.jpg"/>
          <p:cNvPicPr>
            <a:picLocks noChangeAspect="1"/>
          </p:cNvPicPr>
          <p:nvPr/>
        </p:nvPicPr>
        <p:blipFill>
          <a:blip r:embed="rId3" cstate="print"/>
          <a:stretch>
            <a:fillRect/>
          </a:stretch>
        </p:blipFill>
        <p:spPr>
          <a:xfrm>
            <a:off x="251520" y="3789040"/>
            <a:ext cx="2549649" cy="2143787"/>
          </a:xfrm>
          <a:prstGeom prst="rect">
            <a:avLst/>
          </a:prstGeom>
        </p:spPr>
      </p:pic>
      <p:pic>
        <p:nvPicPr>
          <p:cNvPr id="5" name="Afbeelding 4" descr="topografische kaart 2.jpg"/>
          <p:cNvPicPr>
            <a:picLocks noChangeAspect="1"/>
          </p:cNvPicPr>
          <p:nvPr/>
        </p:nvPicPr>
        <p:blipFill>
          <a:blip r:embed="rId4" cstate="print"/>
          <a:stretch>
            <a:fillRect/>
          </a:stretch>
        </p:blipFill>
        <p:spPr>
          <a:xfrm>
            <a:off x="2915816" y="3789040"/>
            <a:ext cx="2592288" cy="2179638"/>
          </a:xfrm>
          <a:prstGeom prst="rect">
            <a:avLst/>
          </a:prstGeom>
        </p:spPr>
      </p:pic>
      <p:pic>
        <p:nvPicPr>
          <p:cNvPr id="6" name="Afbeelding 5" descr="stafkaart.jpg"/>
          <p:cNvPicPr>
            <a:picLocks noChangeAspect="1"/>
          </p:cNvPicPr>
          <p:nvPr/>
        </p:nvPicPr>
        <p:blipFill>
          <a:blip r:embed="rId5" cstate="print"/>
          <a:stretch>
            <a:fillRect/>
          </a:stretch>
        </p:blipFill>
        <p:spPr>
          <a:xfrm>
            <a:off x="5724128" y="3717032"/>
            <a:ext cx="3168352" cy="22469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5"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 calcmode="lin" valueType="num">
                                      <p:cBhvr>
                                        <p:cTn id="1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blinds(horizontal)">
                                      <p:cBhvr>
                                        <p:cTn id="33" dur="500"/>
                                        <p:tgtEl>
                                          <p:spTgt spid="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5" presetClass="entr" presetSubtype="0"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p:cTn id="38" dur="1000" fill="hold"/>
                                        <p:tgtEl>
                                          <p:spTgt spid="6"/>
                                        </p:tgtEl>
                                        <p:attrNameLst>
                                          <p:attrName>ppt_w</p:attrName>
                                        </p:attrNameLst>
                                      </p:cBhvr>
                                      <p:tavLst>
                                        <p:tav tm="0">
                                          <p:val>
                                            <p:fltVal val="0"/>
                                          </p:val>
                                        </p:tav>
                                        <p:tav tm="100000">
                                          <p:val>
                                            <p:strVal val="#ppt_w"/>
                                          </p:val>
                                        </p:tav>
                                      </p:tavLst>
                                    </p:anim>
                                    <p:anim calcmode="lin" valueType="num">
                                      <p:cBhvr>
                                        <p:cTn id="39" dur="1000" fill="hold"/>
                                        <p:tgtEl>
                                          <p:spTgt spid="6"/>
                                        </p:tgtEl>
                                        <p:attrNameLst>
                                          <p:attrName>ppt_h</p:attrName>
                                        </p:attrNameLst>
                                      </p:cBhvr>
                                      <p:tavLst>
                                        <p:tav tm="0">
                                          <p:val>
                                            <p:fltVal val="0"/>
                                          </p:val>
                                        </p:tav>
                                        <p:tav tm="100000">
                                          <p:val>
                                            <p:strVal val="#ppt_h"/>
                                          </p:val>
                                        </p:tav>
                                      </p:tavLst>
                                    </p:anim>
                                    <p:anim calcmode="lin" valueType="num">
                                      <p:cBhvr>
                                        <p:cTn id="40"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41"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smtClean="0"/>
              <a:t>Soorten kaarten volgens de schaal</a:t>
            </a:r>
            <a:endParaRPr lang="nl-NL" dirty="0"/>
          </a:p>
        </p:txBody>
      </p:sp>
      <p:sp>
        <p:nvSpPr>
          <p:cNvPr id="3" name="Tijdelijke aanduiding voor inhoud 2"/>
          <p:cNvSpPr>
            <a:spLocks noGrp="1"/>
          </p:cNvSpPr>
          <p:nvPr>
            <p:ph idx="1"/>
          </p:nvPr>
        </p:nvSpPr>
        <p:spPr/>
        <p:txBody>
          <a:bodyPr/>
          <a:lstStyle/>
          <a:p>
            <a:pPr>
              <a:buFont typeface="Wingdings" pitchFamily="2" charset="2"/>
              <a:buChar char="Ø"/>
            </a:pPr>
            <a:r>
              <a:rPr lang="nl-BE" dirty="0" smtClean="0"/>
              <a:t>Geografische kaarten</a:t>
            </a:r>
          </a:p>
          <a:p>
            <a:pPr lvl="1">
              <a:buFont typeface="Wingdings" pitchFamily="2" charset="2"/>
              <a:buChar char="Ø"/>
            </a:pPr>
            <a:r>
              <a:rPr lang="nl-BE" dirty="0" smtClean="0"/>
              <a:t>Schaal kleiner dan 1/100 000</a:t>
            </a:r>
            <a:endParaRPr lang="nl-NL" dirty="0"/>
          </a:p>
        </p:txBody>
      </p:sp>
      <p:pic>
        <p:nvPicPr>
          <p:cNvPr id="4" name="Afbeelding 3" descr="geografische kaart.jpg"/>
          <p:cNvPicPr>
            <a:picLocks noChangeAspect="1"/>
          </p:cNvPicPr>
          <p:nvPr/>
        </p:nvPicPr>
        <p:blipFill>
          <a:blip r:embed="rId3" cstate="print"/>
          <a:stretch>
            <a:fillRect/>
          </a:stretch>
        </p:blipFill>
        <p:spPr>
          <a:xfrm>
            <a:off x="323528" y="2852936"/>
            <a:ext cx="4248472" cy="3298814"/>
          </a:xfrm>
          <a:prstGeom prst="rect">
            <a:avLst/>
          </a:prstGeom>
        </p:spPr>
      </p:pic>
      <p:pic>
        <p:nvPicPr>
          <p:cNvPr id="5" name="Afbeelding 4" descr="geografische kaart2.jpg"/>
          <p:cNvPicPr>
            <a:picLocks noChangeAspect="1"/>
          </p:cNvPicPr>
          <p:nvPr/>
        </p:nvPicPr>
        <p:blipFill>
          <a:blip r:embed="rId4" cstate="print"/>
          <a:stretch>
            <a:fillRect/>
          </a:stretch>
        </p:blipFill>
        <p:spPr>
          <a:xfrm>
            <a:off x="4932039" y="2924944"/>
            <a:ext cx="3936319" cy="32220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5"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 calcmode="lin" valueType="num">
                                      <p:cBhvr>
                                        <p:cTn id="1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smtClean="0"/>
              <a:t>Soorten kaarten via inhoud</a:t>
            </a:r>
            <a:endParaRPr lang="nl-NL" b="1" dirty="0"/>
          </a:p>
        </p:txBody>
      </p:sp>
      <p:sp>
        <p:nvSpPr>
          <p:cNvPr id="3" name="Tijdelijke aanduiding voor inhoud 2"/>
          <p:cNvSpPr>
            <a:spLocks noGrp="1"/>
          </p:cNvSpPr>
          <p:nvPr>
            <p:ph idx="1"/>
          </p:nvPr>
        </p:nvSpPr>
        <p:spPr/>
        <p:txBody>
          <a:bodyPr/>
          <a:lstStyle/>
          <a:p>
            <a:pPr>
              <a:buFont typeface="Wingdings" pitchFamily="2" charset="2"/>
              <a:buChar char="Ø"/>
            </a:pPr>
            <a:r>
              <a:rPr lang="nl-BE" dirty="0" smtClean="0"/>
              <a:t>Natuurkundige of fysische kaarten</a:t>
            </a:r>
          </a:p>
          <a:p>
            <a:pPr lvl="1">
              <a:buFont typeface="Wingdings" pitchFamily="2" charset="2"/>
              <a:buChar char="Ø"/>
            </a:pPr>
            <a:r>
              <a:rPr lang="nl-BE" dirty="0" smtClean="0"/>
              <a:t>Stellen natuurkundige elementen voor</a:t>
            </a:r>
          </a:p>
          <a:p>
            <a:pPr lvl="1">
              <a:buFont typeface="Wingdings" pitchFamily="2" charset="2"/>
              <a:buChar char="Ø"/>
            </a:pPr>
            <a:r>
              <a:rPr lang="nl-BE" dirty="0" smtClean="0"/>
              <a:t>Rivieren, hellingen, begroeiing,…</a:t>
            </a:r>
            <a:endParaRPr lang="nl-NL" dirty="0"/>
          </a:p>
        </p:txBody>
      </p:sp>
      <p:pic>
        <p:nvPicPr>
          <p:cNvPr id="4" name="Afbeelding 3" descr="natuurkundige kaart.jpg"/>
          <p:cNvPicPr>
            <a:picLocks noChangeAspect="1"/>
          </p:cNvPicPr>
          <p:nvPr/>
        </p:nvPicPr>
        <p:blipFill>
          <a:blip r:embed="rId3" cstate="print"/>
          <a:stretch>
            <a:fillRect/>
          </a:stretch>
        </p:blipFill>
        <p:spPr>
          <a:xfrm>
            <a:off x="2267744" y="3212976"/>
            <a:ext cx="4104456" cy="31181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5"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fltVal val="0"/>
                                          </p:val>
                                        </p:tav>
                                        <p:tav tm="100000">
                                          <p:val>
                                            <p:strVal val="#ppt_w"/>
                                          </p:val>
                                        </p:tav>
                                      </p:tavLst>
                                    </p:anim>
                                    <p:anim calcmode="lin" valueType="num">
                                      <p:cBhvr>
                                        <p:cTn id="23" dur="1000" fill="hold"/>
                                        <p:tgtEl>
                                          <p:spTgt spid="4"/>
                                        </p:tgtEl>
                                        <p:attrNameLst>
                                          <p:attrName>ppt_h</p:attrName>
                                        </p:attrNameLst>
                                      </p:cBhvr>
                                      <p:tavLst>
                                        <p:tav tm="0">
                                          <p:val>
                                            <p:fltVal val="0"/>
                                          </p:val>
                                        </p:tav>
                                        <p:tav tm="100000">
                                          <p:val>
                                            <p:strVal val="#ppt_h"/>
                                          </p:val>
                                        </p:tav>
                                      </p:tavLst>
                                    </p:anim>
                                    <p:anim calcmode="lin" valueType="num">
                                      <p:cBhvr>
                                        <p:cTn id="24"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smtClean="0"/>
              <a:t>Soorten kaarten via inhoud</a:t>
            </a:r>
            <a:endParaRPr lang="nl-NL" dirty="0"/>
          </a:p>
        </p:txBody>
      </p:sp>
      <p:sp>
        <p:nvSpPr>
          <p:cNvPr id="3" name="Tijdelijke aanduiding voor inhoud 2"/>
          <p:cNvSpPr>
            <a:spLocks noGrp="1"/>
          </p:cNvSpPr>
          <p:nvPr>
            <p:ph idx="1"/>
          </p:nvPr>
        </p:nvSpPr>
        <p:spPr/>
        <p:txBody>
          <a:bodyPr/>
          <a:lstStyle/>
          <a:p>
            <a:pPr>
              <a:buFont typeface="Wingdings" pitchFamily="2" charset="2"/>
              <a:buChar char="Ø"/>
            </a:pPr>
            <a:r>
              <a:rPr lang="nl-BE" dirty="0" smtClean="0"/>
              <a:t>Staatkundige kaarten</a:t>
            </a:r>
          </a:p>
          <a:p>
            <a:pPr lvl="1">
              <a:buFont typeface="Wingdings" pitchFamily="2" charset="2"/>
              <a:buChar char="Ø"/>
            </a:pPr>
            <a:r>
              <a:rPr lang="nl-BE" dirty="0" smtClean="0"/>
              <a:t>Met menselijke elementen</a:t>
            </a:r>
          </a:p>
          <a:p>
            <a:pPr lvl="1">
              <a:buFont typeface="Wingdings" pitchFamily="2" charset="2"/>
              <a:buChar char="Ø"/>
            </a:pPr>
            <a:r>
              <a:rPr lang="nl-BE" dirty="0" smtClean="0"/>
              <a:t>Geven grenzen van provincies of staten aan</a:t>
            </a:r>
            <a:endParaRPr lang="nl-NL" dirty="0"/>
          </a:p>
        </p:txBody>
      </p:sp>
      <p:pic>
        <p:nvPicPr>
          <p:cNvPr id="4" name="Afbeelding 3" descr="staatkundige kaart1.jpg"/>
          <p:cNvPicPr>
            <a:picLocks noChangeAspect="1"/>
          </p:cNvPicPr>
          <p:nvPr/>
        </p:nvPicPr>
        <p:blipFill>
          <a:blip r:embed="rId3" cstate="print"/>
          <a:stretch>
            <a:fillRect/>
          </a:stretch>
        </p:blipFill>
        <p:spPr>
          <a:xfrm>
            <a:off x="755576" y="3354202"/>
            <a:ext cx="3960440" cy="3008706"/>
          </a:xfrm>
          <a:prstGeom prst="rect">
            <a:avLst/>
          </a:prstGeom>
        </p:spPr>
      </p:pic>
      <p:pic>
        <p:nvPicPr>
          <p:cNvPr id="5" name="Afbeelding 4" descr="staatkundige kaart2.jpg"/>
          <p:cNvPicPr>
            <a:picLocks noChangeAspect="1"/>
          </p:cNvPicPr>
          <p:nvPr/>
        </p:nvPicPr>
        <p:blipFill>
          <a:blip r:embed="rId4" cstate="print"/>
          <a:stretch>
            <a:fillRect/>
          </a:stretch>
        </p:blipFill>
        <p:spPr>
          <a:xfrm>
            <a:off x="5652120" y="3212976"/>
            <a:ext cx="2592288" cy="33087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5"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fltVal val="0"/>
                                          </p:val>
                                        </p:tav>
                                        <p:tav tm="100000">
                                          <p:val>
                                            <p:strVal val="#ppt_w"/>
                                          </p:val>
                                        </p:tav>
                                      </p:tavLst>
                                    </p:anim>
                                    <p:anim calcmode="lin" valueType="num">
                                      <p:cBhvr>
                                        <p:cTn id="23" dur="1000" fill="hold"/>
                                        <p:tgtEl>
                                          <p:spTgt spid="4"/>
                                        </p:tgtEl>
                                        <p:attrNameLst>
                                          <p:attrName>ppt_h</p:attrName>
                                        </p:attrNameLst>
                                      </p:cBhvr>
                                      <p:tavLst>
                                        <p:tav tm="0">
                                          <p:val>
                                            <p:fltVal val="0"/>
                                          </p:val>
                                        </p:tav>
                                        <p:tav tm="100000">
                                          <p:val>
                                            <p:strVal val="#ppt_h"/>
                                          </p:val>
                                        </p:tav>
                                      </p:tavLst>
                                    </p:anim>
                                    <p:anim calcmode="lin" valueType="num">
                                      <p:cBhvr>
                                        <p:cTn id="24"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6" fill="hold">
                      <p:stCondLst>
                        <p:cond delay="indefinite"/>
                      </p:stCondLst>
                      <p:childTnLst>
                        <p:par>
                          <p:cTn id="27" fill="hold">
                            <p:stCondLst>
                              <p:cond delay="0"/>
                            </p:stCondLst>
                            <p:childTnLst>
                              <p:par>
                                <p:cTn id="28" presetID="15"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1000" fill="hold"/>
                                        <p:tgtEl>
                                          <p:spTgt spid="5"/>
                                        </p:tgtEl>
                                        <p:attrNameLst>
                                          <p:attrName>ppt_w</p:attrName>
                                        </p:attrNameLst>
                                      </p:cBhvr>
                                      <p:tavLst>
                                        <p:tav tm="0">
                                          <p:val>
                                            <p:fltVal val="0"/>
                                          </p:val>
                                        </p:tav>
                                        <p:tav tm="100000">
                                          <p:val>
                                            <p:strVal val="#ppt_w"/>
                                          </p:val>
                                        </p:tav>
                                      </p:tavLst>
                                    </p:anim>
                                    <p:anim calcmode="lin" valueType="num">
                                      <p:cBhvr>
                                        <p:cTn id="31" dur="1000" fill="hold"/>
                                        <p:tgtEl>
                                          <p:spTgt spid="5"/>
                                        </p:tgtEl>
                                        <p:attrNameLst>
                                          <p:attrName>ppt_h</p:attrName>
                                        </p:attrNameLst>
                                      </p:cBhvr>
                                      <p:tavLst>
                                        <p:tav tm="0">
                                          <p:val>
                                            <p:fltVal val="0"/>
                                          </p:val>
                                        </p:tav>
                                        <p:tav tm="100000">
                                          <p:val>
                                            <p:strVal val="#ppt_h"/>
                                          </p:val>
                                        </p:tav>
                                      </p:tavLst>
                                    </p:anim>
                                    <p:anim calcmode="lin" valueType="num">
                                      <p:cBhvr>
                                        <p:cTn id="32"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smtClean="0"/>
              <a:t>Landschapfoto’s</a:t>
            </a:r>
            <a:endParaRPr lang="nl-NL" b="1" dirty="0"/>
          </a:p>
        </p:txBody>
      </p:sp>
      <p:sp>
        <p:nvSpPr>
          <p:cNvPr id="3" name="Tijdelijke aanduiding voor inhoud 2"/>
          <p:cNvSpPr>
            <a:spLocks noGrp="1"/>
          </p:cNvSpPr>
          <p:nvPr>
            <p:ph idx="1"/>
          </p:nvPr>
        </p:nvSpPr>
        <p:spPr/>
        <p:txBody>
          <a:bodyPr/>
          <a:lstStyle/>
          <a:p>
            <a:pPr>
              <a:buFont typeface="Wingdings" pitchFamily="2" charset="2"/>
              <a:buChar char="Ø"/>
            </a:pPr>
            <a:r>
              <a:rPr lang="nl-BE" dirty="0" smtClean="0"/>
              <a:t>Horizontale luchtfoto’s</a:t>
            </a:r>
          </a:p>
          <a:p>
            <a:pPr>
              <a:buFont typeface="Wingdings" pitchFamily="2" charset="2"/>
              <a:buChar char="Ø"/>
            </a:pPr>
            <a:r>
              <a:rPr lang="nl-BE" dirty="0" smtClean="0"/>
              <a:t>Schuine luchtfoto’s</a:t>
            </a:r>
          </a:p>
          <a:p>
            <a:pPr>
              <a:buFont typeface="Wingdings" pitchFamily="2" charset="2"/>
              <a:buChar char="Ø"/>
            </a:pPr>
            <a:r>
              <a:rPr lang="nl-BE" dirty="0" err="1" smtClean="0"/>
              <a:t>Vertikale</a:t>
            </a:r>
            <a:r>
              <a:rPr lang="nl-BE" dirty="0" smtClean="0"/>
              <a:t> luchtfoto’s</a:t>
            </a:r>
          </a:p>
          <a:p>
            <a:pPr>
              <a:buFont typeface="Wingdings" pitchFamily="2" charset="2"/>
              <a:buChar char="Ø"/>
            </a:pPr>
            <a:endParaRPr lang="nl-BE" dirty="0" smtClean="0"/>
          </a:p>
          <a:p>
            <a:pPr>
              <a:buFont typeface="Wingdings" pitchFamily="2" charset="2"/>
              <a:buChar char="Ø"/>
            </a:pPr>
            <a:r>
              <a:rPr lang="nl-BE" dirty="0" smtClean="0"/>
              <a:t>Gefotografeerd </a:t>
            </a:r>
          </a:p>
          <a:p>
            <a:pPr>
              <a:buFont typeface="Wingdings" pitchFamily="2" charset="2"/>
              <a:buChar char="Ø"/>
            </a:pPr>
            <a:r>
              <a:rPr lang="nl-BE" dirty="0" smtClean="0"/>
              <a:t>Getekende plattegrond</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smtClean="0"/>
              <a:t>Soorten kaarten via inhoud</a:t>
            </a:r>
            <a:endParaRPr lang="nl-NL" dirty="0"/>
          </a:p>
        </p:txBody>
      </p:sp>
      <p:sp>
        <p:nvSpPr>
          <p:cNvPr id="3" name="Tijdelijke aanduiding voor inhoud 2"/>
          <p:cNvSpPr>
            <a:spLocks noGrp="1"/>
          </p:cNvSpPr>
          <p:nvPr>
            <p:ph idx="1"/>
          </p:nvPr>
        </p:nvSpPr>
        <p:spPr/>
        <p:txBody>
          <a:bodyPr/>
          <a:lstStyle/>
          <a:p>
            <a:pPr>
              <a:buFont typeface="Wingdings" pitchFamily="2" charset="2"/>
              <a:buChar char="Ø"/>
            </a:pPr>
            <a:r>
              <a:rPr lang="nl-BE" dirty="0" smtClean="0"/>
              <a:t>Economische kaarten</a:t>
            </a:r>
          </a:p>
          <a:p>
            <a:pPr lvl="1">
              <a:buFont typeface="Wingdings" pitchFamily="2" charset="2"/>
              <a:buChar char="Ø"/>
            </a:pPr>
            <a:r>
              <a:rPr lang="nl-BE" dirty="0" smtClean="0"/>
              <a:t>Gegevens over de landbouw, industrie, verkeer,…</a:t>
            </a:r>
            <a:endParaRPr lang="nl-NL" dirty="0"/>
          </a:p>
        </p:txBody>
      </p:sp>
      <p:pic>
        <p:nvPicPr>
          <p:cNvPr id="4" name="Afbeelding 3" descr="economische kaart.jpg"/>
          <p:cNvPicPr>
            <a:picLocks noChangeAspect="1"/>
          </p:cNvPicPr>
          <p:nvPr/>
        </p:nvPicPr>
        <p:blipFill>
          <a:blip r:embed="rId3" cstate="print"/>
          <a:stretch>
            <a:fillRect/>
          </a:stretch>
        </p:blipFill>
        <p:spPr>
          <a:xfrm>
            <a:off x="827584" y="2924944"/>
            <a:ext cx="2376264" cy="3387440"/>
          </a:xfrm>
          <a:prstGeom prst="rect">
            <a:avLst/>
          </a:prstGeom>
        </p:spPr>
      </p:pic>
      <p:pic>
        <p:nvPicPr>
          <p:cNvPr id="5" name="Afbeelding 4" descr="economische kaart 2.jpg"/>
          <p:cNvPicPr>
            <a:picLocks noChangeAspect="1"/>
          </p:cNvPicPr>
          <p:nvPr/>
        </p:nvPicPr>
        <p:blipFill>
          <a:blip r:embed="rId4" cstate="print"/>
          <a:stretch>
            <a:fillRect/>
          </a:stretch>
        </p:blipFill>
        <p:spPr>
          <a:xfrm>
            <a:off x="4572000" y="2996952"/>
            <a:ext cx="2664296" cy="33138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5"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 calcmode="lin" valueType="num">
                                      <p:cBhvr>
                                        <p:cTn id="1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smtClean="0"/>
              <a:t>Soorten kaarten via inhoud</a:t>
            </a:r>
            <a:endParaRPr lang="nl-NL" dirty="0"/>
          </a:p>
        </p:txBody>
      </p:sp>
      <p:sp>
        <p:nvSpPr>
          <p:cNvPr id="3" name="Tijdelijke aanduiding voor inhoud 2"/>
          <p:cNvSpPr>
            <a:spLocks noGrp="1"/>
          </p:cNvSpPr>
          <p:nvPr>
            <p:ph idx="1"/>
          </p:nvPr>
        </p:nvSpPr>
        <p:spPr/>
        <p:txBody>
          <a:bodyPr/>
          <a:lstStyle/>
          <a:p>
            <a:pPr>
              <a:buFont typeface="Wingdings" pitchFamily="2" charset="2"/>
              <a:buChar char="Ø"/>
            </a:pPr>
            <a:r>
              <a:rPr lang="nl-BE" dirty="0" smtClean="0"/>
              <a:t>Bevolkingskaarten</a:t>
            </a:r>
          </a:p>
          <a:p>
            <a:pPr lvl="1">
              <a:buFont typeface="Wingdings" pitchFamily="2" charset="2"/>
              <a:buChar char="Ø"/>
            </a:pPr>
            <a:r>
              <a:rPr lang="nl-BE" dirty="0" smtClean="0"/>
              <a:t>Spreiding van de bevolking,…</a:t>
            </a:r>
            <a:endParaRPr lang="nl-NL" dirty="0"/>
          </a:p>
        </p:txBody>
      </p:sp>
      <p:pic>
        <p:nvPicPr>
          <p:cNvPr id="4" name="Afbeelding 3" descr="bevolkingskaart 1.jpg"/>
          <p:cNvPicPr>
            <a:picLocks noChangeAspect="1"/>
          </p:cNvPicPr>
          <p:nvPr/>
        </p:nvPicPr>
        <p:blipFill>
          <a:blip r:embed="rId3" cstate="print"/>
          <a:stretch>
            <a:fillRect/>
          </a:stretch>
        </p:blipFill>
        <p:spPr>
          <a:xfrm>
            <a:off x="395536" y="2996952"/>
            <a:ext cx="4464496" cy="3271691"/>
          </a:xfrm>
          <a:prstGeom prst="rect">
            <a:avLst/>
          </a:prstGeom>
        </p:spPr>
      </p:pic>
      <p:pic>
        <p:nvPicPr>
          <p:cNvPr id="5" name="Afbeelding 4" descr="bevolkingkaart2.jpg"/>
          <p:cNvPicPr>
            <a:picLocks noChangeAspect="1"/>
          </p:cNvPicPr>
          <p:nvPr/>
        </p:nvPicPr>
        <p:blipFill>
          <a:blip r:embed="rId4" cstate="print"/>
          <a:stretch>
            <a:fillRect/>
          </a:stretch>
        </p:blipFill>
        <p:spPr>
          <a:xfrm>
            <a:off x="5292080" y="2996952"/>
            <a:ext cx="3030464" cy="33123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5"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 calcmode="lin" valueType="num">
                                      <p:cBhvr>
                                        <p:cTn id="1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smtClean="0"/>
              <a:t>Tijdsafstanden zijn belangrijk</a:t>
            </a:r>
            <a:endParaRPr lang="nl-NL" b="1" dirty="0"/>
          </a:p>
        </p:txBody>
      </p:sp>
      <p:sp>
        <p:nvSpPr>
          <p:cNvPr id="3" name="Tijdelijke aanduiding voor inhoud 2"/>
          <p:cNvSpPr>
            <a:spLocks noGrp="1"/>
          </p:cNvSpPr>
          <p:nvPr>
            <p:ph idx="1"/>
          </p:nvPr>
        </p:nvSpPr>
        <p:spPr/>
        <p:txBody>
          <a:bodyPr>
            <a:normAutofit/>
          </a:bodyPr>
          <a:lstStyle/>
          <a:p>
            <a:pPr>
              <a:buFont typeface="Wingdings" pitchFamily="2" charset="2"/>
              <a:buChar char="Ø"/>
            </a:pPr>
            <a:r>
              <a:rPr lang="nl-BE" dirty="0" smtClean="0">
                <a:effectLst>
                  <a:outerShdw blurRad="38100" dist="38100" dir="2700000" algn="tl">
                    <a:srgbClr val="000000">
                      <a:alpha val="43137"/>
                    </a:srgbClr>
                  </a:outerShdw>
                </a:effectLst>
              </a:rPr>
              <a:t>Tijdsafstanden</a:t>
            </a:r>
          </a:p>
          <a:p>
            <a:pPr lvl="1">
              <a:buFont typeface="Wingdings" pitchFamily="2" charset="2"/>
              <a:buChar char="Ø"/>
            </a:pPr>
            <a:r>
              <a:rPr lang="nl-BE" dirty="0" smtClean="0"/>
              <a:t>De tijd die nodig is om een aantal </a:t>
            </a:r>
            <a:r>
              <a:rPr lang="nl-BE" dirty="0" err="1" smtClean="0"/>
              <a:t>km’s</a:t>
            </a:r>
            <a:r>
              <a:rPr lang="nl-BE" dirty="0" smtClean="0"/>
              <a:t> af te leggen</a:t>
            </a:r>
          </a:p>
          <a:p>
            <a:pPr>
              <a:buFont typeface="Wingdings" pitchFamily="2" charset="2"/>
              <a:buChar char="Ø"/>
            </a:pPr>
            <a:r>
              <a:rPr lang="nl-BE" dirty="0" smtClean="0">
                <a:effectLst>
                  <a:outerShdw blurRad="38100" dist="38100" dir="2700000" algn="tl">
                    <a:srgbClr val="000000">
                      <a:alpha val="43137"/>
                    </a:srgbClr>
                  </a:outerShdw>
                </a:effectLst>
              </a:rPr>
              <a:t>Comfortafstand</a:t>
            </a:r>
          </a:p>
          <a:p>
            <a:pPr lvl="1">
              <a:buFont typeface="Wingdings" pitchFamily="2" charset="2"/>
              <a:buChar char="Ø"/>
            </a:pPr>
            <a:r>
              <a:rPr lang="nl-BE" dirty="0" smtClean="0"/>
              <a:t>Tijd en afstand zijn minder belangrijk, je neemt tijd om op je bestemming te raken</a:t>
            </a:r>
          </a:p>
          <a:p>
            <a:pPr lvl="1">
              <a:buFont typeface="Wingdings" pitchFamily="2" charset="2"/>
              <a:buChar char="Ø"/>
            </a:pPr>
            <a:r>
              <a:rPr lang="nl-BE" dirty="0" smtClean="0"/>
              <a:t>bv op weg naar een verre vakantiebestemming kan een omweg voor een rustiger traject en meer landschapsgenot zorgen</a:t>
            </a:r>
            <a:endParaRPr lang="nl-BE" dirty="0" smtClean="0"/>
          </a:p>
          <a:p>
            <a:pPr lvl="1">
              <a:buFont typeface="Wingdings" pitchFamily="2" charset="2"/>
              <a:buChar char="Ø"/>
            </a:pP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smtClean="0"/>
              <a:t>Tijdsafstanden zijn belangrijk</a:t>
            </a:r>
            <a:endParaRPr lang="nl-NL" dirty="0"/>
          </a:p>
        </p:txBody>
      </p:sp>
      <p:sp>
        <p:nvSpPr>
          <p:cNvPr id="3" name="Tijdelijke aanduiding voor inhoud 2"/>
          <p:cNvSpPr>
            <a:spLocks noGrp="1"/>
          </p:cNvSpPr>
          <p:nvPr>
            <p:ph idx="1"/>
          </p:nvPr>
        </p:nvSpPr>
        <p:spPr/>
        <p:txBody>
          <a:bodyPr/>
          <a:lstStyle/>
          <a:p>
            <a:pPr>
              <a:buFont typeface="Wingdings" pitchFamily="2" charset="2"/>
              <a:buChar char="Ø"/>
            </a:pPr>
            <a:r>
              <a:rPr lang="nl-BE" dirty="0" smtClean="0">
                <a:effectLst>
                  <a:outerShdw blurRad="38100" dist="38100" dir="2700000" algn="tl">
                    <a:srgbClr val="000000">
                      <a:alpha val="43137"/>
                    </a:srgbClr>
                  </a:outerShdw>
                </a:effectLst>
              </a:rPr>
              <a:t>Sluipwegen</a:t>
            </a:r>
          </a:p>
          <a:p>
            <a:pPr lvl="1">
              <a:buFont typeface="Wingdings" pitchFamily="2" charset="2"/>
              <a:buChar char="Ø"/>
            </a:pPr>
            <a:r>
              <a:rPr lang="nl-BE" dirty="0" smtClean="0"/>
              <a:t>Op spitsuren maken bestuurders gebruik van kleinere wegen (secundaire of minder drukke weg, gebruikt om de drukte van de hoofdweg te vermijden)</a:t>
            </a:r>
          </a:p>
          <a:p>
            <a:pPr>
              <a:buFont typeface="Wingdings" pitchFamily="2" charset="2"/>
              <a:buChar char="Ø"/>
            </a:pPr>
            <a:r>
              <a:rPr lang="nl-BE" dirty="0" smtClean="0">
                <a:effectLst>
                  <a:outerShdw blurRad="38100" dist="38100" dir="2700000" algn="tl">
                    <a:srgbClr val="000000">
                      <a:alpha val="43137"/>
                    </a:srgbClr>
                  </a:outerShdw>
                </a:effectLst>
              </a:rPr>
              <a:t>Routeplanner</a:t>
            </a:r>
            <a:endParaRPr lang="nl-BE" dirty="0" smtClean="0">
              <a:effectLst>
                <a:outerShdw blurRad="38100" dist="38100" dir="2700000" algn="tl">
                  <a:srgbClr val="000000">
                    <a:alpha val="43137"/>
                  </a:srgbClr>
                </a:outerShdw>
              </a:effectLst>
            </a:endParaRPr>
          </a:p>
          <a:p>
            <a:pPr lvl="1">
              <a:buFont typeface="Wingdings" pitchFamily="2" charset="2"/>
              <a:buChar char="Ø"/>
            </a:pPr>
            <a:r>
              <a:rPr lang="nl-BE" dirty="0" smtClean="0"/>
              <a:t>Om de meest geschikte route te vinden</a:t>
            </a:r>
            <a:endParaRPr lang="nl-BE" dirty="0" smtClean="0"/>
          </a:p>
        </p:txBody>
      </p:sp>
      <p:sp>
        <p:nvSpPr>
          <p:cNvPr id="4" name="Afgeronde rechthoek 3"/>
          <p:cNvSpPr/>
          <p:nvPr/>
        </p:nvSpPr>
        <p:spPr>
          <a:xfrm>
            <a:off x="467544" y="5085184"/>
            <a:ext cx="8136904" cy="1440160"/>
          </a:xfrm>
          <a:prstGeom prst="roundRect">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3200" dirty="0" smtClean="0"/>
              <a:t>Let wel: </a:t>
            </a:r>
          </a:p>
          <a:p>
            <a:pPr algn="ctr"/>
            <a:r>
              <a:rPr lang="nl-BE" sz="3200" dirty="0" smtClean="0"/>
              <a:t>Kaartlezen helpt als de apparatuur het laat afweten!!!</a:t>
            </a:r>
            <a:endParaRPr lang="nl-NL"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5"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1000" fill="hold"/>
                                        <p:tgtEl>
                                          <p:spTgt spid="4"/>
                                        </p:tgtEl>
                                        <p:attrNameLst>
                                          <p:attrName>ppt_w</p:attrName>
                                        </p:attrNameLst>
                                      </p:cBhvr>
                                      <p:tavLst>
                                        <p:tav tm="0">
                                          <p:val>
                                            <p:fltVal val="0"/>
                                          </p:val>
                                        </p:tav>
                                        <p:tav tm="100000">
                                          <p:val>
                                            <p:strVal val="#ppt_w"/>
                                          </p:val>
                                        </p:tav>
                                      </p:tavLst>
                                    </p:anim>
                                    <p:anim calcmode="lin" valueType="num">
                                      <p:cBhvr>
                                        <p:cTn id="28" dur="1000" fill="hold"/>
                                        <p:tgtEl>
                                          <p:spTgt spid="4"/>
                                        </p:tgtEl>
                                        <p:attrNameLst>
                                          <p:attrName>ppt_h</p:attrName>
                                        </p:attrNameLst>
                                      </p:cBhvr>
                                      <p:tavLst>
                                        <p:tav tm="0">
                                          <p:val>
                                            <p:fltVal val="0"/>
                                          </p:val>
                                        </p:tav>
                                        <p:tav tm="100000">
                                          <p:val>
                                            <p:strVal val="#ppt_h"/>
                                          </p:val>
                                        </p:tav>
                                      </p:tavLst>
                                    </p:anim>
                                    <p:anim calcmode="lin" valueType="num">
                                      <p:cBhvr>
                                        <p:cTn id="2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smtClean="0"/>
              <a:t>Horizontale luchtfoto</a:t>
            </a:r>
            <a:endParaRPr lang="nl-NL" b="1" dirty="0"/>
          </a:p>
        </p:txBody>
      </p:sp>
      <p:sp>
        <p:nvSpPr>
          <p:cNvPr id="3" name="Tijdelijke aanduiding voor inhoud 2"/>
          <p:cNvSpPr>
            <a:spLocks noGrp="1"/>
          </p:cNvSpPr>
          <p:nvPr>
            <p:ph idx="1"/>
          </p:nvPr>
        </p:nvSpPr>
        <p:spPr/>
        <p:txBody>
          <a:bodyPr/>
          <a:lstStyle/>
          <a:p>
            <a:r>
              <a:rPr lang="nl-BE" dirty="0" smtClean="0"/>
              <a:t>Landschapsfoto’s bijna horizontaal van het aardoppervlak genomen.</a:t>
            </a:r>
          </a:p>
          <a:p>
            <a:r>
              <a:rPr lang="nl-BE" dirty="0" smtClean="0"/>
              <a:t>Horizon als lijn of vage overgang van land naar lucht aan gezichtseinder</a:t>
            </a:r>
            <a:endParaRPr lang="nl-NL" dirty="0"/>
          </a:p>
        </p:txBody>
      </p:sp>
      <p:pic>
        <p:nvPicPr>
          <p:cNvPr id="4" name="Tijdelijke aanduiding voor inhoud 3" descr="horizontale luchtfoto.jpg"/>
          <p:cNvPicPr>
            <a:picLocks noChangeAspect="1"/>
          </p:cNvPicPr>
          <p:nvPr/>
        </p:nvPicPr>
        <p:blipFill>
          <a:blip r:embed="rId3" cstate="print"/>
          <a:stretch>
            <a:fillRect/>
          </a:stretch>
        </p:blipFill>
        <p:spPr>
          <a:xfrm>
            <a:off x="2267743" y="3861048"/>
            <a:ext cx="3809675" cy="23694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5"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 calcmode="lin" valueType="num">
                                      <p:cBhvr>
                                        <p:cTn id="1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Schuine luchtfoto</a:t>
            </a:r>
            <a:endParaRPr lang="nl-NL" dirty="0"/>
          </a:p>
        </p:txBody>
      </p:sp>
      <p:sp>
        <p:nvSpPr>
          <p:cNvPr id="3" name="Tijdelijke aanduiding voor inhoud 2"/>
          <p:cNvSpPr>
            <a:spLocks noGrp="1"/>
          </p:cNvSpPr>
          <p:nvPr>
            <p:ph idx="1"/>
          </p:nvPr>
        </p:nvSpPr>
        <p:spPr/>
        <p:txBody>
          <a:bodyPr/>
          <a:lstStyle/>
          <a:p>
            <a:r>
              <a:rPr lang="nl-BE" dirty="0" smtClean="0"/>
              <a:t>Hoe verder de landschapselementen  van de fotograaf verwijderd zijn hoe</a:t>
            </a:r>
          </a:p>
          <a:p>
            <a:r>
              <a:rPr lang="nl-BE" dirty="0" smtClean="0"/>
              <a:t>Kleiner /  groter ze lijken te zijn</a:t>
            </a:r>
            <a:endParaRPr lang="nl-NL" dirty="0"/>
          </a:p>
        </p:txBody>
      </p:sp>
      <p:sp>
        <p:nvSpPr>
          <p:cNvPr id="5" name="Tekstvak 4"/>
          <p:cNvSpPr txBox="1"/>
          <p:nvPr/>
        </p:nvSpPr>
        <p:spPr>
          <a:xfrm>
            <a:off x="2267744" y="2780928"/>
            <a:ext cx="1548680" cy="369332"/>
          </a:xfrm>
          <a:prstGeom prst="rect">
            <a:avLst/>
          </a:prstGeom>
          <a:noFill/>
        </p:spPr>
        <p:txBody>
          <a:bodyPr wrap="square" rtlCol="0">
            <a:spAutoFit/>
          </a:bodyPr>
          <a:lstStyle/>
          <a:p>
            <a:r>
              <a:rPr lang="nl-BE" dirty="0" smtClean="0"/>
              <a:t>-------------------</a:t>
            </a:r>
            <a:endParaRPr lang="nl-NL" dirty="0"/>
          </a:p>
        </p:txBody>
      </p:sp>
      <p:pic>
        <p:nvPicPr>
          <p:cNvPr id="6" name="Afbeelding 5" descr="schuine luchtfoto.jpg"/>
          <p:cNvPicPr>
            <a:picLocks noChangeAspect="1"/>
          </p:cNvPicPr>
          <p:nvPr/>
        </p:nvPicPr>
        <p:blipFill>
          <a:blip r:embed="rId3" cstate="print"/>
          <a:stretch>
            <a:fillRect/>
          </a:stretch>
        </p:blipFill>
        <p:spPr>
          <a:xfrm>
            <a:off x="683567" y="3717032"/>
            <a:ext cx="3300013" cy="2376264"/>
          </a:xfrm>
          <a:prstGeom prst="rect">
            <a:avLst/>
          </a:prstGeom>
        </p:spPr>
      </p:pic>
      <p:pic>
        <p:nvPicPr>
          <p:cNvPr id="7" name="Afbeelding 6" descr="schuine kaart.jpg"/>
          <p:cNvPicPr>
            <a:picLocks noChangeAspect="1"/>
          </p:cNvPicPr>
          <p:nvPr/>
        </p:nvPicPr>
        <p:blipFill>
          <a:blip r:embed="rId4" cstate="print"/>
          <a:stretch>
            <a:fillRect/>
          </a:stretch>
        </p:blipFill>
        <p:spPr>
          <a:xfrm>
            <a:off x="4572000" y="3717032"/>
            <a:ext cx="3755136" cy="23713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5"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 calcmode="lin" valueType="num">
                                      <p:cBhvr>
                                        <p:cTn id="27"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err="1" smtClean="0"/>
              <a:t>Vertikale</a:t>
            </a:r>
            <a:r>
              <a:rPr lang="nl-BE" b="1" dirty="0" smtClean="0"/>
              <a:t> luchtfoto</a:t>
            </a:r>
            <a:endParaRPr lang="nl-NL" b="1" dirty="0"/>
          </a:p>
        </p:txBody>
      </p:sp>
      <p:sp>
        <p:nvSpPr>
          <p:cNvPr id="3" name="Tijdelijke aanduiding voor inhoud 2"/>
          <p:cNvSpPr>
            <a:spLocks noGrp="1"/>
          </p:cNvSpPr>
          <p:nvPr>
            <p:ph idx="1"/>
          </p:nvPr>
        </p:nvSpPr>
        <p:spPr/>
        <p:txBody>
          <a:bodyPr/>
          <a:lstStyle/>
          <a:p>
            <a:r>
              <a:rPr lang="nl-BE" dirty="0" smtClean="0"/>
              <a:t>Foto vanuit de lucht levert een </a:t>
            </a:r>
            <a:r>
              <a:rPr lang="nl-BE" dirty="0" err="1" smtClean="0"/>
              <a:t>vertikale</a:t>
            </a:r>
            <a:r>
              <a:rPr lang="nl-BE" dirty="0" smtClean="0"/>
              <a:t> luchtfoto op.</a:t>
            </a:r>
            <a:endParaRPr lang="nl-NL" dirty="0"/>
          </a:p>
        </p:txBody>
      </p:sp>
      <p:pic>
        <p:nvPicPr>
          <p:cNvPr id="4" name="Afbeelding 3" descr="23-09-2012 11;10;21.jpg"/>
          <p:cNvPicPr>
            <a:picLocks noChangeAspect="1"/>
          </p:cNvPicPr>
          <p:nvPr/>
        </p:nvPicPr>
        <p:blipFill>
          <a:blip r:embed="rId3" cstate="print"/>
          <a:stretch>
            <a:fillRect/>
          </a:stretch>
        </p:blipFill>
        <p:spPr>
          <a:xfrm>
            <a:off x="827584" y="3206706"/>
            <a:ext cx="3024336" cy="2702598"/>
          </a:xfrm>
          <a:prstGeom prst="rect">
            <a:avLst/>
          </a:prstGeom>
        </p:spPr>
      </p:pic>
      <p:pic>
        <p:nvPicPr>
          <p:cNvPr id="5" name="Afbeelding 4" descr="horizontale fotot.jpg"/>
          <p:cNvPicPr>
            <a:picLocks noChangeAspect="1"/>
          </p:cNvPicPr>
          <p:nvPr/>
        </p:nvPicPr>
        <p:blipFill>
          <a:blip r:embed="rId4" cstate="print"/>
          <a:stretch>
            <a:fillRect/>
          </a:stretch>
        </p:blipFill>
        <p:spPr>
          <a:xfrm>
            <a:off x="5076056" y="3212976"/>
            <a:ext cx="2448272" cy="26991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ID="15"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fltVal val="0"/>
                                          </p:val>
                                        </p:tav>
                                        <p:tav tm="100000">
                                          <p:val>
                                            <p:strVal val="#ppt_w"/>
                                          </p:val>
                                        </p:tav>
                                      </p:tavLst>
                                    </p:anim>
                                    <p:anim calcmode="lin" valueType="num">
                                      <p:cBhvr>
                                        <p:cTn id="21" dur="1000" fill="hold"/>
                                        <p:tgtEl>
                                          <p:spTgt spid="5"/>
                                        </p:tgtEl>
                                        <p:attrNameLst>
                                          <p:attrName>ppt_h</p:attrName>
                                        </p:attrNameLst>
                                      </p:cBhvr>
                                      <p:tavLst>
                                        <p:tav tm="0">
                                          <p:val>
                                            <p:fltVal val="0"/>
                                          </p:val>
                                        </p:tav>
                                        <p:tav tm="100000">
                                          <p:val>
                                            <p:strVal val="#ppt_h"/>
                                          </p:val>
                                        </p:tav>
                                      </p:tavLst>
                                    </p:anim>
                                    <p:anim calcmode="lin" valueType="num">
                                      <p:cBhvr>
                                        <p:cTn id="22"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smtClean="0"/>
              <a:t>Een kaart op schaal</a:t>
            </a:r>
            <a:endParaRPr lang="nl-BE" b="1" dirty="0"/>
          </a:p>
        </p:txBody>
      </p:sp>
      <p:pic>
        <p:nvPicPr>
          <p:cNvPr id="4" name="Tijdelijke aanduiding voor inhoud 3" descr="23-09-2012 11;17;33.jpg"/>
          <p:cNvPicPr>
            <a:picLocks noGrp="1" noChangeAspect="1"/>
          </p:cNvPicPr>
          <p:nvPr>
            <p:ph sz="half" idx="1"/>
          </p:nvPr>
        </p:nvPicPr>
        <p:blipFill>
          <a:blip r:embed="rId3" cstate="print"/>
          <a:stretch>
            <a:fillRect/>
          </a:stretch>
        </p:blipFill>
        <p:spPr>
          <a:xfrm>
            <a:off x="251520" y="2132856"/>
            <a:ext cx="4392488" cy="3793563"/>
          </a:xfrm>
        </p:spPr>
      </p:pic>
      <p:sp>
        <p:nvSpPr>
          <p:cNvPr id="5" name="Tijdelijke aanduiding voor inhoud 4"/>
          <p:cNvSpPr>
            <a:spLocks noGrp="1"/>
          </p:cNvSpPr>
          <p:nvPr>
            <p:ph sz="half" idx="2"/>
          </p:nvPr>
        </p:nvSpPr>
        <p:spPr/>
        <p:txBody>
          <a:bodyPr>
            <a:normAutofit fontScale="92500" lnSpcReduction="10000"/>
          </a:bodyPr>
          <a:lstStyle/>
          <a:p>
            <a:pPr>
              <a:buFont typeface="Wingdings" pitchFamily="2" charset="2"/>
              <a:buChar char="Ø"/>
            </a:pPr>
            <a:r>
              <a:rPr lang="nl-BE" dirty="0" smtClean="0"/>
              <a:t>Je herkent akkers, weiden door:</a:t>
            </a:r>
          </a:p>
          <a:p>
            <a:pPr lvl="1">
              <a:buFont typeface="Wingdings" pitchFamily="2" charset="2"/>
              <a:buChar char="Ø"/>
            </a:pPr>
            <a:r>
              <a:rPr lang="nl-BE" dirty="0" smtClean="0"/>
              <a:t>Hun kleur</a:t>
            </a:r>
          </a:p>
          <a:p>
            <a:pPr lvl="1">
              <a:buFont typeface="Wingdings" pitchFamily="2" charset="2"/>
              <a:buChar char="Ø"/>
            </a:pPr>
            <a:r>
              <a:rPr lang="nl-BE" dirty="0" smtClean="0"/>
              <a:t>Hun oppervlakte</a:t>
            </a:r>
          </a:p>
          <a:p>
            <a:pPr lvl="1">
              <a:buFont typeface="Wingdings" pitchFamily="2" charset="2"/>
              <a:buChar char="Ø"/>
            </a:pPr>
            <a:r>
              <a:rPr lang="nl-BE" dirty="0" smtClean="0"/>
              <a:t>Hun meetkundige vorm</a:t>
            </a:r>
          </a:p>
          <a:p>
            <a:pPr>
              <a:buFont typeface="Wingdings" pitchFamily="2" charset="2"/>
              <a:buChar char="Ø"/>
            </a:pPr>
            <a:r>
              <a:rPr lang="nl-BE" dirty="0" smtClean="0"/>
              <a:t>Bomen: vorm van kruin</a:t>
            </a:r>
          </a:p>
          <a:p>
            <a:pPr>
              <a:buFont typeface="Wingdings" pitchFamily="2" charset="2"/>
              <a:buChar char="Ø"/>
            </a:pPr>
            <a:r>
              <a:rPr lang="nl-BE" dirty="0" smtClean="0"/>
              <a:t>Wegen, waterlopen, grachten als linten door landschap</a:t>
            </a:r>
          </a:p>
          <a:p>
            <a:pPr>
              <a:buFont typeface="Wingdings" pitchFamily="2" charset="2"/>
              <a:buChar char="Ø"/>
            </a:pPr>
            <a:r>
              <a:rPr lang="nl-BE" dirty="0" smtClean="0"/>
              <a:t>Gebouwen: vierkantjes of veelhoeken</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linds(horizont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ox(in)">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ox(in)">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box(in)">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nl-BE" b="1" dirty="0" smtClean="0"/>
              <a:t>Iedere kaart heeft een schaal</a:t>
            </a:r>
            <a:endParaRPr lang="nl-NL" b="1" dirty="0"/>
          </a:p>
        </p:txBody>
      </p:sp>
      <p:sp>
        <p:nvSpPr>
          <p:cNvPr id="6" name="Tijdelijke aanduiding voor inhoud 5"/>
          <p:cNvSpPr>
            <a:spLocks noGrp="1"/>
          </p:cNvSpPr>
          <p:nvPr>
            <p:ph idx="1"/>
          </p:nvPr>
        </p:nvSpPr>
        <p:spPr/>
        <p:txBody>
          <a:bodyPr/>
          <a:lstStyle/>
          <a:p>
            <a:pPr>
              <a:buFont typeface="Wingdings" pitchFamily="2" charset="2"/>
              <a:buChar char="Ø"/>
            </a:pPr>
            <a:r>
              <a:rPr lang="nl-BE" dirty="0" smtClean="0"/>
              <a:t>Breukschaal</a:t>
            </a:r>
          </a:p>
          <a:p>
            <a:pPr lvl="1">
              <a:buFont typeface="Wingdings" pitchFamily="2" charset="2"/>
              <a:buChar char="Ø"/>
            </a:pPr>
            <a:r>
              <a:rPr lang="nl-BE" dirty="0" smtClean="0"/>
              <a:t>1/20 000, 1/50 000, 1/100 000, 1/250 000</a:t>
            </a:r>
          </a:p>
          <a:p>
            <a:pPr>
              <a:buFont typeface="Wingdings" pitchFamily="2" charset="2"/>
              <a:buChar char="Ø"/>
            </a:pPr>
            <a:r>
              <a:rPr lang="nl-BE" dirty="0" smtClean="0"/>
              <a:t>Verhouding tussen afstanden op kaart en de werkelijke afstanden op het terrein.</a:t>
            </a:r>
          </a:p>
          <a:p>
            <a:pPr>
              <a:buFont typeface="Wingdings" pitchFamily="2" charset="2"/>
              <a:buChar char="Ø"/>
            </a:pPr>
            <a:r>
              <a:rPr lang="nl-BE" dirty="0" smtClean="0"/>
              <a:t>Door schaal te lezen weet je hoeveel keer het landschap verkleint werd.</a:t>
            </a:r>
          </a:p>
          <a:p>
            <a:pPr>
              <a:buFont typeface="Wingdings" pitchFamily="2" charset="2"/>
              <a:buChar char="Ø"/>
            </a:pPr>
            <a:r>
              <a:rPr lang="nl-BE" dirty="0" smtClean="0"/>
              <a:t>Gebruiken ze om afstanden op kaart naar werkelijkheid om te rekenen</a:t>
            </a:r>
            <a:endParaRPr lang="nl-NL" dirty="0"/>
          </a:p>
        </p:txBody>
      </p:sp>
      <p:sp>
        <p:nvSpPr>
          <p:cNvPr id="4" name="Afgeronde rechthoek 3"/>
          <p:cNvSpPr/>
          <p:nvPr/>
        </p:nvSpPr>
        <p:spPr>
          <a:xfrm>
            <a:off x="467544" y="2636912"/>
            <a:ext cx="7920880" cy="3240360"/>
          </a:xfrm>
          <a:prstGeom prst="roundRect">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3600" dirty="0" smtClean="0"/>
              <a:t>Hoe kleiner de noemer van de breuk, hoe groter de schaal</a:t>
            </a:r>
            <a:endParaRPr lang="nl-NL"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ox(i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ox(in)">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ox(in)">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5"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1000" fill="hold"/>
                                        <p:tgtEl>
                                          <p:spTgt spid="4"/>
                                        </p:tgtEl>
                                        <p:attrNameLst>
                                          <p:attrName>ppt_w</p:attrName>
                                        </p:attrNameLst>
                                      </p:cBhvr>
                                      <p:tavLst>
                                        <p:tav tm="0">
                                          <p:val>
                                            <p:fltVal val="0"/>
                                          </p:val>
                                        </p:tav>
                                        <p:tav tm="100000">
                                          <p:val>
                                            <p:strVal val="#ppt_w"/>
                                          </p:val>
                                        </p:tav>
                                      </p:tavLst>
                                    </p:anim>
                                    <p:anim calcmode="lin" valueType="num">
                                      <p:cBhvr>
                                        <p:cTn id="33" dur="1000" fill="hold"/>
                                        <p:tgtEl>
                                          <p:spTgt spid="4"/>
                                        </p:tgtEl>
                                        <p:attrNameLst>
                                          <p:attrName>ppt_h</p:attrName>
                                        </p:attrNameLst>
                                      </p:cBhvr>
                                      <p:tavLst>
                                        <p:tav tm="0">
                                          <p:val>
                                            <p:fltVal val="0"/>
                                          </p:val>
                                        </p:tav>
                                        <p:tav tm="100000">
                                          <p:val>
                                            <p:strVal val="#ppt_h"/>
                                          </p:val>
                                        </p:tav>
                                      </p:tavLst>
                                    </p:anim>
                                    <p:anim calcmode="lin" valueType="num">
                                      <p:cBhvr>
                                        <p:cTn id="34"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smtClean="0"/>
              <a:t>Iedere kaart heeft een schaal</a:t>
            </a:r>
            <a:endParaRPr lang="nl-NL" dirty="0"/>
          </a:p>
        </p:txBody>
      </p:sp>
      <p:sp>
        <p:nvSpPr>
          <p:cNvPr id="5" name="Tijdelijke aanduiding voor inhoud 4"/>
          <p:cNvSpPr>
            <a:spLocks noGrp="1"/>
          </p:cNvSpPr>
          <p:nvPr>
            <p:ph idx="1"/>
          </p:nvPr>
        </p:nvSpPr>
        <p:spPr/>
        <p:txBody>
          <a:bodyPr/>
          <a:lstStyle/>
          <a:p>
            <a:pPr>
              <a:buFont typeface="Wingdings" pitchFamily="2" charset="2"/>
              <a:buChar char="Ø"/>
            </a:pPr>
            <a:r>
              <a:rPr lang="nl-BE" dirty="0" err="1" smtClean="0"/>
              <a:t>Vb</a:t>
            </a:r>
            <a:r>
              <a:rPr lang="nl-BE" dirty="0" smtClean="0"/>
              <a:t> 1/20 000 </a:t>
            </a:r>
          </a:p>
          <a:p>
            <a:pPr lvl="1">
              <a:buFont typeface="Wingdings" pitchFamily="2" charset="2"/>
              <a:buChar char="Ø"/>
            </a:pPr>
            <a:r>
              <a:rPr lang="nl-BE" dirty="0" smtClean="0"/>
              <a:t>1 cm komt overeen met ………..   Cm op het terrein</a:t>
            </a:r>
          </a:p>
          <a:p>
            <a:pPr lvl="1">
              <a:buFont typeface="Wingdings" pitchFamily="2" charset="2"/>
              <a:buChar char="Ø"/>
            </a:pPr>
            <a:r>
              <a:rPr lang="nl-BE" dirty="0" smtClean="0"/>
              <a:t>20 000 cm</a:t>
            </a:r>
          </a:p>
          <a:p>
            <a:pPr>
              <a:buFont typeface="Wingdings" pitchFamily="2" charset="2"/>
              <a:buChar char="Ø"/>
            </a:pPr>
            <a:r>
              <a:rPr lang="nl-BE" dirty="0" smtClean="0"/>
              <a:t>Afstand op terrein wordt niet weergegeven in cm maar wel in m of km</a:t>
            </a:r>
          </a:p>
          <a:p>
            <a:pPr>
              <a:buFont typeface="Wingdings" pitchFamily="2" charset="2"/>
              <a:buChar char="Ø"/>
            </a:pPr>
            <a:endParaRPr lang="nl-BE" dirty="0" smtClean="0"/>
          </a:p>
          <a:p>
            <a:pPr>
              <a:buFont typeface="Wingdings" pitchFamily="2" charset="2"/>
              <a:buChar char="Ø"/>
            </a:pPr>
            <a:r>
              <a:rPr lang="nl-BE" dirty="0" smtClean="0"/>
              <a:t>Meet afstand tussen linker en rechterkant en zet om</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blinds(horizontal)">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blinds(horizontal)">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5"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 calcmode="lin" valueType="num">
                                      <p:cBhvr>
                                        <p:cTn id="17" dur="1000" fill="hold"/>
                                        <p:tgtEl>
                                          <p:spTgt spid="5">
                                            <p:txEl>
                                              <p:pRg st="5" end="5"/>
                                            </p:txEl>
                                          </p:spTgt>
                                        </p:tgtEl>
                                        <p:attrNameLst>
                                          <p:attrName>ppt_w</p:attrName>
                                        </p:attrNameLst>
                                      </p:cBhvr>
                                      <p:tavLst>
                                        <p:tav tm="0">
                                          <p:val>
                                            <p:fltVal val="0"/>
                                          </p:val>
                                        </p:tav>
                                        <p:tav tm="100000">
                                          <p:val>
                                            <p:strVal val="#ppt_w"/>
                                          </p:val>
                                        </p:tav>
                                      </p:tavLst>
                                    </p:anim>
                                    <p:anim calcmode="lin" valueType="num">
                                      <p:cBhvr>
                                        <p:cTn id="18" dur="1000" fill="hold"/>
                                        <p:tgtEl>
                                          <p:spTgt spid="5">
                                            <p:txEl>
                                              <p:pRg st="5" end="5"/>
                                            </p:txEl>
                                          </p:spTgt>
                                        </p:tgtEl>
                                        <p:attrNameLst>
                                          <p:attrName>ppt_h</p:attrName>
                                        </p:attrNameLst>
                                      </p:cBhvr>
                                      <p:tavLst>
                                        <p:tav tm="0">
                                          <p:val>
                                            <p:fltVal val="0"/>
                                          </p:val>
                                        </p:tav>
                                        <p:tav tm="100000">
                                          <p:val>
                                            <p:strVal val="#ppt_h"/>
                                          </p:val>
                                        </p:tav>
                                      </p:tavLst>
                                    </p:anim>
                                    <p:anim calcmode="lin" valueType="num">
                                      <p:cBhvr>
                                        <p:cTn id="19" dur="1000" fill="hold"/>
                                        <p:tgtEl>
                                          <p:spTgt spid="5">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5">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smtClean="0"/>
              <a:t>Iedere kaart heeft een schaal</a:t>
            </a:r>
            <a:endParaRPr lang="nl-BE" b="1" dirty="0"/>
          </a:p>
        </p:txBody>
      </p:sp>
      <p:pic>
        <p:nvPicPr>
          <p:cNvPr id="6" name="Tijdelijke aanduiding voor inhoud 3" descr="23-09-2012 11;21;25.jpg"/>
          <p:cNvPicPr>
            <a:picLocks noGrp="1" noChangeAspect="1"/>
          </p:cNvPicPr>
          <p:nvPr>
            <p:ph idx="1"/>
          </p:nvPr>
        </p:nvPicPr>
        <p:blipFill>
          <a:blip r:embed="rId3" cstate="print"/>
          <a:stretch>
            <a:fillRect/>
          </a:stretch>
        </p:blipFill>
        <p:spPr>
          <a:xfrm>
            <a:off x="1187624" y="2204864"/>
            <a:ext cx="6634476" cy="4104456"/>
          </a:xfrm>
        </p:spPr>
      </p:pic>
      <p:sp>
        <p:nvSpPr>
          <p:cNvPr id="7" name="Tekstvak 6"/>
          <p:cNvSpPr txBox="1"/>
          <p:nvPr/>
        </p:nvSpPr>
        <p:spPr>
          <a:xfrm>
            <a:off x="1187624" y="1556792"/>
            <a:ext cx="2376264" cy="584775"/>
          </a:xfrm>
          <a:prstGeom prst="rect">
            <a:avLst/>
          </a:prstGeom>
          <a:noFill/>
        </p:spPr>
        <p:txBody>
          <a:bodyPr wrap="square" rtlCol="0">
            <a:spAutoFit/>
          </a:bodyPr>
          <a:lstStyle/>
          <a:p>
            <a:r>
              <a:rPr lang="nl-BE" sz="3200" b="1" dirty="0" smtClean="0">
                <a:effectLst>
                  <a:outerShdw blurRad="38100" dist="38100" dir="2700000" algn="tl">
                    <a:srgbClr val="000000">
                      <a:alpha val="43137"/>
                    </a:srgbClr>
                  </a:outerShdw>
                </a:effectLst>
              </a:rPr>
              <a:t>Oefening</a:t>
            </a:r>
            <a:endParaRPr lang="nl-NL" sz="32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365</TotalTime>
  <Words>594</Words>
  <Application>Microsoft Office PowerPoint</Application>
  <PresentationFormat>Diavoorstelling (4:3)</PresentationFormat>
  <Paragraphs>129</Paragraphs>
  <Slides>23</Slides>
  <Notes>23</Notes>
  <HiddenSlides>0</HiddenSlides>
  <MMClips>0</MMClips>
  <ScaleCrop>false</ScaleCrop>
  <HeadingPairs>
    <vt:vector size="4" baseType="variant">
      <vt:variant>
        <vt:lpstr>Thema</vt:lpstr>
      </vt:variant>
      <vt:variant>
        <vt:i4>1</vt:i4>
      </vt:variant>
      <vt:variant>
        <vt:lpstr>Diatitels</vt:lpstr>
      </vt:variant>
      <vt:variant>
        <vt:i4>23</vt:i4>
      </vt:variant>
    </vt:vector>
  </HeadingPairs>
  <TitlesOfParts>
    <vt:vector size="24" baseType="lpstr">
      <vt:lpstr>Office-thema</vt:lpstr>
      <vt:lpstr>Aardrijkskunde</vt:lpstr>
      <vt:lpstr>Landschapfoto’s</vt:lpstr>
      <vt:lpstr>Horizontale luchtfoto</vt:lpstr>
      <vt:lpstr>Schuine luchtfoto</vt:lpstr>
      <vt:lpstr>Vertikale luchtfoto</vt:lpstr>
      <vt:lpstr>Een kaart op schaal</vt:lpstr>
      <vt:lpstr>Iedere kaart heeft een schaal</vt:lpstr>
      <vt:lpstr>Iedere kaart heeft een schaal</vt:lpstr>
      <vt:lpstr>Iedere kaart heeft een schaal</vt:lpstr>
      <vt:lpstr>Iedere kaart heeft een schaal</vt:lpstr>
      <vt:lpstr>Iedere kaart heeft een schaal</vt:lpstr>
      <vt:lpstr>Iedere kaart heeft een schaal</vt:lpstr>
      <vt:lpstr>De curvimeter</vt:lpstr>
      <vt:lpstr>Inzetkaartjes</vt:lpstr>
      <vt:lpstr>Soorten kaarten volgens de schaal</vt:lpstr>
      <vt:lpstr>Soorten kaarten volgens de schaal</vt:lpstr>
      <vt:lpstr>Soorten kaarten volgens de schaal</vt:lpstr>
      <vt:lpstr>Soorten kaarten via inhoud</vt:lpstr>
      <vt:lpstr>Soorten kaarten via inhoud</vt:lpstr>
      <vt:lpstr>Soorten kaarten via inhoud</vt:lpstr>
      <vt:lpstr>Soorten kaarten via inhoud</vt:lpstr>
      <vt:lpstr>Tijdsafstanden zijn belangrijk</vt:lpstr>
      <vt:lpstr>Tijdsafstanden zijn belangrijk</vt:lpstr>
    </vt:vector>
  </TitlesOfParts>
  <Company>Acer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Aardrijkskunde</dc:title>
  <dc:creator>Valued Acer Customer</dc:creator>
  <cp:lastModifiedBy>Valued Acer Customer</cp:lastModifiedBy>
  <cp:revision>42</cp:revision>
  <dcterms:created xsi:type="dcterms:W3CDTF">2012-09-04T07:32:36Z</dcterms:created>
  <dcterms:modified xsi:type="dcterms:W3CDTF">2012-09-24T07:34:54Z</dcterms:modified>
</cp:coreProperties>
</file>