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2" r:id="rId4"/>
    <p:sldId id="271" r:id="rId5"/>
    <p:sldId id="260" r:id="rId6"/>
    <p:sldId id="269" r:id="rId7"/>
    <p:sldId id="263" r:id="rId8"/>
    <p:sldId id="268" r:id="rId9"/>
    <p:sldId id="267" r:id="rId10"/>
    <p:sldId id="266" r:id="rId11"/>
    <p:sldId id="270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4" autoAdjust="0"/>
    <p:restoredTop sz="94660"/>
  </p:normalViewPr>
  <p:slideViewPr>
    <p:cSldViewPr>
      <p:cViewPr varScale="1">
        <p:scale>
          <a:sx n="46" d="100"/>
          <a:sy n="46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27C98-892F-4318-A57C-3B6DB8D5F6D2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21CEA-E72F-4783-AFBD-BA9BABF2D5D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1CEA-E72F-4783-AFBD-BA9BABF2D5D4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1CEA-E72F-4783-AFBD-BA9BABF2D5D4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1CEA-E72F-4783-AFBD-BA9BABF2D5D4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1CEA-E72F-4783-AFBD-BA9BABF2D5D4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1CEA-E72F-4783-AFBD-BA9BABF2D5D4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1CEA-E72F-4783-AFBD-BA9BABF2D5D4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1CEA-E72F-4783-AFBD-BA9BABF2D5D4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1CEA-E72F-4783-AFBD-BA9BABF2D5D4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1CEA-E72F-4783-AFBD-BA9BABF2D5D4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1CEA-E72F-4783-AFBD-BA9BABF2D5D4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1CEA-E72F-4783-AFBD-BA9BABF2D5D4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5BBEC-D713-42DE-8096-1324EF511AA1}" type="datetimeFigureOut">
              <a:rPr lang="nl-NL" smtClean="0"/>
              <a:pPr/>
              <a:t>11-9-2012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AFC93-10F0-4870-9F1B-453B8D4B04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/>
          <a:lstStyle/>
          <a:p>
            <a:r>
              <a:rPr lang="nl-BE" b="1" dirty="0" smtClean="0"/>
              <a:t>Geschiedenis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nl-BE" dirty="0" smtClean="0">
                <a:solidFill>
                  <a:srgbClr val="FFFF00"/>
                </a:solidFill>
              </a:rPr>
              <a:t>Omgaan met geschiedenis</a:t>
            </a:r>
            <a:endParaRPr lang="nl-NL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De postindustriële samenleving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nl-BE" dirty="0" smtClean="0"/>
              <a:t>1</a:t>
            </a:r>
            <a:r>
              <a:rPr lang="nl-BE" baseline="30000" dirty="0" smtClean="0"/>
              <a:t>ste</a:t>
            </a:r>
            <a:r>
              <a:rPr lang="nl-BE" dirty="0" smtClean="0"/>
              <a:t> Golf = bijna uitgerold</a:t>
            </a:r>
          </a:p>
          <a:p>
            <a:pPr lvl="1">
              <a:buFont typeface="Wingdings" pitchFamily="2" charset="2"/>
              <a:buChar char="Ø"/>
            </a:pPr>
            <a:r>
              <a:rPr lang="nl-BE" sz="2000" dirty="0" smtClean="0"/>
              <a:t>Enkel stammen in Zuid-Amerika, Afrika &amp; </a:t>
            </a:r>
            <a:r>
              <a:rPr lang="nl-BE" sz="2000" dirty="0" err="1" smtClean="0"/>
              <a:t>Oceanië</a:t>
            </a:r>
            <a:r>
              <a:rPr lang="nl-BE" sz="2000" dirty="0" smtClean="0"/>
              <a:t> hebben dit stadium nog niet bereikt</a:t>
            </a:r>
            <a:endParaRPr lang="nl-BE" sz="2000" dirty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2</a:t>
            </a:r>
            <a:r>
              <a:rPr lang="nl-BE" baseline="30000" dirty="0" smtClean="0"/>
              <a:t>de</a:t>
            </a:r>
            <a:r>
              <a:rPr lang="nl-BE" dirty="0" smtClean="0"/>
              <a:t> Golf = rolt nog verder</a:t>
            </a:r>
          </a:p>
          <a:p>
            <a:pPr lvl="1">
              <a:buFont typeface="Wingdings" pitchFamily="2" charset="2"/>
              <a:buChar char="Ø"/>
            </a:pPr>
            <a:endParaRPr lang="nl-BE" sz="2000" dirty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In 1960: start 3</a:t>
            </a:r>
            <a:r>
              <a:rPr lang="nl-BE" baseline="30000" dirty="0" smtClean="0"/>
              <a:t>de</a:t>
            </a:r>
            <a:r>
              <a:rPr lang="nl-BE" dirty="0" smtClean="0"/>
              <a:t> Golf = het computertijdperk</a:t>
            </a:r>
          </a:p>
          <a:p>
            <a:pPr lvl="1">
              <a:buFont typeface="Wingdings" pitchFamily="2" charset="2"/>
              <a:buChar char="Ø"/>
            </a:pPr>
            <a:r>
              <a:rPr lang="nl-BE" sz="2000" dirty="0" smtClean="0"/>
              <a:t>Op slechts 10tallen jaren tijd zorgden nieuwe technologieën wereldwijd voor postindustriële samenlevingen</a:t>
            </a:r>
          </a:p>
          <a:p>
            <a:pPr>
              <a:buNone/>
            </a:pPr>
            <a:endParaRPr lang="nl-BE" sz="2400" dirty="0"/>
          </a:p>
          <a:p>
            <a:pPr>
              <a:buNone/>
            </a:pPr>
            <a:endParaRPr lang="nl-BE" sz="2400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467544" y="5301208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 smtClean="0"/>
              <a:t>Wij zijn de laatste generatie van een oude beschaving en de eerste van een nieuwe</a:t>
            </a:r>
            <a:endParaRPr lang="nl-N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De postindustriële samenleving</a:t>
            </a:r>
            <a:endParaRPr lang="nl-NL" dirty="0"/>
          </a:p>
        </p:txBody>
      </p:sp>
      <p:pic>
        <p:nvPicPr>
          <p:cNvPr id="4" name="Tijdelijke aanduiding voor inhoud 3" descr="postindustriële samenlevin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71600" y="2132856"/>
            <a:ext cx="3040823" cy="2289423"/>
          </a:xfrm>
        </p:spPr>
      </p:pic>
      <p:pic>
        <p:nvPicPr>
          <p:cNvPr id="5" name="Afbeelding 4" descr="postindustriële samenleving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2132856"/>
            <a:ext cx="3493238" cy="2310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4000" b="1" dirty="0" smtClean="0"/>
              <a:t>Indeling van geschiedenis in golven 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nl-B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volgens de 3 grote revoluties</a:t>
            </a:r>
          </a:p>
          <a:p>
            <a:endParaRPr lang="nl-BE" sz="2400" dirty="0"/>
          </a:p>
          <a:p>
            <a:pPr marL="514350" indent="-514350">
              <a:buNone/>
            </a:pPr>
            <a:r>
              <a:rPr lang="nl-BE" u="sng" dirty="0" smtClean="0"/>
              <a:t>Eerst was er:</a:t>
            </a:r>
          </a:p>
          <a:p>
            <a:pPr marL="514350" indent="-514350">
              <a:buNone/>
            </a:pPr>
            <a:r>
              <a:rPr lang="nl-BE" i="1" dirty="0" smtClean="0"/>
              <a:t>De voedselverzamelaar – jager</a:t>
            </a:r>
          </a:p>
          <a:p>
            <a:pPr marL="514350" indent="-514350">
              <a:buNone/>
            </a:pPr>
            <a:endParaRPr lang="nl-BE" i="1" dirty="0" smtClean="0"/>
          </a:p>
          <a:p>
            <a:pPr marL="514350" indent="-514350">
              <a:buFont typeface="+mj-lt"/>
              <a:buAutoNum type="arabicParenR"/>
            </a:pPr>
            <a:r>
              <a:rPr lang="nl-BE" dirty="0" smtClean="0"/>
              <a:t>De landbouwsamenleving</a:t>
            </a:r>
          </a:p>
          <a:p>
            <a:pPr marL="514350" indent="-514350">
              <a:buFont typeface="+mj-lt"/>
              <a:buAutoNum type="arabicParenR"/>
            </a:pPr>
            <a:r>
              <a:rPr lang="nl-BE" dirty="0" smtClean="0"/>
              <a:t>De industriële samenleving</a:t>
            </a:r>
          </a:p>
          <a:p>
            <a:pPr marL="514350" indent="-514350">
              <a:buFont typeface="+mj-lt"/>
              <a:buAutoNum type="arabicParenR"/>
            </a:pPr>
            <a:r>
              <a:rPr lang="nl-BE" dirty="0" smtClean="0"/>
              <a:t>De postindustriële samenleving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dirty="0" err="1" smtClean="0"/>
              <a:t>Voedselverzamelaar-jager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BE" dirty="0" smtClean="0"/>
              <a:t> mensen zwerven in kleine groepen rond</a:t>
            </a:r>
          </a:p>
          <a:p>
            <a:pPr>
              <a:buFont typeface="Wingdings" pitchFamily="2" charset="2"/>
              <a:buChar char="Ø"/>
            </a:pPr>
            <a:endParaRPr lang="nl-BE" dirty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Leefden van:</a:t>
            </a:r>
          </a:p>
          <a:p>
            <a:pPr lvl="1">
              <a:buFont typeface="Wingdings" pitchFamily="2" charset="2"/>
              <a:buChar char="Ø"/>
            </a:pPr>
            <a:r>
              <a:rPr lang="nl-BE" dirty="0" smtClean="0"/>
              <a:t>Verzamelen van planten</a:t>
            </a:r>
          </a:p>
          <a:p>
            <a:pPr lvl="1">
              <a:buFont typeface="Wingdings" pitchFamily="2" charset="2"/>
              <a:buChar char="Ø"/>
            </a:pPr>
            <a:r>
              <a:rPr lang="nl-BE" dirty="0" smtClean="0"/>
              <a:t>Jacht</a:t>
            </a:r>
          </a:p>
          <a:p>
            <a:pPr lvl="1">
              <a:buFont typeface="Wingdings" pitchFamily="2" charset="2"/>
              <a:buChar char="Ø"/>
            </a:pPr>
            <a:r>
              <a:rPr lang="nl-BE" dirty="0" smtClean="0"/>
              <a:t>Visvangst</a:t>
            </a:r>
          </a:p>
          <a:p>
            <a:pPr lvl="1">
              <a:buFont typeface="Wingdings" pitchFamily="2" charset="2"/>
              <a:buChar char="Ø"/>
            </a:pPr>
            <a:endParaRPr lang="nl-BE" dirty="0"/>
          </a:p>
          <a:p>
            <a:pPr>
              <a:buNone/>
            </a:pPr>
            <a:r>
              <a:rPr lang="nl-BE" b="1" dirty="0" smtClean="0"/>
              <a:t>Ook nu zijn er volken van voedselverzamelaars</a:t>
            </a:r>
            <a:endParaRPr lang="nl-NL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 smtClean="0"/>
              <a:t>Voedselverzamelaar-jager</a:t>
            </a:r>
            <a:endParaRPr lang="nl-NL" dirty="0"/>
          </a:p>
        </p:txBody>
      </p:sp>
      <p:pic>
        <p:nvPicPr>
          <p:cNvPr id="4" name="Tijdelijke aanduiding voor inhoud 3" descr="voedselverzamelaar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1628800"/>
            <a:ext cx="3960440" cy="2324900"/>
          </a:xfrm>
        </p:spPr>
      </p:pic>
      <p:pic>
        <p:nvPicPr>
          <p:cNvPr id="5" name="Afbeelding 4" descr="voedselverzamelaar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1628800"/>
            <a:ext cx="2933811" cy="2217415"/>
          </a:xfrm>
          <a:prstGeom prst="rect">
            <a:avLst/>
          </a:prstGeom>
        </p:spPr>
      </p:pic>
      <p:pic>
        <p:nvPicPr>
          <p:cNvPr id="6" name="Afbeelding 5" descr="voedselverzamelaars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4293096"/>
            <a:ext cx="2304256" cy="22436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De landbouwsamenleving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nl-BE" dirty="0" smtClean="0"/>
              <a:t>Zo’n  </a:t>
            </a:r>
            <a:r>
              <a:rPr lang="nl-BE" dirty="0" smtClean="0"/>
              <a:t>8.000 </a:t>
            </a:r>
            <a:r>
              <a:rPr lang="nl-BE" dirty="0" smtClean="0"/>
              <a:t>jaar geleden begon in de Vruchtbare Sikkel de agrarische revolutie</a:t>
            </a:r>
          </a:p>
          <a:p>
            <a:pPr>
              <a:buFont typeface="Wingdings" pitchFamily="2" charset="2"/>
              <a:buChar char="Ø"/>
            </a:pPr>
            <a:endParaRPr lang="nl-BE" dirty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Breidde </a:t>
            </a:r>
            <a:r>
              <a:rPr lang="nl-BE" dirty="0" smtClean="0"/>
              <a:t>zich over de aarde uit</a:t>
            </a:r>
          </a:p>
          <a:p>
            <a:pPr>
              <a:buFont typeface="Wingdings" pitchFamily="2" charset="2"/>
              <a:buChar char="Ø"/>
            </a:pPr>
            <a:endParaRPr lang="nl-BE" dirty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Zo ontstonden meer landbouwsamenlevingen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467544" y="5229200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BE" sz="3200" b="1" dirty="0" smtClean="0"/>
              <a:t>Ook nu zijn er volken van landbouwers - veetelers</a:t>
            </a:r>
            <a:endParaRPr lang="nl-NL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De landbouwsamenleving</a:t>
            </a:r>
            <a:endParaRPr lang="nl-NL" dirty="0"/>
          </a:p>
        </p:txBody>
      </p:sp>
      <p:pic>
        <p:nvPicPr>
          <p:cNvPr id="4" name="Tijdelijke aanduiding voor inhoud 3" descr="landbouwsamenlevin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35696" y="1628800"/>
            <a:ext cx="3679462" cy="2433811"/>
          </a:xfrm>
        </p:spPr>
      </p:pic>
      <p:pic>
        <p:nvPicPr>
          <p:cNvPr id="5" name="Afbeelding 4" descr="landbouwsamenleving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4365104"/>
            <a:ext cx="5748369" cy="1996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De industriële samenleving</a:t>
            </a:r>
            <a:endParaRPr lang="nl-NL" b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nl-BE" dirty="0" smtClean="0"/>
              <a:t>Omstreeks 1750 begon in Engeland de industriële samenleving</a:t>
            </a:r>
          </a:p>
          <a:p>
            <a:pPr>
              <a:buFont typeface="Wingdings" pitchFamily="2" charset="2"/>
              <a:buChar char="Ø"/>
            </a:pPr>
            <a:endParaRPr lang="nl-BE" dirty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Fabrieken met machines, in beweging gebracht door stoomkracht</a:t>
            </a:r>
          </a:p>
          <a:p>
            <a:pPr>
              <a:buFont typeface="Wingdings" pitchFamily="2" charset="2"/>
              <a:buChar char="Ø"/>
            </a:pPr>
            <a:endParaRPr lang="nl-BE" dirty="0"/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In amper 200j ontstonden industriële samenlevingen in Europa, Noord-Amerika,…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De industriële samenleving</a:t>
            </a:r>
            <a:endParaRPr lang="nl-NL" dirty="0"/>
          </a:p>
        </p:txBody>
      </p:sp>
      <p:pic>
        <p:nvPicPr>
          <p:cNvPr id="4" name="Tijdelijke aanduiding voor inhoud 3" descr="ijzerpletterij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2276872"/>
            <a:ext cx="4105988" cy="2880320"/>
          </a:xfrm>
        </p:spPr>
      </p:pic>
      <p:pic>
        <p:nvPicPr>
          <p:cNvPr id="5" name="Afbeelding 4" descr="tabaksfabrie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87527" y="2276872"/>
            <a:ext cx="4004953" cy="2845624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467544" y="242088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 smtClean="0">
                <a:solidFill>
                  <a:srgbClr val="FFFF00"/>
                </a:solidFill>
              </a:rPr>
              <a:t>ijzerpletterij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004048" y="2420888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 smtClean="0">
                <a:solidFill>
                  <a:srgbClr val="FFFF00"/>
                </a:solidFill>
              </a:rPr>
              <a:t>tabaksfabriek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dirty="0" smtClean="0"/>
              <a:t>De industriële samenleving</a:t>
            </a:r>
            <a:endParaRPr lang="nl-NL" b="1" dirty="0"/>
          </a:p>
        </p:txBody>
      </p:sp>
      <p:pic>
        <p:nvPicPr>
          <p:cNvPr id="4" name="Tijdelijke aanduiding voor inhoud 3" descr="industriële revoluti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2060848"/>
            <a:ext cx="2736304" cy="3576868"/>
          </a:xfrm>
        </p:spPr>
      </p:pic>
      <p:pic>
        <p:nvPicPr>
          <p:cNvPr id="5" name="Afbeelding 4" descr="industriële revolutie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2060848"/>
            <a:ext cx="3600400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207</Words>
  <Application>Microsoft Office PowerPoint</Application>
  <PresentationFormat>Diavoorstelling (4:3)</PresentationFormat>
  <Paragraphs>59</Paragraphs>
  <Slides>11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Geschiedenis</vt:lpstr>
      <vt:lpstr>Indeling van geschiedenis in golven </vt:lpstr>
      <vt:lpstr>Voedselverzamelaar-jager</vt:lpstr>
      <vt:lpstr>Voedselverzamelaar-jager</vt:lpstr>
      <vt:lpstr>De landbouwsamenleving</vt:lpstr>
      <vt:lpstr>De landbouwsamenleving</vt:lpstr>
      <vt:lpstr>De industriële samenleving</vt:lpstr>
      <vt:lpstr>De industriële samenleving</vt:lpstr>
      <vt:lpstr>De industriële samenleving</vt:lpstr>
      <vt:lpstr>De postindustriële samenleving</vt:lpstr>
      <vt:lpstr>De postindustriële samenleving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Geschiedenis</dc:title>
  <dc:creator>Valued Acer Customer</dc:creator>
  <cp:lastModifiedBy>Valued Acer Customer</cp:lastModifiedBy>
  <cp:revision>43</cp:revision>
  <dcterms:created xsi:type="dcterms:W3CDTF">2012-09-02T12:41:04Z</dcterms:created>
  <dcterms:modified xsi:type="dcterms:W3CDTF">2012-09-11T12:31:22Z</dcterms:modified>
</cp:coreProperties>
</file>