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66" r:id="rId10"/>
    <p:sldId id="268" r:id="rId11"/>
    <p:sldId id="270" r:id="rId12"/>
    <p:sldId id="271" r:id="rId13"/>
    <p:sldId id="267" r:id="rId14"/>
    <p:sldId id="269" r:id="rId15"/>
    <p:sldId id="272" r:id="rId16"/>
    <p:sldId id="273" r:id="rId17"/>
    <p:sldId id="265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27C98-892F-4318-A57C-3B6DB8D5F6D2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21CEA-E72F-4783-AFBD-BA9BABF2D5D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/>
          <a:lstStyle/>
          <a:p>
            <a:r>
              <a:rPr lang="nl-BE" b="1" dirty="0" smtClean="0"/>
              <a:t>Geschiedenis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nl-BE" dirty="0" smtClean="0">
                <a:solidFill>
                  <a:srgbClr val="FFFF00"/>
                </a:solidFill>
              </a:rPr>
              <a:t>Omgaan met geschiedenis</a:t>
            </a:r>
            <a:endParaRPr lang="nl-NL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 smtClean="0"/>
              <a:t>De klassieke oudheid</a:t>
            </a:r>
            <a:br>
              <a:rPr lang="nl-BE" b="1" dirty="0" smtClean="0"/>
            </a:br>
            <a:r>
              <a:rPr lang="nl-BE" b="1" dirty="0" smtClean="0"/>
              <a:t>Griekenland</a:t>
            </a:r>
            <a:endParaRPr lang="nl-NL" b="1" dirty="0"/>
          </a:p>
        </p:txBody>
      </p:sp>
      <p:pic>
        <p:nvPicPr>
          <p:cNvPr id="4" name="Tijdelijke aanduiding voor inhoud 3" descr="Akropoli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412776"/>
            <a:ext cx="3653106" cy="2736304"/>
          </a:xfrm>
        </p:spPr>
      </p:pic>
      <p:pic>
        <p:nvPicPr>
          <p:cNvPr id="5" name="Afbeelding 4" descr="fries van het parthenon door phidi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1484784"/>
            <a:ext cx="3384376" cy="2664296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95536" y="134076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err="1" smtClean="0">
                <a:solidFill>
                  <a:schemeClr val="bg1"/>
                </a:solidFill>
              </a:rPr>
              <a:t>Parthenon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940152" y="364502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rgbClr val="FFFF00"/>
                </a:solidFill>
              </a:rPr>
              <a:t>Fries </a:t>
            </a:r>
            <a:r>
              <a:rPr lang="nl-BE" sz="2400" dirty="0" err="1" smtClean="0">
                <a:solidFill>
                  <a:srgbClr val="FFFF00"/>
                </a:solidFill>
              </a:rPr>
              <a:t>vh</a:t>
            </a:r>
            <a:r>
              <a:rPr lang="nl-BE" sz="2400" dirty="0" smtClean="0">
                <a:solidFill>
                  <a:srgbClr val="FFFF00"/>
                </a:solidFill>
              </a:rPr>
              <a:t> </a:t>
            </a:r>
            <a:r>
              <a:rPr lang="nl-BE" sz="2400" dirty="0" err="1" smtClean="0">
                <a:solidFill>
                  <a:srgbClr val="FFFF00"/>
                </a:solidFill>
              </a:rPr>
              <a:t>Parthenon</a:t>
            </a:r>
            <a:endParaRPr lang="nl-NL" sz="2400" dirty="0">
              <a:solidFill>
                <a:srgbClr val="FFFF00"/>
              </a:solidFill>
            </a:endParaRPr>
          </a:p>
        </p:txBody>
      </p:sp>
      <p:pic>
        <p:nvPicPr>
          <p:cNvPr id="8" name="Afbeelding 7" descr="Olympische grieke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4797152"/>
            <a:ext cx="2701633" cy="1657821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467544" y="436510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Stadionloop</a:t>
            </a:r>
            <a:endParaRPr lang="nl-NL" sz="2400" dirty="0"/>
          </a:p>
        </p:txBody>
      </p:sp>
      <p:pic>
        <p:nvPicPr>
          <p:cNvPr id="13" name="Afbeelding 12" descr="achilles en ajax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4581128"/>
            <a:ext cx="2314575" cy="1971675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6300192" y="450912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err="1" smtClean="0">
                <a:solidFill>
                  <a:srgbClr val="FFFF00"/>
                </a:solidFill>
              </a:rPr>
              <a:t>Achilles</a:t>
            </a:r>
            <a:r>
              <a:rPr lang="nl-BE" sz="2400" dirty="0" smtClean="0">
                <a:solidFill>
                  <a:srgbClr val="FFFF00"/>
                </a:solidFill>
              </a:rPr>
              <a:t> en Ajax </a:t>
            </a:r>
            <a:endParaRPr lang="nl-NL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 smtClean="0"/>
              <a:t>De klassieke oudheid</a:t>
            </a:r>
            <a:br>
              <a:rPr lang="nl-BE" b="1" dirty="0" smtClean="0"/>
            </a:br>
            <a:r>
              <a:rPr lang="nl-BE" b="1" dirty="0" smtClean="0"/>
              <a:t>Griekenland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nl-BE" dirty="0" err="1" smtClean="0"/>
              <a:t>Hermes</a:t>
            </a:r>
            <a:endParaRPr lang="nl-NL" dirty="0"/>
          </a:p>
        </p:txBody>
      </p:sp>
      <p:pic>
        <p:nvPicPr>
          <p:cNvPr id="4" name="Tijdelijke aanduiding voor inhoud 3" descr="hermes door Praxitel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989817" y="2288590"/>
            <a:ext cx="2862104" cy="3876713"/>
          </a:xfrm>
          <a:prstGeom prst="rect">
            <a:avLst/>
          </a:prstGeom>
        </p:spPr>
      </p:pic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nl-BE" dirty="0" err="1" smtClean="0"/>
              <a:t>Asclepius</a:t>
            </a:r>
            <a:endParaRPr lang="nl-BE" dirty="0" smtClean="0"/>
          </a:p>
          <a:p>
            <a:pPr algn="ctr"/>
            <a:r>
              <a:rPr lang="nl-BE" dirty="0" smtClean="0"/>
              <a:t>God van de geneeskunde</a:t>
            </a:r>
            <a:endParaRPr lang="nl-NL" dirty="0"/>
          </a:p>
        </p:txBody>
      </p:sp>
      <p:pic>
        <p:nvPicPr>
          <p:cNvPr id="9" name="Tijdelijke aanduiding voor inhoud 8" descr="asclepius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251786" y="2246214"/>
            <a:ext cx="2704590" cy="3991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 smtClean="0"/>
              <a:t>De klassieke oudheid</a:t>
            </a:r>
            <a:br>
              <a:rPr lang="nl-BE" b="1" dirty="0" smtClean="0"/>
            </a:br>
            <a:r>
              <a:rPr lang="nl-BE" b="1" dirty="0" smtClean="0"/>
              <a:t>Griekenland</a:t>
            </a:r>
            <a:endParaRPr lang="nl-NL" dirty="0"/>
          </a:p>
        </p:txBody>
      </p:sp>
      <p:pic>
        <p:nvPicPr>
          <p:cNvPr id="8" name="Afbeelding 7" descr="plato socrates aristo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2204864"/>
            <a:ext cx="6207043" cy="3464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De klassieke oudheid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BE" dirty="0" smtClean="0"/>
              <a:t>ITALIË</a:t>
            </a:r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Rome = klein dorp</a:t>
            </a:r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Romeinen veroveren Griekse gebieden </a:t>
            </a:r>
            <a:r>
              <a:rPr lang="nl-BE" sz="2000" dirty="0" smtClean="0"/>
              <a:t>(500j later)</a:t>
            </a:r>
          </a:p>
          <a:p>
            <a:pPr>
              <a:buFont typeface="Wingdings" pitchFamily="2" charset="2"/>
              <a:buChar char="Ø"/>
            </a:pPr>
            <a:r>
              <a:rPr lang="nl-BE" dirty="0"/>
              <a:t> </a:t>
            </a:r>
            <a:r>
              <a:rPr lang="nl-BE" dirty="0" smtClean="0"/>
              <a:t>Bouwen reusachtig rijk</a:t>
            </a:r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Leggen wegen aan</a:t>
            </a:r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Wereldstad met prachtige gebouwen</a:t>
            </a:r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Romeinse cultuur belangrijk</a:t>
            </a:r>
          </a:p>
          <a:p>
            <a:pPr lvl="1">
              <a:buFont typeface="Wingdings" pitchFamily="2" charset="2"/>
              <a:buChar char="Ø"/>
            </a:pPr>
            <a:r>
              <a:rPr lang="nl-BE" dirty="0" smtClean="0"/>
              <a:t>Latijn eeuwenlang internationale taal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 smtClean="0"/>
              <a:t>De klassieke oudheid</a:t>
            </a:r>
            <a:br>
              <a:rPr lang="nl-BE" b="1" dirty="0" smtClean="0"/>
            </a:br>
            <a:r>
              <a:rPr lang="nl-BE" b="1" dirty="0" smtClean="0"/>
              <a:t>Italië</a:t>
            </a:r>
            <a:endParaRPr lang="nl-NL" b="1" dirty="0"/>
          </a:p>
        </p:txBody>
      </p:sp>
      <p:pic>
        <p:nvPicPr>
          <p:cNvPr id="4" name="Tijdelijke aanduiding voor inhoud 3" descr="colosseu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3" y="1769806"/>
            <a:ext cx="3510655" cy="2811322"/>
          </a:xfrm>
        </p:spPr>
      </p:pic>
      <p:pic>
        <p:nvPicPr>
          <p:cNvPr id="5" name="Afbeelding 4" descr="triomfboog overwinning in Oranje (ceasar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1772816"/>
            <a:ext cx="4108874" cy="2784402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67544" y="414908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err="1" smtClean="0">
                <a:solidFill>
                  <a:srgbClr val="FFFF00"/>
                </a:solidFill>
              </a:rPr>
              <a:t>Colosseum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283968" y="407707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rgbClr val="FFFF00"/>
                </a:solidFill>
              </a:rPr>
              <a:t>Triomfboog overwinning Oranje</a:t>
            </a:r>
            <a:endParaRPr lang="nl-NL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 smtClean="0"/>
              <a:t>De klassieke oudheid</a:t>
            </a:r>
            <a:br>
              <a:rPr lang="nl-BE" b="1" dirty="0" smtClean="0"/>
            </a:br>
            <a:r>
              <a:rPr lang="nl-BE" b="1" dirty="0" smtClean="0"/>
              <a:t>Italië</a:t>
            </a:r>
            <a:endParaRPr lang="nl-NL" dirty="0"/>
          </a:p>
        </p:txBody>
      </p:sp>
      <p:pic>
        <p:nvPicPr>
          <p:cNvPr id="3" name="Afbeelding 2" descr="zuil van Trajan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486459"/>
            <a:ext cx="2736304" cy="4645354"/>
          </a:xfrm>
          <a:prstGeom prst="rect">
            <a:avLst/>
          </a:prstGeom>
        </p:spPr>
      </p:pic>
      <p:pic>
        <p:nvPicPr>
          <p:cNvPr id="4" name="Afbeelding 3" descr="detail zuil van Trajanu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4437112"/>
            <a:ext cx="2638425" cy="1733550"/>
          </a:xfrm>
          <a:prstGeom prst="rect">
            <a:avLst/>
          </a:prstGeom>
        </p:spPr>
      </p:pic>
      <p:pic>
        <p:nvPicPr>
          <p:cNvPr id="5" name="Afbeelding 4" descr="reliëf zuil van Trajan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7904" y="1484784"/>
            <a:ext cx="1905000" cy="238125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979712" y="1412776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rgbClr val="FFFF00"/>
                </a:solidFill>
              </a:rPr>
              <a:t>Zuil van Trajanus</a:t>
            </a:r>
            <a:endParaRPr lang="nl-NL" sz="2400" dirty="0">
              <a:solidFill>
                <a:srgbClr val="FFFF00"/>
              </a:solidFill>
            </a:endParaRPr>
          </a:p>
        </p:txBody>
      </p:sp>
      <p:pic>
        <p:nvPicPr>
          <p:cNvPr id="7" name="Afbeelding 6" descr="romeinse mijlpaal nr 7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6256" y="1484783"/>
            <a:ext cx="1656184" cy="3486703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6948264" y="5301208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Mijlpaal nr. 79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 smtClean="0"/>
              <a:t>De klassieke oudheid</a:t>
            </a:r>
            <a:br>
              <a:rPr lang="nl-BE" b="1" dirty="0" smtClean="0"/>
            </a:br>
            <a:r>
              <a:rPr lang="nl-BE" b="1" dirty="0" smtClean="0"/>
              <a:t>Italië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nl-BE" dirty="0" smtClean="0"/>
              <a:t>Julius Caesar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nl-BE" dirty="0" smtClean="0"/>
              <a:t>Keizer Augustus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2" descr="Julius Ceas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276872"/>
            <a:ext cx="2952328" cy="3886228"/>
          </a:xfrm>
          <a:prstGeom prst="rect">
            <a:avLst/>
          </a:prstGeom>
        </p:spPr>
      </p:pic>
      <p:pic>
        <p:nvPicPr>
          <p:cNvPr id="4" name="Afbeelding 3" descr="keizer augustu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2265962"/>
            <a:ext cx="2088232" cy="3860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Andere periodes</a:t>
            </a:r>
            <a:endParaRPr lang="nl-NL" b="1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nl-BE" b="1" dirty="0" smtClean="0"/>
              <a:t> De middeleeuwen </a:t>
            </a:r>
            <a:r>
              <a:rPr lang="nl-BE" sz="2400" dirty="0" smtClean="0"/>
              <a:t>(einde RR, burchten</a:t>
            </a:r>
            <a:r>
              <a:rPr lang="nl-BE" sz="2400" smtClean="0"/>
              <a:t>, christendom)</a:t>
            </a:r>
            <a:endParaRPr lang="nl-BE" b="1" dirty="0" smtClean="0"/>
          </a:p>
          <a:p>
            <a:pPr lvl="1">
              <a:buFont typeface="Wingdings" pitchFamily="2" charset="2"/>
              <a:buChar char="Ø"/>
            </a:pPr>
            <a:r>
              <a:rPr lang="nl-BE" dirty="0" smtClean="0"/>
              <a:t> 476 – ca. 1450</a:t>
            </a:r>
            <a:endParaRPr lang="nl-BE" dirty="0"/>
          </a:p>
          <a:p>
            <a:pPr>
              <a:buFont typeface="Wingdings" pitchFamily="2" charset="2"/>
              <a:buChar char="Ø"/>
            </a:pPr>
            <a:r>
              <a:rPr lang="nl-BE" b="1" dirty="0" smtClean="0"/>
              <a:t>De nieuwe tijd </a:t>
            </a:r>
            <a:r>
              <a:rPr lang="nl-BE" sz="2400" dirty="0" smtClean="0"/>
              <a:t>(vorsten en kolonies)</a:t>
            </a:r>
            <a:endParaRPr lang="nl-BE" b="1" dirty="0" smtClean="0"/>
          </a:p>
          <a:p>
            <a:pPr lvl="1">
              <a:buFont typeface="Wingdings" pitchFamily="2" charset="2"/>
              <a:buChar char="Ø"/>
            </a:pPr>
            <a:r>
              <a:rPr lang="nl-BE" dirty="0" smtClean="0"/>
              <a:t> 1450 – ca 1750</a:t>
            </a:r>
            <a:endParaRPr lang="nl-BE" dirty="0"/>
          </a:p>
          <a:p>
            <a:pPr>
              <a:buFont typeface="Wingdings" pitchFamily="2" charset="2"/>
              <a:buChar char="Ø"/>
            </a:pPr>
            <a:r>
              <a:rPr lang="nl-BE" b="1" dirty="0" smtClean="0"/>
              <a:t>De nieuwste tijd </a:t>
            </a:r>
            <a:r>
              <a:rPr lang="nl-BE" sz="2400" dirty="0" smtClean="0"/>
              <a:t>(industriële revolutie)</a:t>
            </a:r>
            <a:endParaRPr lang="nl-BE" sz="2400" b="1" dirty="0" smtClean="0"/>
          </a:p>
          <a:p>
            <a:pPr lvl="1">
              <a:buFont typeface="Wingdings" pitchFamily="2" charset="2"/>
              <a:buChar char="Ø"/>
            </a:pPr>
            <a:r>
              <a:rPr lang="nl-BE" dirty="0" smtClean="0"/>
              <a:t> 1750 - 1945</a:t>
            </a:r>
            <a:endParaRPr lang="nl-BE" dirty="0"/>
          </a:p>
          <a:p>
            <a:pPr>
              <a:buFont typeface="Wingdings" pitchFamily="2" charset="2"/>
              <a:buChar char="Ø"/>
            </a:pPr>
            <a:r>
              <a:rPr lang="nl-BE" b="1" dirty="0" smtClean="0"/>
              <a:t>Eigen tijd </a:t>
            </a:r>
            <a:r>
              <a:rPr lang="nl-BE" sz="2400" dirty="0" smtClean="0"/>
              <a:t>(welvaartmaatschappij)</a:t>
            </a:r>
          </a:p>
          <a:p>
            <a:pPr lvl="1">
              <a:buFont typeface="Wingdings" pitchFamily="2" charset="2"/>
              <a:buChar char="Ø"/>
            </a:pPr>
            <a:r>
              <a:rPr lang="nl-BE" dirty="0"/>
              <a:t> </a:t>
            </a:r>
            <a:r>
              <a:rPr lang="nl-BE" dirty="0" smtClean="0"/>
              <a:t>1945 - …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4000" b="1" dirty="0" smtClean="0"/>
              <a:t>Indeling van geschiedenis in periodes 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 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prehistorie: </a:t>
            </a:r>
            <a:r>
              <a:rPr lang="nl-NL" dirty="0" smtClean="0"/>
              <a:t>2,5 miljoen j geleden -</a:t>
            </a:r>
            <a:r>
              <a:rPr lang="nl-NL" dirty="0" smtClean="0"/>
              <a:t> </a:t>
            </a:r>
            <a:r>
              <a:rPr lang="nl-NL" dirty="0" smtClean="0"/>
              <a:t>3500 v.Chr.</a:t>
            </a:r>
          </a:p>
          <a:p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 Oude Nabije Oosten </a:t>
            </a:r>
            <a:r>
              <a:rPr lang="nl-NL" dirty="0" smtClean="0"/>
              <a:t>(de stroomculturen) 3500 v.Chr. tot 800 v.Chr.</a:t>
            </a:r>
          </a:p>
          <a:p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klassieke oudheid</a:t>
            </a:r>
            <a:r>
              <a:rPr lang="nl-NL" dirty="0"/>
              <a:t>:</a:t>
            </a:r>
            <a:r>
              <a:rPr lang="nl-NL" dirty="0" smtClean="0"/>
              <a:t> </a:t>
            </a:r>
            <a:r>
              <a:rPr lang="nl-NL" dirty="0"/>
              <a:t>800 v.Chr. tot </a:t>
            </a:r>
            <a:r>
              <a:rPr lang="nl-NL" dirty="0" smtClean="0"/>
              <a:t>476</a:t>
            </a:r>
            <a:endParaRPr lang="nl-NL" dirty="0"/>
          </a:p>
          <a:p>
            <a:r>
              <a:rPr lang="nl-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 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middeleeuwen</a:t>
            </a:r>
            <a:r>
              <a:rPr lang="nl-NL" dirty="0" smtClean="0"/>
              <a:t>: 476-1450</a:t>
            </a:r>
            <a:endParaRPr lang="nl-NL" dirty="0"/>
          </a:p>
          <a:p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Nieuwe tijd</a:t>
            </a:r>
            <a:r>
              <a:rPr lang="nl-NL" dirty="0" smtClean="0"/>
              <a:t>: </a:t>
            </a:r>
            <a:r>
              <a:rPr lang="nl-NL" dirty="0"/>
              <a:t>1450-1750</a:t>
            </a:r>
          </a:p>
          <a:p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Nieuwse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tijd</a:t>
            </a:r>
            <a:r>
              <a:rPr lang="nl-NL" dirty="0" smtClean="0"/>
              <a:t>: 1750-1945</a:t>
            </a:r>
            <a:endParaRPr lang="nl-NL" dirty="0"/>
          </a:p>
          <a:p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Eigen tijd</a:t>
            </a:r>
            <a:r>
              <a:rPr lang="nl-NL" dirty="0" smtClean="0"/>
              <a:t>: </a:t>
            </a:r>
            <a:r>
              <a:rPr lang="nl-NL" dirty="0"/>
              <a:t>1945-nu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b="1" dirty="0" smtClean="0"/>
              <a:t>De </a:t>
            </a:r>
            <a:r>
              <a:rPr lang="nl-BE" b="1" dirty="0" err="1" smtClean="0"/>
              <a:t>préhistorie</a:t>
            </a:r>
            <a:r>
              <a:rPr lang="nl-BE" b="1" dirty="0" smtClean="0"/>
              <a:t>/Oudste tijden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467544" y="1556792"/>
            <a:ext cx="2448272" cy="136815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Periode</a:t>
            </a:r>
            <a:endParaRPr lang="nl-NL" sz="2800" dirty="0"/>
          </a:p>
        </p:txBody>
      </p:sp>
      <p:sp>
        <p:nvSpPr>
          <p:cNvPr id="6" name="Afgeronde rechthoek 5"/>
          <p:cNvSpPr/>
          <p:nvPr/>
        </p:nvSpPr>
        <p:spPr>
          <a:xfrm>
            <a:off x="467544" y="3140968"/>
            <a:ext cx="2448272" cy="136815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kunstwerken</a:t>
            </a:r>
            <a:endParaRPr lang="nl-NL" sz="2800" dirty="0"/>
          </a:p>
        </p:txBody>
      </p:sp>
      <p:sp>
        <p:nvSpPr>
          <p:cNvPr id="7" name="Afgeronde rechthoek 6"/>
          <p:cNvSpPr/>
          <p:nvPr/>
        </p:nvSpPr>
        <p:spPr>
          <a:xfrm>
            <a:off x="3923928" y="4365104"/>
            <a:ext cx="4752528" cy="172819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Zwervers werden boeren</a:t>
            </a:r>
            <a:endParaRPr lang="nl-NL" sz="2800" dirty="0"/>
          </a:p>
        </p:txBody>
      </p:sp>
      <p:sp>
        <p:nvSpPr>
          <p:cNvPr id="8" name="Afgeronde rechthoek 7"/>
          <p:cNvSpPr/>
          <p:nvPr/>
        </p:nvSpPr>
        <p:spPr>
          <a:xfrm>
            <a:off x="467544" y="4725144"/>
            <a:ext cx="2448272" cy="136815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Na laatste ijstijd:</a:t>
            </a:r>
            <a:endParaRPr lang="nl-NL" sz="2800" dirty="0"/>
          </a:p>
        </p:txBody>
      </p:sp>
      <p:sp>
        <p:nvSpPr>
          <p:cNvPr id="9" name="Afgeronde rechthoek 8"/>
          <p:cNvSpPr/>
          <p:nvPr/>
        </p:nvSpPr>
        <p:spPr>
          <a:xfrm>
            <a:off x="3923928" y="1628800"/>
            <a:ext cx="4752528" cy="172819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Rondzwervende voedselverzamelaars- jagers</a:t>
            </a:r>
            <a:endParaRPr lang="nl-NL" sz="2800" dirty="0"/>
          </a:p>
        </p:txBody>
      </p:sp>
      <p:sp>
        <p:nvSpPr>
          <p:cNvPr id="10" name="Afgeronde rechthoek 9"/>
          <p:cNvSpPr/>
          <p:nvPr/>
        </p:nvSpPr>
        <p:spPr>
          <a:xfrm>
            <a:off x="467544" y="1556792"/>
            <a:ext cx="2448272" cy="136815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2,5 </a:t>
            </a:r>
            <a:r>
              <a:rPr lang="nl-BE" sz="2800" dirty="0" err="1" smtClean="0"/>
              <a:t>mlj</a:t>
            </a:r>
            <a:r>
              <a:rPr lang="nl-BE" sz="2800" dirty="0" smtClean="0"/>
              <a:t> jaar geleden - </a:t>
            </a:r>
            <a:r>
              <a:rPr lang="nl-BE" sz="2800" dirty="0" smtClean="0"/>
              <a:t> </a:t>
            </a:r>
            <a:r>
              <a:rPr lang="nl-BE" sz="2800" dirty="0" smtClean="0"/>
              <a:t>ca 3500 </a:t>
            </a:r>
            <a:r>
              <a:rPr lang="nl-BE" sz="2800" dirty="0" err="1" smtClean="0"/>
              <a:t>v.C</a:t>
            </a:r>
            <a:r>
              <a:rPr lang="nl-BE" sz="2800" dirty="0" smtClean="0"/>
              <a:t>.</a:t>
            </a:r>
          </a:p>
        </p:txBody>
      </p:sp>
      <p:sp>
        <p:nvSpPr>
          <p:cNvPr id="11" name="Afgeronde rechthoek 10"/>
          <p:cNvSpPr/>
          <p:nvPr/>
        </p:nvSpPr>
        <p:spPr>
          <a:xfrm>
            <a:off x="467544" y="4725144"/>
            <a:ext cx="2448272" cy="136815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nl-BE" sz="2800" dirty="0" smtClean="0"/>
              <a:t>Vruchtbare gronden</a:t>
            </a:r>
          </a:p>
        </p:txBody>
      </p:sp>
      <p:sp>
        <p:nvSpPr>
          <p:cNvPr id="12" name="Afgeronde rechthoek 11"/>
          <p:cNvSpPr/>
          <p:nvPr/>
        </p:nvSpPr>
        <p:spPr>
          <a:xfrm>
            <a:off x="3923928" y="1628800"/>
            <a:ext cx="4752528" cy="172819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nl-BE" sz="2400" dirty="0" smtClean="0"/>
              <a:t>- Handiger &amp; verstandiger</a:t>
            </a:r>
          </a:p>
          <a:p>
            <a:pPr lvl="1"/>
            <a:r>
              <a:rPr lang="nl-BE" sz="2400" dirty="0" smtClean="0"/>
              <a:t>- Betere wapens &amp; werktuigen</a:t>
            </a:r>
          </a:p>
          <a:p>
            <a:pPr lvl="1"/>
            <a:r>
              <a:rPr lang="nl-BE" sz="2400" dirty="0" smtClean="0"/>
              <a:t>- Leren vuur beheersen</a:t>
            </a:r>
          </a:p>
        </p:txBody>
      </p:sp>
      <p:sp>
        <p:nvSpPr>
          <p:cNvPr id="13" name="Afgeronde rechthoek 12"/>
          <p:cNvSpPr/>
          <p:nvPr/>
        </p:nvSpPr>
        <p:spPr>
          <a:xfrm>
            <a:off x="3923928" y="4365104"/>
            <a:ext cx="4752528" cy="172819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buFontTx/>
              <a:buChar char="-"/>
            </a:pPr>
            <a:r>
              <a:rPr lang="nl-BE" sz="2400" dirty="0" smtClean="0"/>
              <a:t> Graan oogsten</a:t>
            </a:r>
          </a:p>
          <a:p>
            <a:pPr lvl="1">
              <a:buFontTx/>
              <a:buChar char="-"/>
            </a:pPr>
            <a:r>
              <a:rPr lang="nl-BE" sz="2400" dirty="0"/>
              <a:t> </a:t>
            </a:r>
            <a:r>
              <a:rPr lang="nl-BE" sz="2400" dirty="0" smtClean="0"/>
              <a:t>Dieren kweken</a:t>
            </a:r>
          </a:p>
          <a:p>
            <a:pPr lvl="1"/>
            <a:r>
              <a:rPr lang="nl-BE" sz="2400" dirty="0" smtClean="0"/>
              <a:t>- Wonen hutten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Rotstekeningen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Tijdelijke aanduiding voor inhoud 3" descr="rotstekenin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996952"/>
            <a:ext cx="3168352" cy="2574286"/>
          </a:xfrm>
        </p:spPr>
      </p:pic>
      <p:pic>
        <p:nvPicPr>
          <p:cNvPr id="5" name="Afbeelding 4" descr="rotstekening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2996952"/>
            <a:ext cx="3816424" cy="257446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23528" y="162880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dirty="0" smtClean="0"/>
              <a:t>Moderne kunst van de </a:t>
            </a:r>
            <a:r>
              <a:rPr lang="nl-BE" sz="3200" dirty="0" err="1" smtClean="0"/>
              <a:t>préhistorie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Het nabije Oosten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467544" y="1340768"/>
            <a:ext cx="2448272" cy="136815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Periode</a:t>
            </a:r>
            <a:endParaRPr lang="nl-NL" sz="2800" dirty="0"/>
          </a:p>
        </p:txBody>
      </p:sp>
      <p:sp>
        <p:nvSpPr>
          <p:cNvPr id="5" name="Afgeronde rechthoek 4"/>
          <p:cNvSpPr/>
          <p:nvPr/>
        </p:nvSpPr>
        <p:spPr>
          <a:xfrm>
            <a:off x="4644008" y="1340768"/>
            <a:ext cx="4032448" cy="172819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/>
              <a:t>Oudste beschavingen ontwikkelen zich</a:t>
            </a:r>
            <a:endParaRPr lang="nl-NL" sz="2400" dirty="0"/>
          </a:p>
        </p:txBody>
      </p:sp>
      <p:sp>
        <p:nvSpPr>
          <p:cNvPr id="6" name="Afgeronde rechthoek 5"/>
          <p:cNvSpPr/>
          <p:nvPr/>
        </p:nvSpPr>
        <p:spPr>
          <a:xfrm>
            <a:off x="395536" y="3429000"/>
            <a:ext cx="2592288" cy="136815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Egypte</a:t>
            </a:r>
            <a:endParaRPr lang="nl-NL" sz="2800" dirty="0"/>
          </a:p>
        </p:txBody>
      </p:sp>
      <p:sp>
        <p:nvSpPr>
          <p:cNvPr id="7" name="Afgeronde rechthoek 6"/>
          <p:cNvSpPr/>
          <p:nvPr/>
        </p:nvSpPr>
        <p:spPr>
          <a:xfrm>
            <a:off x="467544" y="1340768"/>
            <a:ext cx="2448272" cy="136815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Ca 3500 </a:t>
            </a:r>
            <a:r>
              <a:rPr lang="nl-BE" sz="2800" dirty="0" err="1" smtClean="0"/>
              <a:t>v.C</a:t>
            </a:r>
            <a:r>
              <a:rPr lang="nl-BE" sz="2800" dirty="0" smtClean="0"/>
              <a:t>. – ca 800 v. C.</a:t>
            </a:r>
            <a:endParaRPr lang="nl-NL" sz="2800" dirty="0"/>
          </a:p>
        </p:txBody>
      </p:sp>
      <p:sp>
        <p:nvSpPr>
          <p:cNvPr id="8" name="Afgeronde rechthoek 7"/>
          <p:cNvSpPr/>
          <p:nvPr/>
        </p:nvSpPr>
        <p:spPr>
          <a:xfrm>
            <a:off x="4644008" y="1340768"/>
            <a:ext cx="4104456" cy="172819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2400" dirty="0" smtClean="0"/>
              <a:t>Aan de oevers van stromen:</a:t>
            </a:r>
          </a:p>
          <a:p>
            <a:pPr>
              <a:buFontTx/>
              <a:buChar char="-"/>
            </a:pPr>
            <a:r>
              <a:rPr lang="nl-BE" sz="2400" dirty="0" smtClean="0"/>
              <a:t> </a:t>
            </a:r>
            <a:r>
              <a:rPr lang="nl-BE" sz="2400" dirty="0" err="1" smtClean="0"/>
              <a:t>Eurfraat</a:t>
            </a:r>
            <a:endParaRPr lang="nl-BE" sz="2400" dirty="0" smtClean="0"/>
          </a:p>
          <a:p>
            <a:pPr>
              <a:buFontTx/>
              <a:buChar char="-"/>
            </a:pPr>
            <a:r>
              <a:rPr lang="nl-BE" sz="2400" dirty="0" smtClean="0"/>
              <a:t> Tigris (</a:t>
            </a:r>
            <a:r>
              <a:rPr lang="nl-BE" sz="2400" dirty="0" err="1" smtClean="0"/>
              <a:t>Mesopotamië</a:t>
            </a:r>
            <a:r>
              <a:rPr lang="nl-BE" sz="2400" dirty="0" smtClean="0"/>
              <a:t>)</a:t>
            </a:r>
          </a:p>
          <a:p>
            <a:pPr>
              <a:buFontTx/>
              <a:buChar char="-"/>
            </a:pPr>
            <a:r>
              <a:rPr lang="nl-BE" sz="2400" dirty="0" smtClean="0"/>
              <a:t> Nijl (Egypte</a:t>
            </a:r>
          </a:p>
        </p:txBody>
      </p:sp>
      <p:sp>
        <p:nvSpPr>
          <p:cNvPr id="9" name="Afgeronde rechthoek 8"/>
          <p:cNvSpPr/>
          <p:nvPr/>
        </p:nvSpPr>
        <p:spPr>
          <a:xfrm>
            <a:off x="395536" y="3429000"/>
            <a:ext cx="2592288" cy="136815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2400" dirty="0" smtClean="0"/>
              <a:t>- Heel vruchtbaar</a:t>
            </a:r>
          </a:p>
          <a:p>
            <a:r>
              <a:rPr lang="nl-BE" sz="2400" dirty="0" smtClean="0"/>
              <a:t>- Door jaarlijkse </a:t>
            </a:r>
            <a:r>
              <a:rPr lang="nl-BE" sz="2400" dirty="0" err="1" smtClean="0"/>
              <a:t>Nijloverstroming</a:t>
            </a:r>
            <a:endParaRPr lang="nl-NL" sz="2400" dirty="0"/>
          </a:p>
        </p:txBody>
      </p:sp>
      <p:sp>
        <p:nvSpPr>
          <p:cNvPr id="10" name="Afgeronde rechthoek 9"/>
          <p:cNvSpPr/>
          <p:nvPr/>
        </p:nvSpPr>
        <p:spPr>
          <a:xfrm>
            <a:off x="3203848" y="3429000"/>
            <a:ext cx="2736304" cy="136815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 Boeren</a:t>
            </a:r>
            <a:endParaRPr lang="nl-NL" sz="2800" dirty="0"/>
          </a:p>
        </p:txBody>
      </p:sp>
      <p:sp>
        <p:nvSpPr>
          <p:cNvPr id="11" name="Afgeronde rechthoek 10"/>
          <p:cNvSpPr/>
          <p:nvPr/>
        </p:nvSpPr>
        <p:spPr>
          <a:xfrm>
            <a:off x="6156176" y="3429000"/>
            <a:ext cx="2736304" cy="144016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Ambachtlui</a:t>
            </a:r>
            <a:endParaRPr lang="nl-NL" sz="2800" dirty="0"/>
          </a:p>
        </p:txBody>
      </p:sp>
      <p:sp>
        <p:nvSpPr>
          <p:cNvPr id="12" name="Afgeronde rechthoek 11"/>
          <p:cNvSpPr/>
          <p:nvPr/>
        </p:nvSpPr>
        <p:spPr>
          <a:xfrm>
            <a:off x="3203848" y="3429000"/>
            <a:ext cx="2736304" cy="136815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2400" dirty="0" smtClean="0"/>
              <a:t>Bewerken bodem:</a:t>
            </a:r>
          </a:p>
          <a:p>
            <a:pPr>
              <a:buFontTx/>
              <a:buChar char="-"/>
            </a:pPr>
            <a:r>
              <a:rPr lang="nl-BE" sz="2400" dirty="0" smtClean="0"/>
              <a:t> Graan (voedsel)</a:t>
            </a:r>
          </a:p>
          <a:p>
            <a:pPr>
              <a:buFontTx/>
              <a:buChar char="-"/>
            </a:pPr>
            <a:r>
              <a:rPr lang="nl-BE" sz="2400" dirty="0" smtClean="0"/>
              <a:t> Vlas (kledij)</a:t>
            </a:r>
          </a:p>
        </p:txBody>
      </p:sp>
      <p:sp>
        <p:nvSpPr>
          <p:cNvPr id="13" name="Afgeronde rechthoek 12"/>
          <p:cNvSpPr/>
          <p:nvPr/>
        </p:nvSpPr>
        <p:spPr>
          <a:xfrm>
            <a:off x="6156176" y="3429000"/>
            <a:ext cx="2736304" cy="144016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nl-BE" sz="2400" dirty="0" smtClean="0"/>
              <a:t> Kunstvoorwerpen</a:t>
            </a:r>
          </a:p>
          <a:p>
            <a:pPr>
              <a:buFontTx/>
              <a:buChar char="-"/>
            </a:pPr>
            <a:r>
              <a:rPr lang="nl-BE" sz="2400" dirty="0" smtClean="0"/>
              <a:t> Bouwwerken </a:t>
            </a:r>
            <a:endParaRPr lang="nl-NL" sz="2400" dirty="0"/>
          </a:p>
        </p:txBody>
      </p:sp>
      <p:sp>
        <p:nvSpPr>
          <p:cNvPr id="14" name="Tekstvak 13"/>
          <p:cNvSpPr txBox="1"/>
          <p:nvPr/>
        </p:nvSpPr>
        <p:spPr>
          <a:xfrm>
            <a:off x="467544" y="5013176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BE" sz="3200" b="1" dirty="0" smtClean="0"/>
              <a:t>Egypte groeit uit tot een hoogstaande beschaving onder leiding van de farao</a:t>
            </a:r>
            <a:endParaRPr lang="nl-N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Kunst in Egypte</a:t>
            </a:r>
            <a:endParaRPr lang="nl-NL" b="1" dirty="0"/>
          </a:p>
        </p:txBody>
      </p:sp>
      <p:pic>
        <p:nvPicPr>
          <p:cNvPr id="4" name="Tijdelijke aanduiding voor inhoud 3" descr="3 piramides gize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700808"/>
            <a:ext cx="4490381" cy="2088232"/>
          </a:xfrm>
        </p:spPr>
      </p:pic>
      <p:pic>
        <p:nvPicPr>
          <p:cNvPr id="5" name="Afbeelding 4" descr="cheops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1666899"/>
            <a:ext cx="3096344" cy="2193243"/>
          </a:xfrm>
          <a:prstGeom prst="rect">
            <a:avLst/>
          </a:prstGeom>
        </p:spPr>
      </p:pic>
      <p:pic>
        <p:nvPicPr>
          <p:cNvPr id="7" name="Afbeelding 6" descr="toettanchamon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365104"/>
            <a:ext cx="4508584" cy="1872208"/>
          </a:xfrm>
          <a:prstGeom prst="rect">
            <a:avLst/>
          </a:prstGeom>
        </p:spPr>
      </p:pic>
      <p:pic>
        <p:nvPicPr>
          <p:cNvPr id="8" name="Afbeelding 7" descr="sfinx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24128" y="4293096"/>
            <a:ext cx="2568285" cy="1926214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1043608" y="436510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/>
              <a:t>Toetanchamon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5940152" y="42930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Sfinx 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5436096" y="155679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/>
              <a:t>Cheops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Kunst in Egypte</a:t>
            </a:r>
            <a:endParaRPr lang="nl-NL" b="1" dirty="0"/>
          </a:p>
        </p:txBody>
      </p:sp>
      <p:pic>
        <p:nvPicPr>
          <p:cNvPr id="4" name="Tijdelijke aanduiding voor inhoud 3" descr="egypt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43273" y="1600200"/>
            <a:ext cx="5657454" cy="452596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691680" y="12687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/>
              <a:t>Aboe</a:t>
            </a:r>
            <a:r>
              <a:rPr lang="nl-BE" dirty="0" smtClean="0"/>
              <a:t> Simbel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Kunst in Egypte</a:t>
            </a:r>
            <a:endParaRPr lang="nl-NL" b="1" dirty="0"/>
          </a:p>
        </p:txBody>
      </p:sp>
      <p:pic>
        <p:nvPicPr>
          <p:cNvPr id="4" name="Tijdelijke aanduiding voor inhoud 3" descr="hiërogliefe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1700808"/>
            <a:ext cx="2609850" cy="1752600"/>
          </a:xfrm>
        </p:spPr>
      </p:pic>
      <p:pic>
        <p:nvPicPr>
          <p:cNvPr id="5" name="Afbeelding 4" descr="hiërogliefen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1700808"/>
            <a:ext cx="4514306" cy="1584176"/>
          </a:xfrm>
          <a:prstGeom prst="rect">
            <a:avLst/>
          </a:prstGeom>
        </p:spPr>
      </p:pic>
      <p:pic>
        <p:nvPicPr>
          <p:cNvPr id="6" name="Afbeelding 5" descr="hiërogliefen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7584" y="4149079"/>
            <a:ext cx="2880320" cy="2172045"/>
          </a:xfrm>
          <a:prstGeom prst="rect">
            <a:avLst/>
          </a:prstGeom>
        </p:spPr>
      </p:pic>
      <p:pic>
        <p:nvPicPr>
          <p:cNvPr id="7" name="Afbeelding 6" descr="hiërogliefen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03442" y="3789039"/>
            <a:ext cx="1864902" cy="25202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De klassieke oudheid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Periode: 800 v. C. – 476</a:t>
            </a:r>
          </a:p>
          <a:p>
            <a:pPr>
              <a:buNone/>
            </a:pPr>
            <a:r>
              <a:rPr lang="nl-BE" dirty="0" smtClean="0"/>
              <a:t>GRIEKENLAND</a:t>
            </a:r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Dorpen -&gt; steden</a:t>
            </a:r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Kunst kwam tot bloei</a:t>
            </a:r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Grondleggers </a:t>
            </a:r>
            <a:r>
              <a:rPr lang="nl-BE" dirty="0" err="1" smtClean="0"/>
              <a:t>vd</a:t>
            </a:r>
            <a:r>
              <a:rPr lang="nl-BE" dirty="0" smtClean="0"/>
              <a:t> wetenschappen</a:t>
            </a:r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Drijven handel met verre streken</a:t>
            </a:r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Griekse cultuur verspreid zich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336</Words>
  <Application>Microsoft Office PowerPoint</Application>
  <PresentationFormat>Diavoorstelling (4:3)</PresentationFormat>
  <Paragraphs>114</Paragraphs>
  <Slides>17</Slides>
  <Notes>17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Office-thema</vt:lpstr>
      <vt:lpstr>Geschiedenis</vt:lpstr>
      <vt:lpstr>Indeling van geschiedenis in periodes </vt:lpstr>
      <vt:lpstr>De préhistorie/Oudste tijden</vt:lpstr>
      <vt:lpstr>Rotstekeningen</vt:lpstr>
      <vt:lpstr>Het nabije Oosten</vt:lpstr>
      <vt:lpstr>Kunst in Egypte</vt:lpstr>
      <vt:lpstr>Kunst in Egypte</vt:lpstr>
      <vt:lpstr>Kunst in Egypte</vt:lpstr>
      <vt:lpstr>De klassieke oudheid</vt:lpstr>
      <vt:lpstr>De klassieke oudheid Griekenland</vt:lpstr>
      <vt:lpstr>De klassieke oudheid Griekenland</vt:lpstr>
      <vt:lpstr>De klassieke oudheid Griekenland</vt:lpstr>
      <vt:lpstr>De klassieke oudheid</vt:lpstr>
      <vt:lpstr>De klassieke oudheid Italië</vt:lpstr>
      <vt:lpstr>De klassieke oudheid Italië</vt:lpstr>
      <vt:lpstr>De klassieke oudheid Italië</vt:lpstr>
      <vt:lpstr>Andere periodes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Geschiedenis</dc:title>
  <dc:creator>Valued Acer Customer</dc:creator>
  <cp:lastModifiedBy>Valued Acer Customer</cp:lastModifiedBy>
  <cp:revision>32</cp:revision>
  <dcterms:created xsi:type="dcterms:W3CDTF">2012-09-02T12:41:04Z</dcterms:created>
  <dcterms:modified xsi:type="dcterms:W3CDTF">2012-09-11T11:57:52Z</dcterms:modified>
</cp:coreProperties>
</file>