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42"/>
  </p:notesMasterIdLst>
  <p:sldIdLst>
    <p:sldId id="256" r:id="rId2"/>
    <p:sldId id="304" r:id="rId3"/>
    <p:sldId id="307" r:id="rId4"/>
    <p:sldId id="257" r:id="rId5"/>
    <p:sldId id="306" r:id="rId6"/>
    <p:sldId id="258" r:id="rId7"/>
    <p:sldId id="281" r:id="rId8"/>
    <p:sldId id="296" r:id="rId9"/>
    <p:sldId id="297" r:id="rId10"/>
    <p:sldId id="299" r:id="rId11"/>
    <p:sldId id="259" r:id="rId12"/>
    <p:sldId id="263" r:id="rId13"/>
    <p:sldId id="283" r:id="rId14"/>
    <p:sldId id="264" r:id="rId15"/>
    <p:sldId id="265" r:id="rId16"/>
    <p:sldId id="266" r:id="rId17"/>
    <p:sldId id="302" r:id="rId18"/>
    <p:sldId id="267" r:id="rId19"/>
    <p:sldId id="293" r:id="rId20"/>
    <p:sldId id="274" r:id="rId21"/>
    <p:sldId id="294" r:id="rId22"/>
    <p:sldId id="287" r:id="rId23"/>
    <p:sldId id="282" r:id="rId24"/>
    <p:sldId id="275" r:id="rId25"/>
    <p:sldId id="295" r:id="rId26"/>
    <p:sldId id="276" r:id="rId27"/>
    <p:sldId id="300" r:id="rId28"/>
    <p:sldId id="292" r:id="rId29"/>
    <p:sldId id="273" r:id="rId30"/>
    <p:sldId id="284" r:id="rId31"/>
    <p:sldId id="270" r:id="rId32"/>
    <p:sldId id="271" r:id="rId33"/>
    <p:sldId id="272" r:id="rId34"/>
    <p:sldId id="269" r:id="rId35"/>
    <p:sldId id="261" r:id="rId36"/>
    <p:sldId id="301" r:id="rId37"/>
    <p:sldId id="298" r:id="rId38"/>
    <p:sldId id="277" r:id="rId39"/>
    <p:sldId id="305" r:id="rId40"/>
    <p:sldId id="30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401F-4ABC-4FE2-B183-34AC8B493564}" type="datetimeFigureOut">
              <a:rPr lang="nl-BE" smtClean="0"/>
              <a:t>12/03/2019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590EB-8EF6-49AA-9BCD-E27569A64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36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A407693-D078-440E-AF60-7998BC67D13B}" type="datetime1">
              <a:rPr lang="nl-BE" smtClean="0"/>
              <a:t>12/03/2019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560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8D5-33D5-4BD7-B33C-8FC7C81986CE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8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705B-0DE4-45B3-841D-C9DBAEAB720D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52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72BC-28C8-4A95-B4B9-0E77BF57EAFC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D0-8E5F-424A-A24C-EC2FE676A168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646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7BFB-9626-4076-A87D-C449CFA37FD3}" type="datetime1">
              <a:rPr lang="nl-BE" smtClean="0"/>
              <a:t>12/03/2019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765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DD88-7288-41CE-869B-354B7EFC04A5}" type="datetime1">
              <a:rPr lang="nl-BE" smtClean="0"/>
              <a:t>12/03/2019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075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B594-0887-4A06-AA9C-5153E7277468}" type="datetime1">
              <a:rPr lang="nl-BE" smtClean="0"/>
              <a:t>12/03/2019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747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BDA3-197D-4E94-8E2C-F97E85E0CFE9}" type="datetime1">
              <a:rPr lang="nl-BE" smtClean="0"/>
              <a:t>12/03/2019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05BF-B816-4C22-AE98-CB45610699AF}" type="datetime1">
              <a:rPr lang="nl-BE" smtClean="0"/>
              <a:t>12/03/2019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193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B5C5-CF2C-44FB-92B6-7562B7E5C7C2}" type="datetime1">
              <a:rPr lang="nl-BE" smtClean="0"/>
              <a:t>12/03/2019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06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486-2425-42E6-882E-EC3E60D31088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1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691-84E3-40EC-B48E-86EC0F0F2E29}" type="datetime1">
              <a:rPr lang="nl-BE" smtClean="0"/>
              <a:t>12/03/2019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725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500C-D675-4D17-BB0F-2148FE45D648}" type="datetime1">
              <a:rPr lang="nl-BE" smtClean="0"/>
              <a:t>12/03/2019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50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BD1B-3DC3-439F-893D-D74BA9B129D5}" type="datetime1">
              <a:rPr lang="nl-BE" smtClean="0"/>
              <a:t>12/03/2019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26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468-E2A5-4F55-98CD-5316EB00F0B0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9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51A-3726-4E7E-B790-D26E6B1AF831}" type="datetime1">
              <a:rPr lang="nl-BE" smtClean="0"/>
              <a:t>12/03/2019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60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9009-6B2B-442E-8E96-37A97F4C33F0}" type="datetime1">
              <a:rPr lang="nl-BE" smtClean="0"/>
              <a:t>12/03/2019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01555-C6D5-4C5C-8A3B-95392CFF12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557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https://www.google.com/url?sa=i&amp;source=images&amp;cd=&amp;cad=rja&amp;uact=8&amp;ved=2ahUKEwiE0cb61J_fAhWB-6QKHREyCs4QjRx6BAgBEAU&amp;url=https://goosed.ie/lego-traditional-toys-with-modern-tech-twists/&amp;psig=AOvVaw28juDP5ERm3ZmUZsLM3FOj&amp;ust=1544888669346523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wiInL15_fAhVO26QKHXXkCPUQjRx6BAgBEAU&amp;url=https://www.buzzfeed.com/terripous/facts-about-bees&amp;psig=AOvVaw3kb3mmvNw-CtRf0E_uG_dy&amp;ust=1544889295669978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asacaseycourtney.files.wordpress.com/2008/08/rsa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36E3F07-4E9A-41DE-9145-E4B20E1F61E5}"/>
              </a:ext>
            </a:extLst>
          </p:cNvPr>
          <p:cNvSpPr txBox="1"/>
          <p:nvPr/>
        </p:nvSpPr>
        <p:spPr>
          <a:xfrm>
            <a:off x="2014151" y="1099751"/>
            <a:ext cx="8390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>
                <a:solidFill>
                  <a:schemeClr val="bg1"/>
                </a:solidFill>
              </a:rPr>
              <a:t>WISKUNDIGE CODES</a:t>
            </a:r>
          </a:p>
          <a:p>
            <a:pPr algn="ctr"/>
            <a:r>
              <a:rPr lang="nl-BE" sz="4800" b="1" dirty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nl-BE" sz="4800" b="1" dirty="0">
                <a:solidFill>
                  <a:schemeClr val="bg1"/>
                </a:solidFill>
              </a:rPr>
              <a:t>EXPERIMENTEN MET Pi en Phi</a:t>
            </a:r>
          </a:p>
          <a:p>
            <a:pPr algn="ctr"/>
            <a:endParaRPr lang="nl-BE" sz="4800" b="1" dirty="0">
              <a:solidFill>
                <a:schemeClr val="bg1"/>
              </a:solidFill>
            </a:endParaRPr>
          </a:p>
          <a:p>
            <a:pPr algn="ctr"/>
            <a:r>
              <a:rPr lang="nl-BE" sz="4800" dirty="0">
                <a:solidFill>
                  <a:schemeClr val="bg1"/>
                </a:solidFill>
              </a:rPr>
              <a:t>Dr. Luc Gheysens</a:t>
            </a:r>
          </a:p>
          <a:p>
            <a:pPr algn="ctr"/>
            <a:r>
              <a:rPr lang="nl-BE" sz="4800" dirty="0">
                <a:solidFill>
                  <a:schemeClr val="bg1"/>
                </a:solidFill>
              </a:rPr>
              <a:t>VIVES – 14 maart 2019</a:t>
            </a:r>
          </a:p>
        </p:txBody>
      </p:sp>
    </p:spTree>
    <p:extLst>
      <p:ext uri="{BB962C8B-B14F-4D97-AF65-F5344CB8AC3E}">
        <p14:creationId xmlns:p14="http://schemas.microsoft.com/office/powerpoint/2010/main" val="23610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3001" y="29860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nl-BE" sz="3200" dirty="0" err="1">
                <a:solidFill>
                  <a:schemeClr val="bg1"/>
                </a:solidFill>
              </a:rPr>
              <a:t>QR-code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2276872"/>
            <a:ext cx="3048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711624" y="148478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QR = QUICK RESPONSE  (1994)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135560" y="558924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err="1"/>
              <a:t>www.gnomon.bloggen.be</a:t>
            </a:r>
            <a:endParaRPr lang="nl-BE" sz="32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1AA461D-B6BF-4E3B-8CD1-A58119A6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10</a:t>
            </a:fld>
            <a:endParaRPr 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D23F63-C3FF-4CFE-8EE9-4AA9C149D701}"/>
              </a:ext>
            </a:extLst>
          </p:cNvPr>
          <p:cNvSpPr/>
          <p:nvPr/>
        </p:nvSpPr>
        <p:spPr>
          <a:xfrm>
            <a:off x="2656703" y="696319"/>
            <a:ext cx="7142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3,141592653589792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C54054-8ECF-4749-94BD-CC1F29DF4574}"/>
              </a:ext>
            </a:extLst>
          </p:cNvPr>
          <p:cNvSpPr txBox="1"/>
          <p:nvPr/>
        </p:nvSpPr>
        <p:spPr>
          <a:xfrm>
            <a:off x="1750276" y="4121931"/>
            <a:ext cx="8513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3) Leg nu de t bovenste kaarten van het stapeltje één voor één</a:t>
            </a:r>
            <a:br>
              <a:rPr lang="nl-BE" sz="2400" dirty="0">
                <a:solidFill>
                  <a:schemeClr val="bg1"/>
                </a:solidFill>
              </a:rPr>
            </a:br>
            <a:r>
              <a:rPr lang="nl-BE" sz="2400" dirty="0">
                <a:solidFill>
                  <a:schemeClr val="bg1"/>
                </a:solidFill>
              </a:rPr>
              <a:t>    boven elkaar neer. </a:t>
            </a:r>
            <a:br>
              <a:rPr lang="nl-BE" sz="2400" dirty="0">
                <a:solidFill>
                  <a:schemeClr val="bg1"/>
                </a:solidFill>
              </a:rPr>
            </a:br>
            <a:r>
              <a:rPr lang="nl-BE" sz="2400" dirty="0">
                <a:solidFill>
                  <a:schemeClr val="bg1"/>
                </a:solidFill>
              </a:rPr>
              <a:t>    Leg daarna de rest van de kaarten (s – t = r) er bovenop. </a:t>
            </a:r>
            <a:br>
              <a:rPr lang="nl-BE" sz="2400" dirty="0">
                <a:solidFill>
                  <a:schemeClr val="bg1"/>
                </a:solidFill>
              </a:rPr>
            </a:br>
            <a:r>
              <a:rPr lang="nl-BE" sz="2400" dirty="0">
                <a:solidFill>
                  <a:schemeClr val="bg1"/>
                </a:solidFill>
              </a:rPr>
              <a:t>    Doe dit drie keer na elkaar.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7E7B21-3E6B-478A-A7B6-D860A832C6C5}"/>
              </a:ext>
            </a:extLst>
          </p:cNvPr>
          <p:cNvSpPr txBox="1"/>
          <p:nvPr/>
        </p:nvSpPr>
        <p:spPr>
          <a:xfrm>
            <a:off x="2100390" y="5700016"/>
            <a:ext cx="76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Welke kaart ligt nu bovenop het stapeltje? Verklaar!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78C690-B772-4FE1-AA4B-C076F27AB9A8}"/>
              </a:ext>
            </a:extLst>
          </p:cNvPr>
          <p:cNvSpPr txBox="1"/>
          <p:nvPr/>
        </p:nvSpPr>
        <p:spPr>
          <a:xfrm>
            <a:off x="1750276" y="1582776"/>
            <a:ext cx="9689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1) Kies drie opeenvolgende decimalen van het getal pi.</a:t>
            </a:r>
          </a:p>
          <a:p>
            <a:r>
              <a:rPr lang="nl-BE" sz="2400" dirty="0">
                <a:solidFill>
                  <a:schemeClr val="bg1"/>
                </a:solidFill>
              </a:rPr>
              <a:t>    Tel de cijfers bij elkaar op. Som = s. </a:t>
            </a:r>
            <a:br>
              <a:rPr lang="nl-BE" sz="2400" dirty="0">
                <a:solidFill>
                  <a:schemeClr val="bg1"/>
                </a:solidFill>
              </a:rPr>
            </a:br>
            <a:r>
              <a:rPr lang="nl-BE" sz="2400" dirty="0">
                <a:solidFill>
                  <a:schemeClr val="bg1"/>
                </a:solidFill>
              </a:rPr>
              <a:t>    Leg de s bovenste kaarten één voor één op elkaar neer.</a:t>
            </a:r>
          </a:p>
          <a:p>
            <a:r>
              <a:rPr lang="nl-BE" sz="2400" dirty="0">
                <a:solidFill>
                  <a:schemeClr val="bg1"/>
                </a:solidFill>
              </a:rPr>
              <a:t>    Werk verder met het gevormde stapeltje.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6FA484A-533D-4BFC-A583-BC1F00D12D98}"/>
              </a:ext>
            </a:extLst>
          </p:cNvPr>
          <p:cNvSpPr txBox="1"/>
          <p:nvPr/>
        </p:nvSpPr>
        <p:spPr>
          <a:xfrm>
            <a:off x="1750276" y="3152436"/>
            <a:ext cx="8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2) Laat het middelste van de drie gekozen decimalen weg en tel</a:t>
            </a:r>
            <a:br>
              <a:rPr lang="nl-BE" sz="2400" dirty="0">
                <a:solidFill>
                  <a:schemeClr val="bg1"/>
                </a:solidFill>
              </a:rPr>
            </a:br>
            <a:r>
              <a:rPr lang="nl-BE" sz="2400" dirty="0">
                <a:solidFill>
                  <a:schemeClr val="bg1"/>
                </a:solidFill>
              </a:rPr>
              <a:t>    de overige twee bij elkaar op. Som = t.</a:t>
            </a:r>
          </a:p>
        </p:txBody>
      </p:sp>
      <p:pic>
        <p:nvPicPr>
          <p:cNvPr id="10" name="Picture 2" descr="Afbeeldingsresultaat voor magician with numbers animated gif">
            <a:extLst>
              <a:ext uri="{FF2B5EF4-FFF2-40B4-BE49-F238E27FC236}">
                <a16:creationId xmlns:a16="http://schemas.microsoft.com/office/drawing/2014/main" id="{4E65059E-A693-4060-A21C-DDD977A343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04" y="111211"/>
            <a:ext cx="2293897" cy="2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vak 48">
            <a:extLst>
              <a:ext uri="{FF2B5EF4-FFF2-40B4-BE49-F238E27FC236}">
                <a16:creationId xmlns:a16="http://schemas.microsoft.com/office/drawing/2014/main" id="{8A4366CC-AAD9-457D-8B6D-92AF3F2AF4C6}"/>
              </a:ext>
            </a:extLst>
          </p:cNvPr>
          <p:cNvSpPr txBox="1"/>
          <p:nvPr/>
        </p:nvSpPr>
        <p:spPr>
          <a:xfrm>
            <a:off x="2854411" y="5086491"/>
            <a:ext cx="764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George </a:t>
            </a:r>
            <a:r>
              <a:rPr lang="nl-NL" sz="2800" dirty="0" err="1"/>
              <a:t>Pólya</a:t>
            </a:r>
            <a:r>
              <a:rPr lang="nl-NL" sz="2800" dirty="0"/>
              <a:t>  - HOW TO SOLVE IT (1945)</a:t>
            </a:r>
            <a:endParaRPr lang="nl-BE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68E963-7EB7-4005-8B7C-C88CF871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82" y="171371"/>
            <a:ext cx="8341177" cy="491512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62D76C-225F-490B-9175-9CD1AA120ECF}"/>
              </a:ext>
            </a:extLst>
          </p:cNvPr>
          <p:cNvSpPr txBox="1"/>
          <p:nvPr/>
        </p:nvSpPr>
        <p:spPr>
          <a:xfrm>
            <a:off x="2088292" y="5721178"/>
            <a:ext cx="899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 need a drink, alcoholic of course, after the heavy chapters involving quantum mechanics.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07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35008" y="738131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  STAPPENPLAN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20779" y="1763740"/>
            <a:ext cx="82172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>
                <a:solidFill>
                  <a:schemeClr val="bg1"/>
                </a:solidFill>
              </a:rPr>
              <a:t>STAP 1. Het probleem begrijpen.</a:t>
            </a:r>
          </a:p>
          <a:p>
            <a:pPr lvl="0"/>
            <a:endParaRPr lang="nl-BE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Wat moet je vinden of aantonen?</a:t>
            </a:r>
            <a:endParaRPr lang="nl-BE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Begrijp je alle woorden die  in de opgave staan?</a:t>
            </a:r>
            <a:endParaRPr lang="nl-BE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Kan je het probleem in eigen woorden (her)formuleren?</a:t>
            </a:r>
            <a:endParaRPr lang="nl-BE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Kan je een tekening, grafiek, diagram … bedenken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waarop je het probleem voorstelt?</a:t>
            </a:r>
            <a:endParaRPr lang="nl-BE" sz="2400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13B5E9-87C8-4D53-90C8-4F8C41B4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21" y="484091"/>
            <a:ext cx="1952496" cy="22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2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21AAC60-5BE3-4D4D-BC8C-C7580A726A6D}"/>
              </a:ext>
            </a:extLst>
          </p:cNvPr>
          <p:cNvSpPr txBox="1"/>
          <p:nvPr/>
        </p:nvSpPr>
        <p:spPr>
          <a:xfrm>
            <a:off x="2762852" y="1845624"/>
            <a:ext cx="74253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>
                <a:solidFill>
                  <a:schemeClr val="bg1"/>
                </a:solidFill>
              </a:rPr>
              <a:t>STAP 2. Een plan opstellen.</a:t>
            </a:r>
          </a:p>
          <a:p>
            <a:pPr lvl="0"/>
            <a:endParaRPr lang="nl-BE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Denk na over bruikbare  zoekstrategieën (</a:t>
            </a:r>
            <a:r>
              <a:rPr lang="nl-NL" sz="2400" dirty="0" err="1">
                <a:solidFill>
                  <a:schemeClr val="bg1"/>
                </a:solidFill>
              </a:rPr>
              <a:t>heuristieken</a:t>
            </a:r>
            <a:r>
              <a:rPr lang="nl-NL" sz="2400" dirty="0">
                <a:solidFill>
                  <a:schemeClr val="bg1"/>
                </a:solidFill>
              </a:rPr>
              <a:t>).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Maak een tekening (</a:t>
            </a:r>
            <a:r>
              <a:rPr lang="nl-NL" sz="2400" dirty="0" err="1">
                <a:solidFill>
                  <a:schemeClr val="bg1"/>
                </a:solidFill>
              </a:rPr>
              <a:t>GeoGebra</a:t>
            </a:r>
            <a:r>
              <a:rPr lang="nl-NL" sz="2400" dirty="0">
                <a:solidFill>
                  <a:schemeClr val="bg1"/>
                </a:solidFill>
              </a:rPr>
              <a:t>).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Patroon, symmetrie, analogie met eerder opgeloste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problemen, vergelijking opstellen, geschikte formules,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voorbeeld en/of tegenvoorbeeld, mogelijkheden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elimineren, bijzondere gevallen …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Wees creatief!</a:t>
            </a:r>
            <a:endParaRPr lang="nl-BE" sz="2400" dirty="0">
              <a:solidFill>
                <a:schemeClr val="bg1"/>
              </a:solidFill>
            </a:endParaRPr>
          </a:p>
          <a:p>
            <a:pPr lvl="0"/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E3C2867-5BEF-4F31-AA99-5439CFA70D04}"/>
              </a:ext>
            </a:extLst>
          </p:cNvPr>
          <p:cNvSpPr txBox="1"/>
          <p:nvPr/>
        </p:nvSpPr>
        <p:spPr>
          <a:xfrm>
            <a:off x="2835008" y="738131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  STAPPENPLAN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82C0D0-539F-4DD8-91B4-5F1F9638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21" y="484091"/>
            <a:ext cx="1952496" cy="22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5E3F0C3-2EBA-47CB-B203-EF20727A03D0}"/>
              </a:ext>
            </a:extLst>
          </p:cNvPr>
          <p:cNvSpPr txBox="1"/>
          <p:nvPr/>
        </p:nvSpPr>
        <p:spPr>
          <a:xfrm>
            <a:off x="2835008" y="738131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  STAPPENPLAN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2A96588-E628-4B7A-892F-3D519AF9AE9F}"/>
              </a:ext>
            </a:extLst>
          </p:cNvPr>
          <p:cNvSpPr txBox="1"/>
          <p:nvPr/>
        </p:nvSpPr>
        <p:spPr>
          <a:xfrm>
            <a:off x="2738138" y="2182505"/>
            <a:ext cx="76457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>
                <a:solidFill>
                  <a:schemeClr val="bg1"/>
                </a:solidFill>
              </a:rPr>
              <a:t>STAP 3. Het plan uitvoeren.</a:t>
            </a:r>
            <a:endParaRPr lang="nl-BE" sz="2800" dirty="0">
              <a:solidFill>
                <a:schemeClr val="bg1"/>
              </a:solidFill>
            </a:endParaRPr>
          </a:p>
          <a:p>
            <a:pPr lvl="0"/>
            <a:endParaRPr lang="nl-NL" sz="28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Kies de meest geschikte werkwijze.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Werk zorgvuldig.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Volhard in je plan.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Als het tot niets leidt, stel dan een nieuw plan op.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6C01A3-852E-46E7-9A6B-AFF8A8F6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21" y="484091"/>
            <a:ext cx="1952496" cy="22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4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07C7725-15B2-4FBB-ABFE-C9B748FB6E4C}"/>
              </a:ext>
            </a:extLst>
          </p:cNvPr>
          <p:cNvSpPr txBox="1"/>
          <p:nvPr/>
        </p:nvSpPr>
        <p:spPr>
          <a:xfrm>
            <a:off x="2835008" y="738131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  STAPPENPLAN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F7863E1-CE60-4790-A1F1-7D0AA8A056A3}"/>
              </a:ext>
            </a:extLst>
          </p:cNvPr>
          <p:cNvSpPr txBox="1"/>
          <p:nvPr/>
        </p:nvSpPr>
        <p:spPr>
          <a:xfrm>
            <a:off x="2566552" y="2026441"/>
            <a:ext cx="77889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>
                <a:solidFill>
                  <a:schemeClr val="bg1"/>
                </a:solidFill>
              </a:rPr>
              <a:t>STAP 4.  Controleren en terugblikken.</a:t>
            </a:r>
          </a:p>
          <a:p>
            <a:pPr lvl="0"/>
            <a:r>
              <a:rPr lang="nl-NL" sz="2800" b="1" dirty="0">
                <a:solidFill>
                  <a:schemeClr val="bg1"/>
                </a:solidFill>
              </a:rPr>
              <a:t> </a:t>
            </a:r>
            <a:endParaRPr lang="nl-BE" sz="28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Is het resultaat zinvol en is er een controle mogelijk?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Bestaat er een ander (eenvoudiger, algemener, voor de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hand liggend) bewijs?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Wat ging er goed en wat liep er fout?</a:t>
            </a:r>
            <a:endParaRPr lang="nl-BE" sz="24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 Wat leer ik hieruit met het oog op toekomstige problemen?</a:t>
            </a:r>
            <a:endParaRPr lang="nl-BE" sz="2400" dirty="0">
              <a:solidFill>
                <a:schemeClr val="bg1"/>
              </a:solidFill>
            </a:endParaRPr>
          </a:p>
          <a:p>
            <a:pPr lvl="0"/>
            <a:endParaRPr lang="nl-BE" sz="2800" dirty="0">
              <a:solidFill>
                <a:schemeClr val="bg1"/>
              </a:solidFill>
            </a:endParaRPr>
          </a:p>
          <a:p>
            <a:pPr lvl="0"/>
            <a:endParaRPr lang="nl-NL" sz="2800" dirty="0"/>
          </a:p>
          <a:p>
            <a:pPr lvl="0">
              <a:buFont typeface="Arial" pitchFamily="34" charset="0"/>
              <a:buChar char="•"/>
            </a:pPr>
            <a:endParaRPr lang="nl-BE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A77D04-0B1D-4A57-9852-E9FA1014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21" y="484091"/>
            <a:ext cx="1952496" cy="22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8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8B9BEB9-77BB-4FA8-BAA5-A068ED7DEA52}"/>
              </a:ext>
            </a:extLst>
          </p:cNvPr>
          <p:cNvSpPr/>
          <p:nvPr/>
        </p:nvSpPr>
        <p:spPr>
          <a:xfrm>
            <a:off x="899984" y="1549744"/>
            <a:ext cx="10194324" cy="165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Vijf congruente cirkels met straal 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raken twee aan twee aan elkaar.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cirkel die door de middelpunten van de vijf cirkels gaat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de cirkel die door de vijf raakpunten gaat bepalen een ring.</a:t>
            </a:r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403E22-BD7D-40BE-99FD-1B7EE02D94E6}"/>
              </a:ext>
            </a:extLst>
          </p:cNvPr>
          <p:cNvSpPr txBox="1"/>
          <p:nvPr/>
        </p:nvSpPr>
        <p:spPr>
          <a:xfrm>
            <a:off x="4843848" y="531341"/>
            <a:ext cx="39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PROBLEEM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B1F561-D1D1-4CF4-8894-1982DCDCDB74}"/>
              </a:ext>
            </a:extLst>
          </p:cNvPr>
          <p:cNvSpPr txBox="1"/>
          <p:nvPr/>
        </p:nvSpPr>
        <p:spPr>
          <a:xfrm>
            <a:off x="1428751" y="3655112"/>
            <a:ext cx="9772650" cy="269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BEWIJZEN: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oppervlakte van deze ring</a:t>
            </a:r>
            <a:endParaRPr lang="nl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gelijk aan de oppervlakte van elk van vijf cirkels.</a:t>
            </a:r>
            <a:endParaRPr lang="nl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BE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04206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DAF0E24-77CE-43BA-88B0-E85B40B4E805}"/>
              </a:ext>
            </a:extLst>
          </p:cNvPr>
          <p:cNvSpPr/>
          <p:nvPr/>
        </p:nvSpPr>
        <p:spPr>
          <a:xfrm>
            <a:off x="2800863" y="3860805"/>
            <a:ext cx="65902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Stel dat M het middelpunt is van het bovenvlak van een kubus waarvan de ribben lengte 1 hebben.</a:t>
            </a:r>
          </a:p>
          <a:p>
            <a:pPr algn="ctr"/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Men kantelt deze kubus zodat hij in feite rolt zonder glijden (zoals op de bovenstaande animatie te zien is). </a:t>
            </a:r>
          </a:p>
          <a:p>
            <a:pPr algn="ctr"/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Na vier keer kantelen ligt het punt M weer bovenop.</a:t>
            </a:r>
          </a:p>
          <a:p>
            <a:pPr algn="ctr"/>
            <a:endParaRPr lang="nl-B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BE" dirty="0"/>
              <a:t>OPDRACHT. </a:t>
            </a:r>
          </a:p>
          <a:p>
            <a:pPr algn="ctr"/>
            <a:r>
              <a:rPr lang="nl-BE" dirty="0"/>
              <a:t>Bereken de </a:t>
            </a:r>
            <a:r>
              <a:rPr lang="nl-BE" dirty="0" err="1"/>
              <a:t>de</a:t>
            </a:r>
            <a:r>
              <a:rPr lang="nl-BE" dirty="0"/>
              <a:t> totale lengte van het traject dat M heeft afgelegd na vier keer kantelen </a:t>
            </a:r>
          </a:p>
          <a:p>
            <a:r>
              <a:rPr lang="nl-BE" dirty="0"/>
              <a:t> </a:t>
            </a:r>
          </a:p>
          <a:p>
            <a:pPr algn="ctr"/>
            <a:endParaRPr lang="nl-B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br>
              <a:rPr lang="nl-BE" dirty="0"/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092E902-F277-4A28-8825-BD32A024B060}"/>
              </a:ext>
            </a:extLst>
          </p:cNvPr>
          <p:cNvSpPr txBox="1"/>
          <p:nvPr/>
        </p:nvSpPr>
        <p:spPr>
          <a:xfrm>
            <a:off x="3274542" y="507527"/>
            <a:ext cx="699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bg1"/>
                </a:solidFill>
              </a:rPr>
              <a:t>DE KANTELENDE KUBUS</a:t>
            </a:r>
          </a:p>
        </p:txBody>
      </p:sp>
      <p:pic>
        <p:nvPicPr>
          <p:cNvPr id="1026" name="Picture 2" descr="https://media.giphy.com/media/qZ9ReNazBC3WE/giphy.gif">
            <a:extLst>
              <a:ext uri="{FF2B5EF4-FFF2-40B4-BE49-F238E27FC236}">
                <a16:creationId xmlns:a16="http://schemas.microsoft.com/office/drawing/2014/main" id="{30FC8FF6-E51C-490D-AA01-7F3D0AE67E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63" y="1215413"/>
            <a:ext cx="3508446" cy="23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A75CA9-2526-44CA-9E3B-81ACBE2D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457200"/>
            <a:ext cx="6286500" cy="5943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0E2C7E-C17F-4026-AA63-F360642B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4" y="276224"/>
            <a:ext cx="8007620" cy="62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AA9899F-B05F-47C7-A6B3-17781B441B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7" y="883508"/>
            <a:ext cx="5325762" cy="5090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E8BB384A-2028-4352-81C9-677313174141}"/>
                  </a:ext>
                </a:extLst>
              </p:cNvPr>
              <p:cNvSpPr/>
              <p:nvPr/>
            </p:nvSpPr>
            <p:spPr>
              <a:xfrm>
                <a:off x="1202983" y="1197833"/>
                <a:ext cx="5045675" cy="3995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verhouding van de lengte van de diagonaal [AC]  tot de lengte van de zijde [AB] van de vijfhoek ABCDE is gelijk is aan het getal van de gulden snede, m.a.w.</a:t>
                </a:r>
                <a:endParaRPr lang="nl-B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b="1" i="1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nl-BE" b="1" i="1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1" i="1" smtClean="0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nl-BE" b="1" i="1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1" i="1" smtClean="0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d>
                        </m:den>
                      </m:f>
                      <m:r>
                        <a:rPr lang="nl-BE" b="1" i="1" smtClean="0">
                          <a:solidFill>
                            <a:srgbClr val="252525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nl-BE" b="1" i="1" smtClean="0">
                          <a:solidFill>
                            <a:srgbClr val="252525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nl-BE" b="1" i="1" smtClean="0">
                          <a:solidFill>
                            <a:srgbClr val="252525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nl-B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 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en 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x, dan volgt uit het feit dat driehoek 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BCF gelijkbenig is dat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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x – 1.</a:t>
                </a:r>
                <a:endParaRPr lang="nl-B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Uit de gelijkvormigheid van de driehoeken 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FAB en 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nl-BE" b="1" dirty="0">
                    <a:solidFill>
                      <a:srgbClr val="25252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FCE volgt dat</a:t>
                </a:r>
                <a:endParaRPr lang="nl-B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b="1" i="1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nl-BE" b="1" i="1" smtClean="0">
                          <a:solidFill>
                            <a:srgbClr val="252525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1" i="1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BE" b="1" i="1" smtClean="0">
                              <a:solidFill>
                                <a:srgbClr val="252525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nl-BE" b="1" i="1" smtClean="0">
                          <a:solidFill>
                            <a:srgbClr val="252525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</m:oMath>
                  </m:oMathPara>
                </a14:m>
                <a:endParaRPr lang="nl-BE" b="1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E8BB384A-2028-4352-81C9-677313174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83" y="1197833"/>
                <a:ext cx="5045675" cy="3995325"/>
              </a:xfrm>
              <a:prstGeom prst="rect">
                <a:avLst/>
              </a:prstGeom>
              <a:blipFill>
                <a:blip r:embed="rId3"/>
                <a:stretch>
                  <a:fillRect l="-966" t="-762" r="-10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417DFC3D-CB91-44D2-9637-875A302C70AA}"/>
                  </a:ext>
                </a:extLst>
              </p:cNvPr>
              <p:cNvSpPr txBox="1"/>
              <p:nvPr/>
            </p:nvSpPr>
            <p:spPr>
              <a:xfrm>
                <a:off x="2646032" y="5356654"/>
                <a:ext cx="2420237" cy="583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108°=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417DFC3D-CB91-44D2-9637-875A302C7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32" y="5356654"/>
                <a:ext cx="2420237" cy="583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BE6C6956-CCA2-47C6-8E32-F5A377B70028}"/>
              </a:ext>
            </a:extLst>
          </p:cNvPr>
          <p:cNvSpPr txBox="1"/>
          <p:nvPr/>
        </p:nvSpPr>
        <p:spPr>
          <a:xfrm>
            <a:off x="6794157" y="185351"/>
            <a:ext cx="516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PENTAGRAM</a:t>
            </a:r>
          </a:p>
        </p:txBody>
      </p:sp>
    </p:spTree>
    <p:extLst>
      <p:ext uri="{BB962C8B-B14F-4D97-AF65-F5344CB8AC3E}">
        <p14:creationId xmlns:p14="http://schemas.microsoft.com/office/powerpoint/2010/main" val="7512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EEN9OzIE7Bs/V9Vje1J1cmI/AAAAAAACXSM/s28eOAsEZDIxTTHS1jmTGjs0zU-UFOdjwCLcB/s640/Einstein-Frank-Aydelotte-and-wife-1.jpg">
            <a:extLst>
              <a:ext uri="{FF2B5EF4-FFF2-40B4-BE49-F238E27FC236}">
                <a16:creationId xmlns:a16="http://schemas.microsoft.com/office/drawing/2014/main" id="{C48C5167-C509-4A1F-A609-0E47B384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6172" y="1724236"/>
            <a:ext cx="3299850" cy="52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1.bp.blogspot.com/-EEN9OzIE7Bs/V9Vje1J1cmI/AAAAAAACXSM/s28eOAsEZDIxTTHS1jmTGjs0zU-UFOdjwCLcB/s640/Einstein-Frank-Aydelotte-and-wife-1.jpg">
            <a:extLst>
              <a:ext uri="{FF2B5EF4-FFF2-40B4-BE49-F238E27FC236}">
                <a16:creationId xmlns:a16="http://schemas.microsoft.com/office/drawing/2014/main" id="{80859B8A-1FCD-441B-B3A0-5AF8B2BD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84" y="730974"/>
            <a:ext cx="3299850" cy="52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6E8F60D-D5FB-44FB-9982-5B3FF12412C2}"/>
              </a:ext>
            </a:extLst>
          </p:cNvPr>
          <p:cNvCxnSpPr>
            <a:cxnSpLocks/>
          </p:cNvCxnSpPr>
          <p:nvPr/>
        </p:nvCxnSpPr>
        <p:spPr>
          <a:xfrm flipV="1">
            <a:off x="1242910" y="730974"/>
            <a:ext cx="8586224" cy="5286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troomdiagram: Verbindingslijn 12">
            <a:extLst>
              <a:ext uri="{FF2B5EF4-FFF2-40B4-BE49-F238E27FC236}">
                <a16:creationId xmlns:a16="http://schemas.microsoft.com/office/drawing/2014/main" id="{97C46D2C-29AD-473C-9F9C-D38F0FBDCCD1}"/>
              </a:ext>
            </a:extLst>
          </p:cNvPr>
          <p:cNvSpPr/>
          <p:nvPr/>
        </p:nvSpPr>
        <p:spPr>
          <a:xfrm>
            <a:off x="1154752" y="5911346"/>
            <a:ext cx="188273" cy="21567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4A00406A-8B6D-4416-9500-0BD553A7D91C}"/>
              </a:ext>
            </a:extLst>
          </p:cNvPr>
          <p:cNvSpPr/>
          <p:nvPr/>
        </p:nvSpPr>
        <p:spPr>
          <a:xfrm>
            <a:off x="6388636" y="2662797"/>
            <a:ext cx="188273" cy="21567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D2C1DABA-A8A8-4F01-98A1-1D03D5282E15}"/>
              </a:ext>
            </a:extLst>
          </p:cNvPr>
          <p:cNvSpPr/>
          <p:nvPr/>
        </p:nvSpPr>
        <p:spPr>
          <a:xfrm>
            <a:off x="9729019" y="624973"/>
            <a:ext cx="188273" cy="21567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2C16337-A99E-45E4-A6A0-BF96FA5C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55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58C24E3-AD3D-4151-8C43-74BB1A0E2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10664" y="469557"/>
            <a:ext cx="6850028" cy="55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8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EFC3613-6120-4311-91DF-D3069924BC5A}"/>
              </a:ext>
            </a:extLst>
          </p:cNvPr>
          <p:cNvSpPr/>
          <p:nvPr/>
        </p:nvSpPr>
        <p:spPr>
          <a:xfrm>
            <a:off x="3207324" y="498762"/>
            <a:ext cx="577735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GELIJKVORMIGE FIGUREN</a:t>
            </a:r>
            <a:endParaRPr lang="nl-B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A12681-36AE-45BB-8FDE-3AF44EFCC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4217" y="1664970"/>
            <a:ext cx="3590290" cy="3528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844EC305-AD90-48B9-BF1D-3F4F88DC753C}"/>
                  </a:ext>
                </a:extLst>
              </p:cNvPr>
              <p:cNvSpPr/>
              <p:nvPr/>
            </p:nvSpPr>
            <p:spPr>
              <a:xfrm>
                <a:off x="5634681" y="1092066"/>
                <a:ext cx="6178379" cy="5894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Bewijs.</a:t>
                </a:r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lengten van de zijden van de driehoek duiden we aan met a, b en c, met c ≤ b &lt; a.</a:t>
                </a:r>
                <a:b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oppervlakten van de overeenkomstige Pythagorasfiguren duiden we aan met A</a:t>
                </a:r>
                <a:r>
                  <a:rPr lang="nl-BE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nl-BE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en A</a:t>
                </a:r>
                <a:r>
                  <a:rPr lang="nl-BE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Oppervlakten van gelijkvormige figuren verhouden zich als het kwadraat van de gelijkvormigheidsfactor. </a:t>
                </a:r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Bijgevolg is </a:t>
                </a:r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</m:oMath>
                  </m:oMathPara>
                </a14:m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zodat </a:t>
                </a:r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²+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²</m:t>
                          </m:r>
                        </m:den>
                      </m:f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Wegens de stelling van Pythagoras is b² + c² = a²  en bijgevolg is</a:t>
                </a:r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844EC305-AD90-48B9-BF1D-3F4F88DC7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81" y="1092066"/>
                <a:ext cx="6178379" cy="5894434"/>
              </a:xfrm>
              <a:prstGeom prst="rect">
                <a:avLst/>
              </a:prstGeom>
              <a:blipFill>
                <a:blip r:embed="rId3"/>
                <a:stretch>
                  <a:fillRect l="-789" t="-517" r="-10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99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980729"/>
            <a:ext cx="7128792" cy="402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Πυθαγόρας</a:t>
            </a:r>
            <a:endParaRPr lang="nl-BE" dirty="0"/>
          </a:p>
        </p:txBody>
      </p:sp>
      <p:pic>
        <p:nvPicPr>
          <p:cNvPr id="4" name="Picture 7" descr="Toy kit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5" y="476673"/>
            <a:ext cx="1209675" cy="22764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04" y="5265203"/>
            <a:ext cx="41706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96" y="5339227"/>
            <a:ext cx="2481261" cy="8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0853F2D-6582-43D9-BCBF-AC8287551026}"/>
              </a:ext>
            </a:extLst>
          </p:cNvPr>
          <p:cNvSpPr txBox="1"/>
          <p:nvPr/>
        </p:nvSpPr>
        <p:spPr>
          <a:xfrm>
            <a:off x="3558746" y="148281"/>
            <a:ext cx="656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http://www.cut-the-knot.org/pythagoras/Proof80p.shtml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D75EBEF-B75A-48BF-8D8E-91EEAEB7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22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34182" y="0"/>
            <a:ext cx="9905998" cy="1478570"/>
          </a:xfrm>
        </p:spPr>
        <p:txBody>
          <a:bodyPr/>
          <a:lstStyle/>
          <a:p>
            <a:pPr algn="ctr"/>
            <a:r>
              <a:rPr lang="nl-BE" dirty="0"/>
              <a:t>De DA VINCI CODE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699" y="988382"/>
            <a:ext cx="8854602" cy="55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FEC9A01-0DE4-4B14-993F-F1CF3AF6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23</a:t>
            </a:fld>
            <a:endParaRPr lang="nl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.math4all.nl/Wiskundegeschiedenis/Wiskundigen/Images/Fibonacci.jpg">
            <a:extLst>
              <a:ext uri="{FF2B5EF4-FFF2-40B4-BE49-F238E27FC236}">
                <a16:creationId xmlns:a16="http://schemas.microsoft.com/office/drawing/2014/main" id="{F912E32E-8DBD-426A-B5E2-B97EE3C2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83" y="1306099"/>
            <a:ext cx="25527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D2F9E1C-FC53-4243-B0C3-5B286FE943CF}"/>
              </a:ext>
            </a:extLst>
          </p:cNvPr>
          <p:cNvSpPr txBox="1"/>
          <p:nvPr/>
        </p:nvSpPr>
        <p:spPr>
          <a:xfrm>
            <a:off x="1888011" y="4601528"/>
            <a:ext cx="26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Leonardo van Pisa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48D9ADD-628B-4642-B6CE-CCD3369669B4}"/>
              </a:ext>
            </a:extLst>
          </p:cNvPr>
          <p:cNvSpPr/>
          <p:nvPr/>
        </p:nvSpPr>
        <p:spPr>
          <a:xfrm>
            <a:off x="3155289" y="275330"/>
            <a:ext cx="5238871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RIJ VAN FIBONACCI</a:t>
            </a:r>
            <a:endParaRPr lang="nl-BE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BA5162-4F36-40D5-9F71-C7184B521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049" y="1306099"/>
            <a:ext cx="4638674" cy="410558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80477C0-F4A5-4D31-A520-DBC2F9889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80" y="1306100"/>
            <a:ext cx="6591387" cy="4105584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F9A87C8-B45C-43BB-A9EA-35E23F08E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3" y="1306099"/>
            <a:ext cx="3957697" cy="4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B53AB978-E084-4419-ABB7-1A91131E9DA2}"/>
                  </a:ext>
                </a:extLst>
              </p:cNvPr>
              <p:cNvSpPr/>
              <p:nvPr/>
            </p:nvSpPr>
            <p:spPr>
              <a:xfrm>
                <a:off x="3048000" y="99162"/>
                <a:ext cx="6096000" cy="63598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𝟑𝟒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___________________</a:t>
                </a:r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SOM van de eerste 10 termen = </a:t>
                </a:r>
                <a14:m>
                  <m:oMath xmlns:m="http://schemas.openxmlformats.org/officeDocument/2006/math">
                    <m:r>
                      <a:rPr lang="nl-B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𝟓𝟓</m:t>
                    </m:r>
                    <m:r>
                      <a:rPr lang="nl-B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B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B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𝟖𝟖</m:t>
                    </m:r>
                    <m:r>
                      <a:rPr lang="nl-B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𝟑𝟒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𝟓𝟓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B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𝟓𝟓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𝟖𝟗</m:t>
                      </m:r>
                      <m:r>
                        <a:rPr lang="nl-BE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nl-B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Algemeen: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nl-BE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nl-BE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  </m:t>
                    </m:r>
                    <m:sSub>
                      <m:sSubPr>
                        <m:ctrlP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BE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nl-BE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nl-B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nl-BE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BE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Hoe bewijs je dit?</a:t>
                </a:r>
                <a:endParaRPr lang="nl-BE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B53AB978-E084-4419-ABB7-1A91131E9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162"/>
                <a:ext cx="6096000" cy="6359883"/>
              </a:xfrm>
              <a:prstGeom prst="rect">
                <a:avLst/>
              </a:prstGeom>
              <a:blipFill>
                <a:blip r:embed="rId2"/>
                <a:stretch>
                  <a:fillRect b="-4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E8E28E32-FE8C-4F91-A974-0806499B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11" y="272234"/>
            <a:ext cx="3404185" cy="1507139"/>
          </a:xfrm>
          <a:prstGeom prst="rect">
            <a:avLst/>
          </a:prstGeom>
        </p:spPr>
      </p:pic>
      <p:pic>
        <p:nvPicPr>
          <p:cNvPr id="5" name="Picture 2" descr="Afbeeldingsresultaat voor magician with numbers animated gif">
            <a:extLst>
              <a:ext uri="{FF2B5EF4-FFF2-40B4-BE49-F238E27FC236}">
                <a16:creationId xmlns:a16="http://schemas.microsoft.com/office/drawing/2014/main" id="{9F213AD2-57B0-470E-8775-05B48F1BE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879" y="99162"/>
            <a:ext cx="2293897" cy="2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59D794C-2A45-4B38-8EB0-40DE1972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24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C8E7B36-0C6D-4D5F-AC15-56417C87ACE7}"/>
              </a:ext>
            </a:extLst>
          </p:cNvPr>
          <p:cNvSpPr/>
          <p:nvPr/>
        </p:nvSpPr>
        <p:spPr>
          <a:xfrm>
            <a:off x="2976669" y="373190"/>
            <a:ext cx="56349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j"/>
            </a:pPr>
            <a:r>
              <a:rPr lang="nl-BE" b="1" dirty="0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nl-BE" b="1" dirty="0" err="1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phi</a:t>
            </a:r>
            <a:endParaRPr lang="nl-BE" b="1" dirty="0">
              <a:solidFill>
                <a:srgbClr val="22222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 algn="ctr">
              <a:buFont typeface="Symbol" panose="05050102010706020507" pitchFamily="18" charset="2"/>
              <a:buChar char="j"/>
            </a:pPr>
            <a:endParaRPr lang="nl-BE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nl-BE" b="1" dirty="0" err="1">
                <a:solidFill>
                  <a:srgbClr val="222222"/>
                </a:solidFill>
                <a:latin typeface="Arial" panose="020B0604020202020204" pitchFamily="34" charset="0"/>
              </a:rPr>
              <a:t>Phidias</a:t>
            </a:r>
            <a:r>
              <a:rPr lang="nl-BE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nl-BE" dirty="0">
                <a:solidFill>
                  <a:srgbClr val="0B0080"/>
                </a:solidFill>
                <a:latin typeface="Arial" panose="020B0604020202020204" pitchFamily="34" charset="0"/>
              </a:rPr>
              <a:t>Grieks </a:t>
            </a:r>
            <a:r>
              <a:rPr lang="nl-BE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Φειδίας ), </a:t>
            </a:r>
            <a:r>
              <a:rPr lang="nl-BE" dirty="0">
                <a:solidFill>
                  <a:srgbClr val="222222"/>
                </a:solidFill>
                <a:latin typeface="Arial" panose="020B0604020202020204" pitchFamily="34" charset="0"/>
              </a:rPr>
              <a:t>5</a:t>
            </a:r>
            <a:r>
              <a:rPr lang="nl-BE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de</a:t>
            </a:r>
            <a:r>
              <a:rPr lang="nl-BE" dirty="0">
                <a:solidFill>
                  <a:srgbClr val="222222"/>
                </a:solidFill>
                <a:latin typeface="Arial" panose="020B0604020202020204" pitchFamily="34" charset="0"/>
              </a:rPr>
              <a:t> eeuw voor Christus</a:t>
            </a:r>
          </a:p>
          <a:p>
            <a:pPr algn="ctr"/>
            <a:r>
              <a:rPr lang="nl-BE" dirty="0">
                <a:solidFill>
                  <a:srgbClr val="222222"/>
                </a:solidFill>
                <a:latin typeface="Arial" panose="020B0604020202020204" pitchFamily="34" charset="0"/>
              </a:rPr>
              <a:t>bouwheer van o.a. het Parthenon (Akropolis, Athene)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A09847-7940-4024-835A-F9E53BE2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69" y="1865871"/>
            <a:ext cx="5815119" cy="4489272"/>
          </a:xfrm>
          <a:prstGeom prst="rect">
            <a:avLst/>
          </a:prstGeom>
        </p:spPr>
      </p:pic>
      <p:pic>
        <p:nvPicPr>
          <p:cNvPr id="1026" name="Picture 2" descr="Afbeeldingsresultaat voor golden rectangle gif">
            <a:extLst>
              <a:ext uri="{FF2B5EF4-FFF2-40B4-BE49-F238E27FC236}">
                <a16:creationId xmlns:a16="http://schemas.microsoft.com/office/drawing/2014/main" id="{F895FED9-3827-4B39-8BD5-D7F48FBF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96" y="1642933"/>
            <a:ext cx="6039063" cy="49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5A905B9-CBB3-44FF-BAD6-A2609852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01" y="293087"/>
            <a:ext cx="5067300" cy="4714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E3F24E0-D327-4FA6-AA81-446DF29E35A5}"/>
                  </a:ext>
                </a:extLst>
              </p:cNvPr>
              <p:cNvSpPr txBox="1"/>
              <p:nvPr/>
            </p:nvSpPr>
            <p:spPr>
              <a:xfrm>
                <a:off x="3290501" y="5165124"/>
                <a:ext cx="52480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200" dirty="0"/>
                  <a:t>    1, 1, 2, 3, 5, 8, 13, 21 …</a:t>
                </a:r>
              </a:p>
              <a:p>
                <a:r>
                  <a:rPr lang="nl-BE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l-BE" sz="3200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E3F24E0-D327-4FA6-AA81-446DF29E3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01" y="5165124"/>
                <a:ext cx="5248018" cy="1077218"/>
              </a:xfrm>
              <a:prstGeom prst="rect">
                <a:avLst/>
              </a:prstGeom>
              <a:blipFill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493E7324-92CA-485A-8A48-1C3B47C4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0" y="293087"/>
            <a:ext cx="11463420" cy="5910262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A08FF4E-DCB4-4799-8902-8AC9E149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9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AB9792-298A-4506-85D4-67B69C19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8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nl-BE">
                <a:solidFill>
                  <a:schemeClr val="bg1"/>
                </a:solidFill>
              </a:rPr>
              <a:t>FIBONACCIKAARTJES</a:t>
            </a:r>
            <a:br>
              <a:rPr lang="nl-BE">
                <a:solidFill>
                  <a:schemeClr val="bg1"/>
                </a:solidFill>
              </a:rPr>
            </a:br>
            <a:r>
              <a:rPr lang="nl-NL" sz="1600"/>
              <a:t>DeZE KAARTJES zijn bedacht door de Canadese wiskundige </a:t>
            </a:r>
            <a:br>
              <a:rPr lang="nl-NL" sz="1600"/>
            </a:br>
            <a:r>
              <a:rPr lang="nl-NL" sz="1600" i="1"/>
              <a:t>Roger V. Jean</a:t>
            </a:r>
            <a:r>
              <a:rPr lang="nl-NL" sz="1600"/>
              <a:t> om een natuurlijk getal te raden van 1 tot 75.</a:t>
            </a: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A85C58-80B8-401A-8D4F-80B8D3D2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09" y="1301999"/>
            <a:ext cx="5724782" cy="5420076"/>
          </a:xfrm>
          <a:prstGeom prst="rect">
            <a:avLst/>
          </a:prstGeom>
        </p:spPr>
      </p:pic>
      <p:pic>
        <p:nvPicPr>
          <p:cNvPr id="4" name="Picture 2" descr="Afbeeldingsresultaat voor magician with numbers animated gif">
            <a:extLst>
              <a:ext uri="{FF2B5EF4-FFF2-40B4-BE49-F238E27FC236}">
                <a16:creationId xmlns:a16="http://schemas.microsoft.com/office/drawing/2014/main" id="{1C78E417-78D9-4418-8C7D-CB39CF75B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79" y="2804984"/>
            <a:ext cx="2293897" cy="2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7043021-D5D8-4C2C-8B16-5048D70A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921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Edouard Zeckendorf">
            <a:extLst>
              <a:ext uri="{FF2B5EF4-FFF2-40B4-BE49-F238E27FC236}">
                <a16:creationId xmlns:a16="http://schemas.microsoft.com/office/drawing/2014/main" id="{CECC6318-7088-4B53-9419-9C445D6F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79" y="219846"/>
            <a:ext cx="3678580" cy="43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B92E204-4A19-408E-B7CF-AC2145533442}"/>
              </a:ext>
            </a:extLst>
          </p:cNvPr>
          <p:cNvSpPr txBox="1"/>
          <p:nvPr/>
        </p:nvSpPr>
        <p:spPr>
          <a:xfrm>
            <a:off x="2234513" y="4720281"/>
            <a:ext cx="772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EDOUARD ZECKENDORF (1901-1983) </a:t>
            </a:r>
          </a:p>
          <a:p>
            <a:pPr algn="ctr"/>
            <a:r>
              <a:rPr lang="nl-BE" dirty="0">
                <a:solidFill>
                  <a:schemeClr val="bg1"/>
                </a:solidFill>
              </a:rPr>
              <a:t>was een Belgische arts, legerofficier en amateurwiskundige.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E91A84-16C1-486E-8A37-FB1F06D26A8A}"/>
              </a:ext>
            </a:extLst>
          </p:cNvPr>
          <p:cNvSpPr txBox="1"/>
          <p:nvPr/>
        </p:nvSpPr>
        <p:spPr>
          <a:xfrm>
            <a:off x="2234513" y="5518844"/>
            <a:ext cx="7496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STELLING</a:t>
            </a:r>
          </a:p>
          <a:p>
            <a:pPr algn="ctr"/>
            <a:r>
              <a:rPr lang="nl-BE" dirty="0"/>
              <a:t>Ieder positief geheel getal kan op unieke wijze geschreven worden als de som van een of meer elkaar niet opvolgende getallen uit de rij van Fibonacci.</a:t>
            </a:r>
          </a:p>
        </p:txBody>
      </p:sp>
    </p:spTree>
    <p:extLst>
      <p:ext uri="{BB962C8B-B14F-4D97-AF65-F5344CB8AC3E}">
        <p14:creationId xmlns:p14="http://schemas.microsoft.com/office/powerpoint/2010/main" val="31471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DA58CB-42E7-4CD9-8D91-994093AA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342901"/>
            <a:ext cx="1549261" cy="24574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BA9E22-B884-4B1E-A450-B67748B9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533525"/>
            <a:ext cx="8048625" cy="386715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3F43FF7-7C2B-4F58-A64C-2095FEFB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7696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7488" y="263823"/>
            <a:ext cx="9905998" cy="147857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ASCII-CODE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9362" y="1517933"/>
            <a:ext cx="2705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8040216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binaire  code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4293096"/>
            <a:ext cx="3346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4293096"/>
            <a:ext cx="17298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104" y="4293096"/>
            <a:ext cx="3222358" cy="14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4487" y="1583639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1847528" y="5782003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“Er zijn maar 10 soorten mensen: </a:t>
            </a:r>
          </a:p>
          <a:p>
            <a:pPr algn="ctr"/>
            <a:r>
              <a:rPr lang="nl-BE" dirty="0"/>
              <a:t>zij die de binaire code begrijpen en zij die ze niet begrijpen”</a:t>
            </a:r>
          </a:p>
          <a:p>
            <a:r>
              <a:rPr lang="nl-BE" dirty="0"/>
              <a:t> </a:t>
            </a:r>
          </a:p>
          <a:p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6F679E2-899C-4C58-8B72-5339A40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30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6D41B74-4E9F-4547-A406-97A034C82063}"/>
              </a:ext>
            </a:extLst>
          </p:cNvPr>
          <p:cNvSpPr/>
          <p:nvPr/>
        </p:nvSpPr>
        <p:spPr>
          <a:xfrm>
            <a:off x="1977080" y="3041703"/>
            <a:ext cx="99348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</a:rPr>
              <a:t>Je beschikt over een aantal rode en groene blokjes.</a:t>
            </a:r>
            <a:br>
              <a:rPr lang="nl-BE" sz="2400" dirty="0"/>
            </a:b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</a:rPr>
              <a:t>Je besluit hiermee rijtjes te vormen </a:t>
            </a:r>
          </a:p>
          <a:p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</a:rPr>
              <a:t>met respectievelijk 1, 2, 3, 4 ... blokjes </a:t>
            </a:r>
            <a:br>
              <a:rPr lang="nl-BE" sz="2400" dirty="0"/>
            </a:b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</a:rPr>
              <a:t>maar zo dat er geen twee rode blokjes naast elkaar liggen.</a:t>
            </a:r>
            <a:br>
              <a:rPr lang="nl-BE" sz="2400" dirty="0"/>
            </a:br>
            <a:r>
              <a:rPr lang="nl-BE" sz="2400" dirty="0">
                <a:solidFill>
                  <a:srgbClr val="000000"/>
                </a:solidFill>
                <a:latin typeface="Arial" panose="020B0604020202020204" pitchFamily="34" charset="0"/>
              </a:rPr>
              <a:t>Op hoeveel manieren kan?</a:t>
            </a:r>
            <a:br>
              <a:rPr lang="nl-BE" dirty="0"/>
            </a:br>
            <a:endParaRPr lang="nl-BE" dirty="0"/>
          </a:p>
        </p:txBody>
      </p:sp>
      <p:pic>
        <p:nvPicPr>
          <p:cNvPr id="3074" name="Picture 2" descr="Gerelateerde afbeelding">
            <a:hlinkClick r:id="rId2"/>
            <a:extLst>
              <a:ext uri="{FF2B5EF4-FFF2-40B4-BE49-F238E27FC236}">
                <a16:creationId xmlns:a16="http://schemas.microsoft.com/office/drawing/2014/main" id="{73960C1C-D675-4B97-AE79-A709F3315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31" y="516924"/>
            <a:ext cx="1409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FD0E631-5359-46D5-A12B-FC1929B7819E}"/>
              </a:ext>
            </a:extLst>
          </p:cNvPr>
          <p:cNvSpPr txBox="1"/>
          <p:nvPr/>
        </p:nvSpPr>
        <p:spPr>
          <a:xfrm>
            <a:off x="3707027" y="2040924"/>
            <a:ext cx="447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HET LEGOPROBLEEM</a:t>
            </a:r>
          </a:p>
        </p:txBody>
      </p:sp>
    </p:spTree>
    <p:extLst>
      <p:ext uri="{BB962C8B-B14F-4D97-AF65-F5344CB8AC3E}">
        <p14:creationId xmlns:p14="http://schemas.microsoft.com/office/powerpoint/2010/main" val="1578573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images.bloggen.be/gnomon/2720389-dc564016146d03952428c4e0647eb05d.jpg">
            <a:extLst>
              <a:ext uri="{FF2B5EF4-FFF2-40B4-BE49-F238E27FC236}">
                <a16:creationId xmlns:a16="http://schemas.microsoft.com/office/drawing/2014/main" id="{744EE172-9C4E-4B4F-A9A0-84C21AA7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6014"/>
            <a:ext cx="9927361" cy="36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1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FD7F89-3CB7-4903-831C-3450EFB5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16" y="2575740"/>
            <a:ext cx="6960459" cy="3943350"/>
          </a:xfrm>
          <a:prstGeom prst="rect">
            <a:avLst/>
          </a:prstGeom>
        </p:spPr>
      </p:pic>
      <p:pic>
        <p:nvPicPr>
          <p:cNvPr id="5122" name="Picture 2" descr="Afbeeldingsresultaat voor male bee drone animated gif">
            <a:hlinkClick r:id="rId3"/>
            <a:extLst>
              <a:ext uri="{FF2B5EF4-FFF2-40B4-BE49-F238E27FC236}">
                <a16:creationId xmlns:a16="http://schemas.microsoft.com/office/drawing/2014/main" id="{FF2F6327-8EE8-43BE-A465-8CF7D7217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17" y="121667"/>
            <a:ext cx="3810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4EEB936-0EA9-4BD6-BA75-933624E3B2A3}"/>
              </a:ext>
            </a:extLst>
          </p:cNvPr>
          <p:cNvSpPr txBox="1"/>
          <p:nvPr/>
        </p:nvSpPr>
        <p:spPr>
          <a:xfrm>
            <a:off x="6581875" y="670732"/>
            <a:ext cx="355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</a:rPr>
              <a:t>DE STAMBOOM VAN EEN DAR</a:t>
            </a:r>
          </a:p>
        </p:txBody>
      </p:sp>
    </p:spTree>
    <p:extLst>
      <p:ext uri="{BB962C8B-B14F-4D97-AF65-F5344CB8AC3E}">
        <p14:creationId xmlns:p14="http://schemas.microsoft.com/office/powerpoint/2010/main" val="14724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FF80E3-6841-4DFE-B459-FA067900154C}"/>
              </a:ext>
            </a:extLst>
          </p:cNvPr>
          <p:cNvSpPr txBox="1"/>
          <p:nvPr/>
        </p:nvSpPr>
        <p:spPr>
          <a:xfrm>
            <a:off x="2409567" y="539918"/>
            <a:ext cx="82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HET PROBLEEM VAN DE KANTELENDE KUBUS</a:t>
            </a:r>
          </a:p>
        </p:txBody>
      </p:sp>
      <p:pic>
        <p:nvPicPr>
          <p:cNvPr id="2050" name="Picture 2" descr="https://media.giphy.com/media/qZ9ReNazBC3WE/giphy.gif">
            <a:extLst>
              <a:ext uri="{FF2B5EF4-FFF2-40B4-BE49-F238E27FC236}">
                <a16:creationId xmlns:a16="http://schemas.microsoft.com/office/drawing/2014/main" id="{619A1570-BD4F-4D3C-A33E-B7F875DE71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19" y="1140144"/>
            <a:ext cx="3820204" cy="26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6F68CFC-4C18-4435-8FBB-67241797705A}"/>
              </a:ext>
            </a:extLst>
          </p:cNvPr>
          <p:cNvSpPr/>
          <p:nvPr/>
        </p:nvSpPr>
        <p:spPr>
          <a:xfrm>
            <a:off x="2840621" y="40125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Stel dat M het middelpunt is van het bovenvlak van een kubus waarvan de ribben lengte 1 hebben.</a:t>
            </a:r>
          </a:p>
          <a:p>
            <a:pPr algn="ctr"/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Men kantelt deze kubus zodat hij in feite rolt zonder glijden (zoals op de bovenstaande animatie te zien is). </a:t>
            </a:r>
          </a:p>
          <a:p>
            <a:pPr algn="ctr"/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Na vier keer kantelen ligt het punt M weer bovenop.</a:t>
            </a:r>
            <a:endParaRPr lang="nl-B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852899-455A-49E6-BCA4-A8732DCA9460}"/>
              </a:ext>
            </a:extLst>
          </p:cNvPr>
          <p:cNvSpPr txBox="1"/>
          <p:nvPr/>
        </p:nvSpPr>
        <p:spPr>
          <a:xfrm>
            <a:off x="3039762" y="5671751"/>
            <a:ext cx="567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Bereken de lengte van het totale traject dat het punt M heeft afgelegd na vier keer kantelen.</a:t>
            </a:r>
          </a:p>
        </p:txBody>
      </p:sp>
    </p:spTree>
    <p:extLst>
      <p:ext uri="{BB962C8B-B14F-4D97-AF65-F5344CB8AC3E}">
        <p14:creationId xmlns:p14="http://schemas.microsoft.com/office/powerpoint/2010/main" val="3505480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blogimages.bloggen.be/gnomon/2896903-0b975393b4c8d808dc45fb421442402c.jpg">
            <a:extLst>
              <a:ext uri="{FF2B5EF4-FFF2-40B4-BE49-F238E27FC236}">
                <a16:creationId xmlns:a16="http://schemas.microsoft.com/office/drawing/2014/main" id="{1241211A-3526-4F89-8348-4F9DC30BCF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08" y="1258725"/>
            <a:ext cx="9355016" cy="4167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78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2FAE951-DB0B-4CBD-8849-0F2DE17E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18" y="361828"/>
            <a:ext cx="3597836" cy="23313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2D30D7E-236A-4C33-A6BD-8B3C0B36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23" y="193975"/>
            <a:ext cx="2982734" cy="33955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4BA552B-9B12-4BBA-9D0B-4269CCF4E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79" y="2836648"/>
            <a:ext cx="3914775" cy="38290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70A42BD-6538-487D-9187-7EA52F630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39" y="3728106"/>
            <a:ext cx="3254718" cy="293591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391B0A6-5A47-428D-A58A-95D715A8B21E}"/>
              </a:ext>
            </a:extLst>
          </p:cNvPr>
          <p:cNvSpPr txBox="1"/>
          <p:nvPr/>
        </p:nvSpPr>
        <p:spPr>
          <a:xfrm>
            <a:off x="395416" y="2467316"/>
            <a:ext cx="1179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/>
              <a:t>PI                en             PHI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F75E07E-7358-44AF-8F18-3B3D1BCC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2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7155" y="1327397"/>
            <a:ext cx="9905998" cy="147857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KRAAK DE CODE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62" y="549009"/>
            <a:ext cx="3617786" cy="272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591" y="549009"/>
            <a:ext cx="3095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445243-8FB5-42A4-A4BE-1459D2AFC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0" y="3584355"/>
            <a:ext cx="3979278" cy="2292178"/>
          </a:xfrm>
          <a:prstGeom prst="rect">
            <a:avLst/>
          </a:prstGeom>
        </p:spPr>
      </p:pic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54D8D9BF-937F-4B56-A2EE-DC6F1904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16" y="4019158"/>
            <a:ext cx="3276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pel code">
            <a:extLst>
              <a:ext uri="{FF2B5EF4-FFF2-40B4-BE49-F238E27FC236}">
                <a16:creationId xmlns:a16="http://schemas.microsoft.com/office/drawing/2014/main" id="{4B69EFB6-448C-4046-8D2C-858E6F0D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93" y="3021104"/>
            <a:ext cx="3326707" cy="28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CA80BFF-83C6-4DF3-82BF-458CF8D7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37</a:t>
            </a:fld>
            <a:endParaRPr lang="nl-B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D6EF1F-94E0-4CD4-A93A-1212B0687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392685"/>
            <a:ext cx="3790950" cy="38004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C73C90-15FF-4E44-88E9-9182E395559D}"/>
              </a:ext>
            </a:extLst>
          </p:cNvPr>
          <p:cNvSpPr txBox="1"/>
          <p:nvPr/>
        </p:nvSpPr>
        <p:spPr>
          <a:xfrm>
            <a:off x="1878227" y="4423719"/>
            <a:ext cx="823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    PI-TECTONIC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4F6372-1F5F-4710-A207-F61230BBA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45" y="2032088"/>
            <a:ext cx="1970055" cy="21788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75B2F1E-5777-4220-8469-9D965624C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45" y="2010676"/>
            <a:ext cx="20002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Pppph1HCObA/V9VjeVkbFLI/AAAAAAACXSI/hxqhygeR-igUNv7K6Yz46ZDKLNhHG1veQCLcB/s640/Einstein-Frank-Aydelotte-and-wife-2.jpg">
            <a:extLst>
              <a:ext uri="{FF2B5EF4-FFF2-40B4-BE49-F238E27FC236}">
                <a16:creationId xmlns:a16="http://schemas.microsoft.com/office/drawing/2014/main" id="{32EF509C-E18F-475F-8D86-13903885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119331"/>
            <a:ext cx="7916421" cy="56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AE1C74B-98F9-45A1-A34B-BEC236EE437E}"/>
              </a:ext>
            </a:extLst>
          </p:cNvPr>
          <p:cNvSpPr txBox="1"/>
          <p:nvPr/>
        </p:nvSpPr>
        <p:spPr>
          <a:xfrm>
            <a:off x="2019300" y="5886450"/>
            <a:ext cx="770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/>
              <a:t>14 maart 1951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79B191F-FB46-4438-8A7E-CFD73CC8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90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706E89-1B50-4266-B8E0-1AE823B43B25}"/>
              </a:ext>
            </a:extLst>
          </p:cNvPr>
          <p:cNvSpPr/>
          <p:nvPr/>
        </p:nvSpPr>
        <p:spPr>
          <a:xfrm>
            <a:off x="2009776" y="1166842"/>
            <a:ext cx="766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</a:rPr>
              <a:t>OOK U KUNT U ZEKER VERGISSEN:</a:t>
            </a: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  <a:p>
            <a:pPr algn="ctr"/>
            <a:r>
              <a:rPr lang="nl-BE" sz="3200" b="1" dirty="0">
                <a:solidFill>
                  <a:schemeClr val="bg1"/>
                </a:solidFill>
              </a:rPr>
              <a:t>UW ZWAKKE BREIN </a:t>
            </a: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  <a:p>
            <a:pPr algn="ctr"/>
            <a:r>
              <a:rPr lang="nl-BE" sz="3200" b="1" dirty="0">
                <a:solidFill>
                  <a:schemeClr val="bg1"/>
                </a:solidFill>
              </a:rPr>
              <a:t>KAN PLOTS VERKEERD BESLISSEN.</a:t>
            </a:r>
          </a:p>
          <a:p>
            <a:pPr algn="ctr"/>
            <a:br>
              <a:rPr lang="nl-BE" sz="3200" b="1" dirty="0">
                <a:solidFill>
                  <a:schemeClr val="bg1"/>
                </a:solidFill>
              </a:rPr>
            </a:br>
            <a:r>
              <a:rPr lang="nl-BE" sz="3200" b="1" dirty="0">
                <a:solidFill>
                  <a:schemeClr val="bg1"/>
                </a:solidFill>
              </a:rPr>
              <a:t>RIJMPJE TOEPASSEN A.U.B!</a:t>
            </a: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  <a:p>
            <a:pPr algn="ctr"/>
            <a:endParaRPr lang="nl-BE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017D46-AB65-4E49-9582-2051F5CA5B87}"/>
              </a:ext>
            </a:extLst>
          </p:cNvPr>
          <p:cNvSpPr txBox="1"/>
          <p:nvPr/>
        </p:nvSpPr>
        <p:spPr>
          <a:xfrm>
            <a:off x="3583459" y="5581702"/>
            <a:ext cx="5338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/>
              <a:t>PIPHILOLOGIE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00BF51C-495B-4F8E-A183-8E13038032F8}"/>
              </a:ext>
            </a:extLst>
          </p:cNvPr>
          <p:cNvSpPr txBox="1"/>
          <p:nvPr/>
        </p:nvSpPr>
        <p:spPr>
          <a:xfrm>
            <a:off x="2257424" y="657225"/>
            <a:ext cx="801052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       3  , 1    4     1     5            9</a:t>
            </a:r>
          </a:p>
          <a:p>
            <a:endParaRPr lang="nl-BE" sz="3200" dirty="0"/>
          </a:p>
          <a:p>
            <a:r>
              <a:rPr lang="nl-BE" sz="3200" dirty="0"/>
              <a:t>                  2        6          5</a:t>
            </a:r>
          </a:p>
          <a:p>
            <a:endParaRPr lang="nl-BE" sz="3200" dirty="0"/>
          </a:p>
          <a:p>
            <a:r>
              <a:rPr lang="nl-BE" sz="3200" dirty="0"/>
              <a:t>      3        5              8              9  </a:t>
            </a:r>
          </a:p>
          <a:p>
            <a:endParaRPr lang="nl-BE" sz="3200" dirty="0"/>
          </a:p>
          <a:p>
            <a:r>
              <a:rPr lang="nl-BE" sz="3200" dirty="0"/>
              <a:t>               7                 9           3      </a:t>
            </a:r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1217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900A9D0-9953-411E-8602-13FDE15D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38237"/>
            <a:ext cx="8153400" cy="52292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2829D7-B3C8-495F-BAB2-7E341ED121AD}"/>
              </a:ext>
            </a:extLst>
          </p:cNvPr>
          <p:cNvSpPr txBox="1"/>
          <p:nvPr/>
        </p:nvSpPr>
        <p:spPr>
          <a:xfrm>
            <a:off x="2676524" y="133350"/>
            <a:ext cx="747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/>
              <a:t> BLIJF VERWONDERD!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4C09F12-7D99-4208-AB6B-A7448B25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021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076A25-0626-4AF1-8B47-C20031A7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1" y="304800"/>
            <a:ext cx="4829174" cy="10513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DC9FDF4-1041-4811-833A-89840D989DE6}"/>
              </a:ext>
            </a:extLst>
          </p:cNvPr>
          <p:cNvSpPr txBox="1"/>
          <p:nvPr/>
        </p:nvSpPr>
        <p:spPr>
          <a:xfrm>
            <a:off x="6096000" y="1456019"/>
            <a:ext cx="511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Gottfried Leibniz – James Gregory - </a:t>
            </a:r>
            <a:r>
              <a:rPr lang="nl-BE" sz="2000" dirty="0" err="1"/>
              <a:t>Nilakantha</a:t>
            </a:r>
            <a:endParaRPr lang="nl-BE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56E505-881D-48AA-882A-F1BDFE33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4711418"/>
            <a:ext cx="8429625" cy="138112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6A1E205-FEFC-42AF-ABC3-B84584393139}"/>
              </a:ext>
            </a:extLst>
          </p:cNvPr>
          <p:cNvSpPr txBox="1"/>
          <p:nvPr/>
        </p:nvSpPr>
        <p:spPr>
          <a:xfrm>
            <a:off x="7413252" y="6105802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L.G. 11-09-2011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7AF0DE-DF74-4845-AE57-916AA6F30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1892799"/>
            <a:ext cx="4944221" cy="114097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13AC31-0099-471E-9A06-2F68342A7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3173851"/>
            <a:ext cx="5015827" cy="1217174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04832AA-40DB-4C84-BBDE-4F032E3D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95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hoji, kruiswoordpuzzel&#10;&#10;Automatisch gegenereerde beschrijving">
            <a:extLst>
              <a:ext uri="{FF2B5EF4-FFF2-40B4-BE49-F238E27FC236}">
                <a16:creationId xmlns:a16="http://schemas.microsoft.com/office/drawing/2014/main" id="{86FB7621-192C-48D4-BB0E-24B8B7095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07" y="111211"/>
            <a:ext cx="5624384" cy="56243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6D3E60-0951-465A-9393-E54C735C1907}"/>
              </a:ext>
            </a:extLst>
          </p:cNvPr>
          <p:cNvSpPr txBox="1"/>
          <p:nvPr/>
        </p:nvSpPr>
        <p:spPr>
          <a:xfrm>
            <a:off x="3278659" y="5968314"/>
            <a:ext cx="56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PI = 3,141592653589792 …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FC7B361-CFD9-4735-AFED-ECB10B41C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303" y="304911"/>
            <a:ext cx="3781167" cy="5286908"/>
          </a:xfrm>
          <a:prstGeom prst="rect">
            <a:avLst/>
          </a:prstGeom>
        </p:spPr>
      </p:pic>
      <p:pic>
        <p:nvPicPr>
          <p:cNvPr id="1026" name="Picture 2" descr="Afbeeldingsresultaat voor magician with numbers animated gif">
            <a:extLst>
              <a:ext uri="{FF2B5EF4-FFF2-40B4-BE49-F238E27FC236}">
                <a16:creationId xmlns:a16="http://schemas.microsoft.com/office/drawing/2014/main" id="{B4043275-D961-41EB-9A69-5CF2511E3A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04" y="111211"/>
            <a:ext cx="2293897" cy="2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1413" y="-148281"/>
            <a:ext cx="9905998" cy="2245369"/>
          </a:xfrm>
        </p:spPr>
        <p:txBody>
          <a:bodyPr/>
          <a:lstStyle/>
          <a:p>
            <a:pPr algn="ctr"/>
            <a:r>
              <a:rPr lang="nl-BE" dirty="0"/>
              <a:t>ISHANGO-beentje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1412777"/>
            <a:ext cx="3286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495600" y="594928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1960 – Jean de  </a:t>
            </a:r>
            <a:r>
              <a:rPr lang="nl-BE" dirty="0" err="1"/>
              <a:t>Heinzelin</a:t>
            </a:r>
            <a:endParaRPr lang="nl-BE" dirty="0"/>
          </a:p>
          <a:p>
            <a:r>
              <a:rPr lang="nl-BE" dirty="0"/>
              <a:t>Belgisch </a:t>
            </a:r>
            <a:r>
              <a:rPr lang="nl-BE" dirty="0" err="1"/>
              <a:t>Congo</a:t>
            </a:r>
            <a:r>
              <a:rPr lang="nl-BE" dirty="0"/>
              <a:t> – 22 000 v. Chr.</a:t>
            </a:r>
          </a:p>
        </p:txBody>
      </p:sp>
      <p:pic>
        <p:nvPicPr>
          <p:cNvPr id="2052" name="Picture 4" descr="Het Ishangobeent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484784"/>
            <a:ext cx="3988134" cy="432048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6240016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     Maankalender  of rekenstaaf?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BA4EC17-53C9-4532-9F1D-AE3DE715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7</a:t>
            </a:fld>
            <a:endParaRPr lang="nl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83A9EE4-91C5-4F54-BC72-78A98473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417" y="1817086"/>
            <a:ext cx="6953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41629DF-5EC0-46DD-9F36-1B6231E74198}"/>
              </a:ext>
            </a:extLst>
          </p:cNvPr>
          <p:cNvSpPr txBox="1"/>
          <p:nvPr/>
        </p:nvSpPr>
        <p:spPr>
          <a:xfrm>
            <a:off x="2916194" y="284206"/>
            <a:ext cx="7401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</a:rPr>
              <a:t>WISKUNDIGE CODES </a:t>
            </a:r>
          </a:p>
          <a:p>
            <a:pPr algn="ctr"/>
            <a:r>
              <a:rPr lang="nl-BE" sz="3200" b="1" dirty="0">
                <a:solidFill>
                  <a:schemeClr val="bg1"/>
                </a:solidFill>
              </a:rPr>
              <a:t>VOOR CONTROLE EN BEVEILIGING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54C4E1-8244-4F0D-8661-99360348C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733550"/>
            <a:ext cx="7283792" cy="3758014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35008B2-2385-4334-B5B6-52DC9210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9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41629DF-5EC0-46DD-9F36-1B6231E74198}"/>
              </a:ext>
            </a:extLst>
          </p:cNvPr>
          <p:cNvSpPr txBox="1"/>
          <p:nvPr/>
        </p:nvSpPr>
        <p:spPr>
          <a:xfrm>
            <a:off x="2916194" y="284206"/>
            <a:ext cx="7401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</a:rPr>
              <a:t>WISKUNDIGE CODES </a:t>
            </a:r>
          </a:p>
          <a:p>
            <a:pPr algn="ctr"/>
            <a:r>
              <a:rPr lang="nl-BE" sz="3200" b="1" dirty="0">
                <a:solidFill>
                  <a:schemeClr val="bg1"/>
                </a:solidFill>
              </a:rPr>
              <a:t>VOOR CONTROLE EN BEVEILIGING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0F7DA3-FAFF-46AF-9397-6AF6D387A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829" y="5779861"/>
            <a:ext cx="71080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 elektronisch verkeer via het internet te beveiligen werd de zogenaamde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RSA-code bedacht door de wiskundigen </a:t>
            </a:r>
            <a:r>
              <a:rPr kumimoji="0" lang="nl-NL" altLang="nl-BE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Rivest</a:t>
            </a:r>
            <a:r>
              <a:rPr kumimoji="0" lang="nl-NL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nl-NL" altLang="nl-BE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Shamir</a:t>
            </a:r>
            <a:r>
              <a:rPr kumimoji="0" lang="nl-NL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</a:t>
            </a:r>
            <a:r>
              <a:rPr kumimoji="0" lang="nl-NL" altLang="nl-BE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Adleman</a:t>
            </a:r>
            <a:r>
              <a:rPr kumimoji="0" lang="nl-NL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nl-BE" altLang="nl-BE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Afbeelding 1" descr="Rivest, Shamir, Adleman. Invented RSA.">
            <a:hlinkClick r:id="rId2"/>
            <a:extLst>
              <a:ext uri="{FF2B5EF4-FFF2-40B4-BE49-F238E27FC236}">
                <a16:creationId xmlns:a16="http://schemas.microsoft.com/office/drawing/2014/main" id="{171E2853-F620-414E-A4FA-B6168AC1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84" y="2119829"/>
            <a:ext cx="5115698" cy="35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848643F-3C5F-4488-8F6A-2ADBA3B8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73" y="49702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774BEA-A5A8-4FFD-8878-4D1BB20B3F53}"/>
              </a:ext>
            </a:extLst>
          </p:cNvPr>
          <p:cNvSpPr txBox="1"/>
          <p:nvPr/>
        </p:nvSpPr>
        <p:spPr>
          <a:xfrm>
            <a:off x="4636685" y="1645917"/>
            <a:ext cx="333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PRIEMGETALLEN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32EA2D-F7BE-48B3-A8E3-BC104E16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555-C6D5-4C5C-8A3B-95392CFF12E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440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1036</TotalTime>
  <Words>851</Words>
  <Application>Microsoft Office PowerPoint</Application>
  <PresentationFormat>Breedbeeld</PresentationFormat>
  <Paragraphs>190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Times New Roman</vt:lpstr>
      <vt:lpstr>Tw Cen MT</vt:lpstr>
      <vt:lpstr>Circuit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ISHANGO-beentje</vt:lpstr>
      <vt:lpstr>PowerPoint-presentatie</vt:lpstr>
      <vt:lpstr>PowerPoint-presentatie</vt:lpstr>
      <vt:lpstr>QR-code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Πυθαγόρας</vt:lpstr>
      <vt:lpstr>De DA VINCI CODE</vt:lpstr>
      <vt:lpstr>PowerPoint-presentatie</vt:lpstr>
      <vt:lpstr>PowerPoint-presentatie</vt:lpstr>
      <vt:lpstr>PowerPoint-presentatie</vt:lpstr>
      <vt:lpstr>PowerPoint-presentatie</vt:lpstr>
      <vt:lpstr>FIBONACCIKAARTJES DeZE KAARTJES zijn bedacht door de Canadese wiskundige  Roger V. Jean om een natuurlijk getal te raden van 1 tot 75.</vt:lpstr>
      <vt:lpstr>PowerPoint-presentatie</vt:lpstr>
      <vt:lpstr>ASCII-CODE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KRAAK DE CODE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 Gheysens</dc:creator>
  <cp:lastModifiedBy>Luc</cp:lastModifiedBy>
  <cp:revision>82</cp:revision>
  <dcterms:created xsi:type="dcterms:W3CDTF">2018-12-14T12:49:23Z</dcterms:created>
  <dcterms:modified xsi:type="dcterms:W3CDTF">2019-03-12T14:22:27Z</dcterms:modified>
</cp:coreProperties>
</file>